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0" r:id="rId2"/>
    <p:sldId id="262" r:id="rId3"/>
    <p:sldId id="263" r:id="rId4"/>
    <p:sldId id="329" r:id="rId5"/>
    <p:sldId id="264" r:id="rId6"/>
    <p:sldId id="265" r:id="rId7"/>
    <p:sldId id="266" r:id="rId8"/>
    <p:sldId id="267" r:id="rId9"/>
    <p:sldId id="334" r:id="rId10"/>
    <p:sldId id="333" r:id="rId11"/>
    <p:sldId id="330" r:id="rId12"/>
    <p:sldId id="331"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7053263" cy="9356725"/>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192"/>
    <a:srgbClr val="FFFF99"/>
    <a:srgbClr val="002060"/>
    <a:srgbClr val="1005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9"/>
  </p:normalViewPr>
  <p:slideViewPr>
    <p:cSldViewPr>
      <p:cViewPr varScale="1">
        <p:scale>
          <a:sx n="109" d="100"/>
          <a:sy n="109" d="100"/>
        </p:scale>
        <p:origin x="172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55938" cy="468313"/>
          </a:xfrm>
          <a:prstGeom prst="rect">
            <a:avLst/>
          </a:prstGeom>
        </p:spPr>
        <p:txBody>
          <a:bodyPr vert="horz" lIns="93763" tIns="46881" rIns="93763" bIns="46881" rtlCol="0"/>
          <a:lstStyle>
            <a:lvl1pPr algn="l" fontAlgn="auto">
              <a:spcBef>
                <a:spcPts val="0"/>
              </a:spcBef>
              <a:spcAft>
                <a:spcPts val="0"/>
              </a:spcAft>
              <a:defRPr sz="1200">
                <a:latin typeface="+mn-lt"/>
              </a:defRPr>
            </a:lvl1pPr>
          </a:lstStyle>
          <a:p>
            <a:pPr>
              <a:defRPr/>
            </a:pPr>
            <a:endParaRPr lang="es-CO"/>
          </a:p>
        </p:txBody>
      </p:sp>
      <p:sp>
        <p:nvSpPr>
          <p:cNvPr id="3" name="2 Marcador de fecha"/>
          <p:cNvSpPr>
            <a:spLocks noGrp="1"/>
          </p:cNvSpPr>
          <p:nvPr>
            <p:ph type="dt" idx="1"/>
          </p:nvPr>
        </p:nvSpPr>
        <p:spPr>
          <a:xfrm>
            <a:off x="3995738" y="0"/>
            <a:ext cx="3055937" cy="468313"/>
          </a:xfrm>
          <a:prstGeom prst="rect">
            <a:avLst/>
          </a:prstGeom>
        </p:spPr>
        <p:txBody>
          <a:bodyPr vert="horz" lIns="93763" tIns="46881" rIns="93763" bIns="46881" rtlCol="0"/>
          <a:lstStyle>
            <a:lvl1pPr algn="r" fontAlgn="auto">
              <a:spcBef>
                <a:spcPts val="0"/>
              </a:spcBef>
              <a:spcAft>
                <a:spcPts val="0"/>
              </a:spcAft>
              <a:defRPr sz="1200" smtClean="0">
                <a:latin typeface="+mn-lt"/>
              </a:defRPr>
            </a:lvl1pPr>
          </a:lstStyle>
          <a:p>
            <a:pPr>
              <a:defRPr/>
            </a:pPr>
            <a:fld id="{62D0FBF8-6AEA-4373-BDFE-330364B180FF}" type="datetimeFigureOut">
              <a:rPr lang="es-CO"/>
              <a:pPr>
                <a:defRPr/>
              </a:pPr>
              <a:t>25/11/20</a:t>
            </a:fld>
            <a:endParaRPr lang="es-CO"/>
          </a:p>
        </p:txBody>
      </p:sp>
      <p:sp>
        <p:nvSpPr>
          <p:cNvPr id="4" name="3 Marcador de imagen de diapositiva"/>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3763" tIns="46881" rIns="93763" bIns="46881" rtlCol="0" anchor="ctr"/>
          <a:lstStyle/>
          <a:p>
            <a:pPr lvl="0"/>
            <a:endParaRPr lang="es-CO" noProof="0"/>
          </a:p>
        </p:txBody>
      </p:sp>
      <p:sp>
        <p:nvSpPr>
          <p:cNvPr id="5" name="4 Marcador de notas"/>
          <p:cNvSpPr>
            <a:spLocks noGrp="1"/>
          </p:cNvSpPr>
          <p:nvPr>
            <p:ph type="body" sz="quarter" idx="3"/>
          </p:nvPr>
        </p:nvSpPr>
        <p:spPr>
          <a:xfrm>
            <a:off x="704850" y="4445000"/>
            <a:ext cx="5643563" cy="4210050"/>
          </a:xfrm>
          <a:prstGeom prst="rect">
            <a:avLst/>
          </a:prstGeom>
        </p:spPr>
        <p:txBody>
          <a:bodyPr vert="horz" lIns="93763" tIns="46881" rIns="93763" bIns="46881"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5 Marcador de pie de página"/>
          <p:cNvSpPr>
            <a:spLocks noGrp="1"/>
          </p:cNvSpPr>
          <p:nvPr>
            <p:ph type="ftr" sz="quarter" idx="4"/>
          </p:nvPr>
        </p:nvSpPr>
        <p:spPr>
          <a:xfrm>
            <a:off x="0" y="8886825"/>
            <a:ext cx="3055938" cy="468313"/>
          </a:xfrm>
          <a:prstGeom prst="rect">
            <a:avLst/>
          </a:prstGeom>
        </p:spPr>
        <p:txBody>
          <a:bodyPr vert="horz" lIns="93763" tIns="46881" rIns="93763" bIns="46881" rtlCol="0" anchor="b"/>
          <a:lstStyle>
            <a:lvl1pPr algn="l" fontAlgn="auto">
              <a:spcBef>
                <a:spcPts val="0"/>
              </a:spcBef>
              <a:spcAft>
                <a:spcPts val="0"/>
              </a:spcAft>
              <a:defRPr sz="1200">
                <a:latin typeface="+mn-lt"/>
              </a:defRPr>
            </a:lvl1pPr>
          </a:lstStyle>
          <a:p>
            <a:pPr>
              <a:defRPr/>
            </a:pPr>
            <a:endParaRPr lang="es-CO"/>
          </a:p>
        </p:txBody>
      </p:sp>
      <p:sp>
        <p:nvSpPr>
          <p:cNvPr id="7" name="6 Marcador de número de diapositiva"/>
          <p:cNvSpPr>
            <a:spLocks noGrp="1"/>
          </p:cNvSpPr>
          <p:nvPr>
            <p:ph type="sldNum" sz="quarter" idx="5"/>
          </p:nvPr>
        </p:nvSpPr>
        <p:spPr>
          <a:xfrm>
            <a:off x="3995738" y="8886825"/>
            <a:ext cx="3055937" cy="468313"/>
          </a:xfrm>
          <a:prstGeom prst="rect">
            <a:avLst/>
          </a:prstGeom>
        </p:spPr>
        <p:txBody>
          <a:bodyPr vert="horz" lIns="93763" tIns="46881" rIns="93763" bIns="46881" rtlCol="0" anchor="b"/>
          <a:lstStyle>
            <a:lvl1pPr algn="r" fontAlgn="auto">
              <a:spcBef>
                <a:spcPts val="0"/>
              </a:spcBef>
              <a:spcAft>
                <a:spcPts val="0"/>
              </a:spcAft>
              <a:defRPr sz="1200" smtClean="0">
                <a:latin typeface="+mn-lt"/>
              </a:defRPr>
            </a:lvl1pPr>
          </a:lstStyle>
          <a:p>
            <a:pPr>
              <a:defRPr/>
            </a:pPr>
            <a:fld id="{093A1AD9-1D8C-448A-8167-774C2D1C4AA1}" type="slidenum">
              <a:rPr lang="es-CO"/>
              <a:pPr>
                <a:defRPr/>
              </a:pPr>
              <a:t>‹Nº›</a:t>
            </a:fld>
            <a:endParaRPr lang="es-CO"/>
          </a:p>
        </p:txBody>
      </p:sp>
    </p:spTree>
    <p:extLst>
      <p:ext uri="{BB962C8B-B14F-4D97-AF65-F5344CB8AC3E}">
        <p14:creationId xmlns:p14="http://schemas.microsoft.com/office/powerpoint/2010/main" val="28472130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5" descr="1.png"/>
          <p:cNvPicPr>
            <a:picLocks noChangeAspect="1"/>
          </p:cNvPicPr>
          <p:nvPr userDrawn="1"/>
        </p:nvPicPr>
        <p:blipFill>
          <a:blip r:embed="rId2" cstate="print"/>
          <a:srcRect/>
          <a:stretch>
            <a:fillRect/>
          </a:stretch>
        </p:blipFill>
        <p:spPr bwMode="auto">
          <a:xfrm>
            <a:off x="0" y="0"/>
            <a:ext cx="9144000" cy="6858000"/>
          </a:xfrm>
          <a:prstGeom prst="rect">
            <a:avLst/>
          </a:prstGeom>
          <a:solidFill>
            <a:srgbClr val="005319"/>
          </a:solidFill>
          <a:ln w="9525">
            <a:noFill/>
            <a:miter lim="800000"/>
            <a:headEnd/>
            <a:tailEnd/>
          </a:ln>
        </p:spPr>
      </p:pic>
      <p:sp>
        <p:nvSpPr>
          <p:cNvPr id="2" name="1 Título"/>
          <p:cNvSpPr>
            <a:spLocks noGrp="1"/>
          </p:cNvSpPr>
          <p:nvPr>
            <p:ph type="ctrTitle"/>
          </p:nvPr>
        </p:nvSpPr>
        <p:spPr>
          <a:xfrm>
            <a:off x="357158" y="357166"/>
            <a:ext cx="5643602" cy="1857388"/>
          </a:xfrm>
        </p:spPr>
        <p:txBody>
          <a:bodyPr/>
          <a:lstStyle>
            <a:lvl1pPr>
              <a:defRPr b="1">
                <a:solidFill>
                  <a:schemeClr val="bg1"/>
                </a:solidFill>
              </a:defRPr>
            </a:lvl1pPr>
          </a:lstStyle>
          <a:p>
            <a:r>
              <a:rPr lang="es-ES"/>
              <a:t>Haga clic para modificar el estilo de título del patrón</a:t>
            </a:r>
            <a:endParaRPr lang="es-CO"/>
          </a:p>
        </p:txBody>
      </p:sp>
      <p:sp>
        <p:nvSpPr>
          <p:cNvPr id="3" name="2 Subtítulo"/>
          <p:cNvSpPr>
            <a:spLocks noGrp="1"/>
          </p:cNvSpPr>
          <p:nvPr>
            <p:ph type="subTitle" idx="1"/>
          </p:nvPr>
        </p:nvSpPr>
        <p:spPr>
          <a:xfrm>
            <a:off x="357158" y="2500306"/>
            <a:ext cx="5715040" cy="107157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O"/>
          </a:p>
        </p:txBody>
      </p:sp>
      <p:pic>
        <p:nvPicPr>
          <p:cNvPr id="6" name="Picture 3" descr="E:\Documents\My Dropbox\Fundacion\LOGOS FINALES NUTRESA\bitmap1.png"/>
          <p:cNvPicPr>
            <a:picLocks noChangeAspect="1" noChangeArrowheads="1"/>
          </p:cNvPicPr>
          <p:nvPr userDrawn="1"/>
        </p:nvPicPr>
        <p:blipFill>
          <a:blip r:embed="rId3" cstate="print"/>
          <a:srcRect l="12494" t="51952" r="63253" b="15932"/>
          <a:stretch>
            <a:fillRect/>
          </a:stretch>
        </p:blipFill>
        <p:spPr bwMode="auto">
          <a:xfrm>
            <a:off x="5357818" y="2768740"/>
            <a:ext cx="3857652" cy="397455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02FB73D-2704-421B-AF3C-9AA2DDFE7A2E}" type="slidenum">
              <a:rPr lang="es-ES_tradnl"/>
              <a:pPr>
                <a:defRPr/>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dirty="0"/>
          </a:p>
        </p:txBody>
      </p:sp>
      <p:sp>
        <p:nvSpPr>
          <p:cNvPr id="3" name="2 Marcador de contenido"/>
          <p:cNvSpPr>
            <a:spLocks noGrp="1"/>
          </p:cNvSpPr>
          <p:nvPr>
            <p:ph sz="half" idx="1"/>
          </p:nvPr>
        </p:nvSpPr>
        <p:spPr>
          <a:xfrm>
            <a:off x="285720" y="1714488"/>
            <a:ext cx="4210080" cy="4286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dirty="0"/>
          </a:p>
        </p:txBody>
      </p:sp>
      <p:sp>
        <p:nvSpPr>
          <p:cNvPr id="4" name="3 Marcador de contenido"/>
          <p:cNvSpPr>
            <a:spLocks noGrp="1"/>
          </p:cNvSpPr>
          <p:nvPr>
            <p:ph sz="half" idx="2"/>
          </p:nvPr>
        </p:nvSpPr>
        <p:spPr>
          <a:xfrm>
            <a:off x="4648200" y="1714488"/>
            <a:ext cx="4138642" cy="4286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8258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8258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C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5720" y="285728"/>
            <a:ext cx="850112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a:t>Clic para editar estilo título patrón</a:t>
            </a:r>
          </a:p>
        </p:txBody>
      </p:sp>
      <p:sp>
        <p:nvSpPr>
          <p:cNvPr id="1027" name="Rectangle 3"/>
          <p:cNvSpPr>
            <a:spLocks noGrp="1" noChangeArrowheads="1"/>
          </p:cNvSpPr>
          <p:nvPr>
            <p:ph type="body" idx="1"/>
          </p:nvPr>
        </p:nvSpPr>
        <p:spPr bwMode="auto">
          <a:xfrm>
            <a:off x="285720" y="1714488"/>
            <a:ext cx="8501122" cy="42576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pic>
        <p:nvPicPr>
          <p:cNvPr id="7" name="Imagen 5" descr="1.png"/>
          <p:cNvPicPr>
            <a:picLocks noChangeAspect="1"/>
          </p:cNvPicPr>
          <p:nvPr/>
        </p:nvPicPr>
        <p:blipFill>
          <a:blip r:embed="rId11" cstate="print"/>
          <a:srcRect b="14185"/>
          <a:stretch>
            <a:fillRect/>
          </a:stretch>
        </p:blipFill>
        <p:spPr bwMode="auto">
          <a:xfrm>
            <a:off x="0" y="5949280"/>
            <a:ext cx="9144000" cy="908720"/>
          </a:xfrm>
          <a:prstGeom prst="rect">
            <a:avLst/>
          </a:prstGeom>
          <a:noFill/>
          <a:ln w="9525">
            <a:noFill/>
            <a:miter lim="800000"/>
            <a:headEnd/>
            <a:tailEnd/>
          </a:ln>
        </p:spPr>
      </p:pic>
      <p:pic>
        <p:nvPicPr>
          <p:cNvPr id="6" name="Picture 3" descr="E:\Documents\My Dropbox\Fundacion\LOGOS FINALES NUTRESA\bitmap1.png"/>
          <p:cNvPicPr>
            <a:picLocks noChangeAspect="1" noChangeArrowheads="1"/>
          </p:cNvPicPr>
          <p:nvPr/>
        </p:nvPicPr>
        <p:blipFill>
          <a:blip r:embed="rId12" cstate="print"/>
          <a:srcRect l="40422" t="16058" r="17687" b="65050"/>
          <a:stretch>
            <a:fillRect/>
          </a:stretch>
        </p:blipFill>
        <p:spPr bwMode="auto">
          <a:xfrm>
            <a:off x="-32" y="6143644"/>
            <a:ext cx="1428760" cy="501319"/>
          </a:xfrm>
          <a:prstGeom prst="rect">
            <a:avLst/>
          </a:prstGeom>
          <a:noFill/>
        </p:spPr>
      </p:pic>
    </p:spTree>
  </p:cSld>
  <p:clrMap bg1="lt1" tx1="dk1" bg2="lt2" tx2="dk2" accent1="accent1" accent2="accent2" accent3="accent3" accent4="accent4" accent5="accent5" accent6="accent6" hlink="hlink" folHlink="folHlink"/>
  <p:sldLayoutIdLst>
    <p:sldLayoutId id="2147483781" r:id="rId1"/>
    <p:sldLayoutId id="2147483780" r:id="rId2"/>
    <p:sldLayoutId id="2147483779" r:id="rId3"/>
    <p:sldLayoutId id="2147483778" r:id="rId4"/>
    <p:sldLayoutId id="2147483777" r:id="rId5"/>
    <p:sldLayoutId id="2147483776" r:id="rId6"/>
    <p:sldLayoutId id="2147483775" r:id="rId7"/>
    <p:sldLayoutId id="2147483774" r:id="rId8"/>
    <p:sldLayoutId id="2147483773" r:id="rId9"/>
  </p:sldLayoutIdLst>
  <p:txStyles>
    <p:titleStyle>
      <a:lvl1pPr algn="ctr" rtl="0" eaLnBrk="1" fontAlgn="base" hangingPunct="1">
        <a:spcBef>
          <a:spcPct val="0"/>
        </a:spcBef>
        <a:spcAft>
          <a:spcPct val="0"/>
        </a:spcAft>
        <a:defRPr sz="44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2"/>
          </a:solidFill>
          <a:latin typeface="Times"/>
        </a:defRPr>
      </a:lvl2pPr>
      <a:lvl3pPr algn="ctr" rtl="0" eaLnBrk="1" fontAlgn="base" hangingPunct="1">
        <a:spcBef>
          <a:spcPct val="0"/>
        </a:spcBef>
        <a:spcAft>
          <a:spcPct val="0"/>
        </a:spcAft>
        <a:defRPr sz="4400">
          <a:solidFill>
            <a:schemeClr val="tx2"/>
          </a:solidFill>
          <a:latin typeface="Times"/>
        </a:defRPr>
      </a:lvl3pPr>
      <a:lvl4pPr algn="ctr" rtl="0" eaLnBrk="1" fontAlgn="base" hangingPunct="1">
        <a:spcBef>
          <a:spcPct val="0"/>
        </a:spcBef>
        <a:spcAft>
          <a:spcPct val="0"/>
        </a:spcAft>
        <a:defRPr sz="4400">
          <a:solidFill>
            <a:schemeClr val="tx2"/>
          </a:solidFill>
          <a:latin typeface="Times"/>
        </a:defRPr>
      </a:lvl4pPr>
      <a:lvl5pPr algn="ctr" rtl="0" eaLnBrk="1" fontAlgn="base" hangingPunct="1">
        <a:spcBef>
          <a:spcPct val="0"/>
        </a:spcBef>
        <a:spcAft>
          <a:spcPct val="0"/>
        </a:spcAft>
        <a:defRPr sz="4400">
          <a:solidFill>
            <a:schemeClr val="tx2"/>
          </a:solidFill>
          <a:latin typeface="Time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p:titleStyle>
    <p:bodyStyle>
      <a:lvl1pPr marL="342900" indent="-342900" algn="l" rtl="0" eaLnBrk="1" fontAlgn="base" hangingPunct="1">
        <a:spcBef>
          <a:spcPct val="20000"/>
        </a:spcBef>
        <a:spcAft>
          <a:spcPct val="0"/>
        </a:spcAft>
        <a:buChar char="•"/>
        <a:defRPr sz="3200">
          <a:solidFill>
            <a:schemeClr val="tx1">
              <a:lumMod val="75000"/>
              <a:lumOff val="25000"/>
            </a:schemeClr>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tx1">
              <a:lumMod val="75000"/>
              <a:lumOff val="25000"/>
            </a:schemeClr>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lumMod val="75000"/>
              <a:lumOff val="25000"/>
            </a:schemeClr>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tx1">
              <a:lumMod val="75000"/>
              <a:lumOff val="25000"/>
            </a:schemeClr>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tx1">
              <a:lumMod val="75000"/>
              <a:lumOff val="25000"/>
            </a:schemeClr>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Documents%20and%20Settings/lsanchez/Escritorio/PROGRAMA%205&#180;S/PROGRAMA%205&#180;S.ppt#-1,17,Diapositiva 17" TargetMode="External"/><Relationship Id="rId2" Type="http://schemas.openxmlformats.org/officeDocument/2006/relationships/hyperlink" Target="../../../../../Documents%20and%20Settings/lsanchez/Escritorio/PROGRAMA%205&#180;S/PROGRAMA%205&#180;S.ppt#-1,11,Diapositiva 11" TargetMode="External"/><Relationship Id="rId1" Type="http://schemas.openxmlformats.org/officeDocument/2006/relationships/slideLayout" Target="../slideLayouts/slideLayout2.xml"/><Relationship Id="rId4" Type="http://schemas.openxmlformats.org/officeDocument/2006/relationships/hyperlink" Target="../../../../../Documents%20and%20Settings/lsanchez/Escritorio/PROGRAMA%205&#180;S/PROGRAMA%205&#180;S.ppt#-1,23,Diapositiva 2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a:xfrm>
            <a:off x="395288" y="549275"/>
            <a:ext cx="8280400" cy="647700"/>
          </a:xfrm>
        </p:spPr>
        <p:txBody>
          <a:bodyPr/>
          <a:lstStyle/>
          <a:p>
            <a:pPr lvl="1" algn="ctr">
              <a:lnSpc>
                <a:spcPct val="90000"/>
              </a:lnSpc>
              <a:buFontTx/>
              <a:buNone/>
            </a:pPr>
            <a:r>
              <a:rPr lang="es-CO" sz="2400" b="1" dirty="0">
                <a:solidFill>
                  <a:srgbClr val="CC3300"/>
                </a:solidFill>
              </a:rPr>
              <a:t>EL PROGRAMA 5 S ES: </a:t>
            </a:r>
            <a:endParaRPr lang="es-ES" sz="2400" b="1" dirty="0">
              <a:solidFill>
                <a:srgbClr val="CC3300"/>
              </a:solidFill>
            </a:endParaRPr>
          </a:p>
        </p:txBody>
      </p:sp>
      <p:sp>
        <p:nvSpPr>
          <p:cNvPr id="3080" name="Rectangle 8"/>
          <p:cNvSpPr>
            <a:spLocks noChangeArrowheads="1"/>
          </p:cNvSpPr>
          <p:nvPr/>
        </p:nvSpPr>
        <p:spPr bwMode="auto">
          <a:xfrm>
            <a:off x="395536" y="1916832"/>
            <a:ext cx="8208912" cy="3744416"/>
          </a:xfrm>
          <a:prstGeom prst="rect">
            <a:avLst/>
          </a:prstGeom>
          <a:noFill/>
          <a:ln w="9525">
            <a:noFill/>
            <a:miter lim="800000"/>
            <a:headEnd/>
            <a:tailEnd/>
          </a:ln>
          <a:effectLst/>
        </p:spPr>
        <p:txBody>
          <a:bodyPr/>
          <a:lstStyle/>
          <a:p>
            <a:pPr marL="342900" indent="-342900" algn="just">
              <a:spcBef>
                <a:spcPct val="20000"/>
              </a:spcBef>
              <a:buSzPct val="80000"/>
              <a:buFontTx/>
              <a:buBlip>
                <a:blip r:embed="rId2"/>
              </a:buBlip>
            </a:pPr>
            <a:r>
              <a:rPr lang="es-ES_tradnl" sz="2100" dirty="0">
                <a:effectLst>
                  <a:outerShdw blurRad="38100" dist="38100" dir="2700000" algn="tl">
                    <a:srgbClr val="C0C0C0"/>
                  </a:outerShdw>
                </a:effectLst>
                <a:latin typeface="Trebuchet MS" pitchFamily="34" charset="0"/>
              </a:rPr>
              <a:t>Una herramienta de gestión de o</a:t>
            </a:r>
            <a:r>
              <a:rPr lang="es-ES_tradnl" sz="2100" dirty="0">
                <a:solidFill>
                  <a:schemeClr val="tx1"/>
                </a:solidFill>
                <a:effectLst>
                  <a:outerShdw blurRad="38100" dist="38100" dir="2700000" algn="tl">
                    <a:srgbClr val="C0C0C0"/>
                  </a:outerShdw>
                </a:effectLst>
                <a:latin typeface="Trebuchet MS" pitchFamily="34" charset="0"/>
              </a:rPr>
              <a:t>rigen Japonés. </a:t>
            </a:r>
          </a:p>
          <a:p>
            <a:pPr marL="342900" indent="-342900" algn="just">
              <a:spcBef>
                <a:spcPct val="20000"/>
              </a:spcBef>
              <a:buSzPct val="80000"/>
            </a:pPr>
            <a:endParaRPr lang="es-ES_tradnl" sz="2100" dirty="0">
              <a:solidFill>
                <a:schemeClr val="tx1"/>
              </a:solidFill>
              <a:effectLst>
                <a:outerShdw blurRad="38100" dist="38100" dir="2700000" algn="tl">
                  <a:srgbClr val="C0C0C0"/>
                </a:outerShdw>
              </a:effectLst>
              <a:latin typeface="Trebuchet MS" pitchFamily="34" charset="0"/>
            </a:endParaRPr>
          </a:p>
          <a:p>
            <a:pPr marL="342900" indent="-342900" algn="just">
              <a:spcBef>
                <a:spcPct val="20000"/>
              </a:spcBef>
              <a:buSzPct val="80000"/>
              <a:buBlip>
                <a:blip r:embed="rId2"/>
              </a:buBlip>
            </a:pPr>
            <a:r>
              <a:rPr lang="es-ES_tradnl" sz="2100" dirty="0">
                <a:solidFill>
                  <a:schemeClr val="tx1"/>
                </a:solidFill>
                <a:effectLst>
                  <a:outerShdw blurRad="38100" dist="38100" dir="2700000" algn="tl">
                    <a:srgbClr val="C0C0C0"/>
                  </a:outerShdw>
                </a:effectLst>
                <a:latin typeface="Trebuchet MS" pitchFamily="34" charset="0"/>
              </a:rPr>
              <a:t>Una metodología activa y práctica, fácil de aplicar en cualquier tipo de organización, pues </a:t>
            </a:r>
            <a:r>
              <a:rPr lang="es-CO" sz="2100" dirty="0">
                <a:effectLst>
                  <a:outerShdw blurRad="38100" dist="38100" dir="2700000" algn="tl">
                    <a:srgbClr val="C0C0C0"/>
                  </a:outerShdw>
                </a:effectLst>
                <a:latin typeface="Trebuchet MS" pitchFamily="34" charset="0"/>
              </a:rPr>
              <a:t>permite trabajar hábitos, actitudes y valores positivos esenciales en la formación integral de las personas. </a:t>
            </a:r>
          </a:p>
          <a:p>
            <a:pPr marL="342900" indent="-342900" algn="just">
              <a:spcBef>
                <a:spcPct val="20000"/>
              </a:spcBef>
              <a:buSzPct val="80000"/>
            </a:pPr>
            <a:endParaRPr lang="es-CO" sz="2100" dirty="0">
              <a:effectLst>
                <a:outerShdw blurRad="38100" dist="38100" dir="2700000" algn="tl">
                  <a:srgbClr val="C0C0C0"/>
                </a:outerShdw>
              </a:effectLst>
              <a:latin typeface="Trebuchet MS" pitchFamily="34" charset="0"/>
            </a:endParaRPr>
          </a:p>
          <a:p>
            <a:pPr marL="342900" indent="-342900" algn="just">
              <a:spcBef>
                <a:spcPct val="20000"/>
              </a:spcBef>
              <a:buSzPct val="80000"/>
              <a:buBlip>
                <a:blip r:embed="rId2"/>
              </a:buBlip>
            </a:pPr>
            <a:r>
              <a:rPr lang="es-CO" sz="2100" dirty="0">
                <a:effectLst>
                  <a:outerShdw blurRad="38100" dist="38100" dir="2700000" algn="tl">
                    <a:srgbClr val="C0C0C0"/>
                  </a:outerShdw>
                </a:effectLst>
                <a:latin typeface="Trebuchet MS" pitchFamily="34" charset="0"/>
              </a:rPr>
              <a:t>Una herramienta integral para la formación de hábitos de vida saludables. </a:t>
            </a:r>
          </a:p>
          <a:p>
            <a:pPr marL="342900" indent="-342900" algn="just">
              <a:spcBef>
                <a:spcPct val="20000"/>
              </a:spcBef>
              <a:buSzPct val="80000"/>
            </a:pPr>
            <a:endParaRPr lang="es-CO" sz="2100" dirty="0">
              <a:effectLst>
                <a:outerShdw blurRad="38100" dist="38100" dir="2700000" algn="tl">
                  <a:srgbClr val="C0C0C0"/>
                </a:outerShdw>
              </a:effectLst>
              <a:latin typeface="Trebuchet MS" pitchFamily="34" charset="0"/>
            </a:endParaRPr>
          </a:p>
          <a:p>
            <a:pPr marL="342900" indent="-342900" algn="just">
              <a:spcBef>
                <a:spcPct val="20000"/>
              </a:spcBef>
              <a:buSzPct val="80000"/>
            </a:pPr>
            <a:endParaRPr lang="es-ES_tradnl" sz="2100" dirty="0">
              <a:solidFill>
                <a:schemeClr val="tx1"/>
              </a:solidFill>
              <a:effectLst>
                <a:outerShdw blurRad="38100" dist="38100" dir="2700000" algn="tl">
                  <a:srgbClr val="C0C0C0"/>
                </a:outerShdw>
              </a:effectLst>
              <a:latin typeface="Trebuchet MS" pitchFamily="34" charset="0"/>
            </a:endParaRPr>
          </a:p>
          <a:p>
            <a:pPr marL="342900" indent="-342900">
              <a:spcBef>
                <a:spcPct val="20000"/>
              </a:spcBef>
              <a:buSzPct val="80000"/>
              <a:buBlip>
                <a:blip r:embed="rId2"/>
              </a:buBlip>
            </a:pPr>
            <a:endParaRPr lang="es-CO" sz="2100" dirty="0">
              <a:effectLst>
                <a:outerShdw blurRad="38100" dist="38100" dir="2700000" algn="tl">
                  <a:srgbClr val="C0C0C0"/>
                </a:outerShdw>
              </a:effectLst>
              <a:latin typeface="Trebuchet MS" pitchFamily="34" charset="0"/>
            </a:endParaRPr>
          </a:p>
          <a:p>
            <a:pPr marL="342900" indent="-342900" algn="l">
              <a:spcBef>
                <a:spcPct val="20000"/>
              </a:spcBef>
              <a:buSzPct val="80000"/>
            </a:pPr>
            <a:endParaRPr lang="es-ES_tradnl" sz="2100" dirty="0">
              <a:solidFill>
                <a:schemeClr val="tx1"/>
              </a:solidFill>
              <a:effectLst>
                <a:outerShdw blurRad="38100" dist="38100" dir="2700000" algn="tl">
                  <a:srgbClr val="C0C0C0"/>
                </a:outerShdw>
              </a:effectLst>
              <a:latin typeface="Trebuchet MS"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381000"/>
            <a:ext cx="7772400" cy="599728"/>
          </a:xfrm>
        </p:spPr>
        <p:txBody>
          <a:bodyPr/>
          <a:lstStyle/>
          <a:p>
            <a:pPr>
              <a:buFontTx/>
              <a:buNone/>
            </a:pPr>
            <a:r>
              <a:rPr lang="es-CO" sz="2800" b="1" dirty="0">
                <a:solidFill>
                  <a:schemeClr val="tx1"/>
                </a:solidFill>
                <a:latin typeface="Tahoma" pitchFamily="34" charset="0"/>
              </a:rPr>
              <a:t>GERENCIA DEL PROGRAMA 5S</a:t>
            </a:r>
            <a:endParaRPr lang="es-ES" sz="2800" b="1" dirty="0">
              <a:solidFill>
                <a:schemeClr val="tx1"/>
              </a:solidFill>
              <a:latin typeface="Tahoma" pitchFamily="34" charset="0"/>
            </a:endParaRPr>
          </a:p>
        </p:txBody>
      </p:sp>
      <p:sp>
        <p:nvSpPr>
          <p:cNvPr id="206851" name="Rectangle 3"/>
          <p:cNvSpPr>
            <a:spLocks noChangeArrowheads="1"/>
          </p:cNvSpPr>
          <p:nvPr/>
        </p:nvSpPr>
        <p:spPr bwMode="auto">
          <a:xfrm>
            <a:off x="179512" y="1052736"/>
            <a:ext cx="8784976" cy="5616624"/>
          </a:xfrm>
          <a:prstGeom prst="rect">
            <a:avLst/>
          </a:prstGeom>
          <a:solidFill>
            <a:srgbClr val="FFFFFF"/>
          </a:solidFill>
          <a:ln w="9525">
            <a:noFill/>
            <a:miter lim="800000"/>
            <a:headEnd/>
            <a:tailEnd/>
          </a:ln>
        </p:spPr>
        <p:txBody>
          <a:bodyPr/>
          <a:lstStyle/>
          <a:p>
            <a:pPr algn="l"/>
            <a:endParaRPr lang="es-CO" sz="2400" b="0">
              <a:solidFill>
                <a:schemeClr val="accent2"/>
              </a:solidFill>
              <a:latin typeface="Arial" charset="0"/>
            </a:endParaRPr>
          </a:p>
        </p:txBody>
      </p:sp>
      <p:sp>
        <p:nvSpPr>
          <p:cNvPr id="206852" name="Rectangle 4"/>
          <p:cNvSpPr>
            <a:spLocks noChangeArrowheads="1"/>
          </p:cNvSpPr>
          <p:nvPr/>
        </p:nvSpPr>
        <p:spPr bwMode="auto">
          <a:xfrm>
            <a:off x="4437063" y="1447800"/>
            <a:ext cx="157162" cy="447675"/>
          </a:xfrm>
          <a:prstGeom prst="rect">
            <a:avLst/>
          </a:prstGeom>
          <a:noFill/>
          <a:ln w="9525">
            <a:noFill/>
            <a:miter lim="800000"/>
            <a:headEnd/>
            <a:tailEnd/>
          </a:ln>
        </p:spPr>
        <p:txBody>
          <a:bodyPr/>
          <a:lstStyle/>
          <a:p>
            <a:endParaRPr lang="es-CO"/>
          </a:p>
        </p:txBody>
      </p:sp>
      <p:grpSp>
        <p:nvGrpSpPr>
          <p:cNvPr id="2" name="Group 5"/>
          <p:cNvGrpSpPr>
            <a:grpSpLocks/>
          </p:cNvGrpSpPr>
          <p:nvPr/>
        </p:nvGrpSpPr>
        <p:grpSpPr bwMode="auto">
          <a:xfrm>
            <a:off x="2133600" y="1828800"/>
            <a:ext cx="5029200" cy="4227513"/>
            <a:chOff x="1596" y="1457"/>
            <a:chExt cx="2689" cy="2358"/>
          </a:xfrm>
        </p:grpSpPr>
        <p:sp>
          <p:nvSpPr>
            <p:cNvPr id="206854" name="Line 6"/>
            <p:cNvSpPr>
              <a:spLocks noChangeShapeType="1"/>
            </p:cNvSpPr>
            <p:nvPr/>
          </p:nvSpPr>
          <p:spPr bwMode="auto">
            <a:xfrm flipH="1" flipV="1">
              <a:off x="2921" y="2622"/>
              <a:ext cx="13" cy="993"/>
            </a:xfrm>
            <a:prstGeom prst="line">
              <a:avLst/>
            </a:prstGeom>
            <a:noFill/>
            <a:ln w="6350">
              <a:solidFill>
                <a:srgbClr val="000000"/>
              </a:solidFill>
              <a:round/>
              <a:headEnd/>
              <a:tailEnd/>
            </a:ln>
          </p:spPr>
          <p:txBody>
            <a:bodyPr/>
            <a:lstStyle/>
            <a:p>
              <a:endParaRPr lang="es-CO"/>
            </a:p>
          </p:txBody>
        </p:sp>
        <p:sp>
          <p:nvSpPr>
            <p:cNvPr id="206855" name="Line 7"/>
            <p:cNvSpPr>
              <a:spLocks noChangeShapeType="1"/>
            </p:cNvSpPr>
            <p:nvPr/>
          </p:nvSpPr>
          <p:spPr bwMode="auto">
            <a:xfrm flipH="1">
              <a:off x="2921" y="2606"/>
              <a:ext cx="1084" cy="16"/>
            </a:xfrm>
            <a:prstGeom prst="line">
              <a:avLst/>
            </a:prstGeom>
            <a:noFill/>
            <a:ln w="6350">
              <a:solidFill>
                <a:srgbClr val="000000"/>
              </a:solidFill>
              <a:round/>
              <a:headEnd/>
              <a:tailEnd/>
            </a:ln>
          </p:spPr>
          <p:txBody>
            <a:bodyPr/>
            <a:lstStyle/>
            <a:p>
              <a:endParaRPr lang="es-CO"/>
            </a:p>
          </p:txBody>
        </p:sp>
        <p:grpSp>
          <p:nvGrpSpPr>
            <p:cNvPr id="3" name="Group 8"/>
            <p:cNvGrpSpPr>
              <a:grpSpLocks/>
            </p:cNvGrpSpPr>
            <p:nvPr/>
          </p:nvGrpSpPr>
          <p:grpSpPr bwMode="auto">
            <a:xfrm>
              <a:off x="2921" y="2606"/>
              <a:ext cx="1084" cy="1009"/>
              <a:chOff x="2921" y="2606"/>
              <a:chExt cx="1084" cy="1009"/>
            </a:xfrm>
          </p:grpSpPr>
          <p:sp>
            <p:nvSpPr>
              <p:cNvPr id="206857" name="Freeform 9"/>
              <p:cNvSpPr>
                <a:spLocks/>
              </p:cNvSpPr>
              <p:nvPr/>
            </p:nvSpPr>
            <p:spPr bwMode="auto">
              <a:xfrm>
                <a:off x="2921" y="2606"/>
                <a:ext cx="1084" cy="1009"/>
              </a:xfrm>
              <a:custGeom>
                <a:avLst/>
                <a:gdLst/>
                <a:ahLst/>
                <a:cxnLst>
                  <a:cxn ang="0">
                    <a:pos x="13" y="1009"/>
                  </a:cxn>
                  <a:cxn ang="0">
                    <a:pos x="69" y="1007"/>
                  </a:cxn>
                  <a:cxn ang="0">
                    <a:pos x="124" y="1003"/>
                  </a:cxn>
                  <a:cxn ang="0">
                    <a:pos x="178" y="995"/>
                  </a:cxn>
                  <a:cxn ang="0">
                    <a:pos x="230" y="987"/>
                  </a:cxn>
                  <a:cxn ang="0">
                    <a:pos x="283" y="975"/>
                  </a:cxn>
                  <a:cxn ang="0">
                    <a:pos x="335" y="960"/>
                  </a:cxn>
                  <a:cxn ang="0">
                    <a:pos x="386" y="944"/>
                  </a:cxn>
                  <a:cxn ang="0">
                    <a:pos x="434" y="924"/>
                  </a:cxn>
                  <a:cxn ang="0">
                    <a:pos x="483" y="904"/>
                  </a:cxn>
                  <a:cxn ang="0">
                    <a:pos x="529" y="882"/>
                  </a:cxn>
                  <a:cxn ang="0">
                    <a:pos x="618" y="831"/>
                  </a:cxn>
                  <a:cxn ang="0">
                    <a:pos x="700" y="773"/>
                  </a:cxn>
                  <a:cxn ang="0">
                    <a:pos x="775" y="708"/>
                  </a:cxn>
                  <a:cxn ang="0">
                    <a:pos x="846" y="636"/>
                  </a:cxn>
                  <a:cxn ang="0">
                    <a:pos x="876" y="597"/>
                  </a:cxn>
                  <a:cxn ang="0">
                    <a:pos x="906" y="559"/>
                  </a:cxn>
                  <a:cxn ang="0">
                    <a:pos x="934" y="519"/>
                  </a:cxn>
                  <a:cxn ang="0">
                    <a:pos x="959" y="476"/>
                  </a:cxn>
                  <a:cxn ang="0">
                    <a:pos x="983" y="432"/>
                  </a:cxn>
                  <a:cxn ang="0">
                    <a:pos x="1005" y="388"/>
                  </a:cxn>
                  <a:cxn ang="0">
                    <a:pos x="1023" y="343"/>
                  </a:cxn>
                  <a:cxn ang="0">
                    <a:pos x="1039" y="297"/>
                  </a:cxn>
                  <a:cxn ang="0">
                    <a:pos x="1053" y="248"/>
                  </a:cxn>
                  <a:cxn ang="0">
                    <a:pos x="1066" y="200"/>
                  </a:cxn>
                  <a:cxn ang="0">
                    <a:pos x="1074" y="152"/>
                  </a:cxn>
                  <a:cxn ang="0">
                    <a:pos x="1080" y="101"/>
                  </a:cxn>
                  <a:cxn ang="0">
                    <a:pos x="1084" y="51"/>
                  </a:cxn>
                  <a:cxn ang="0">
                    <a:pos x="1084" y="0"/>
                  </a:cxn>
                  <a:cxn ang="0">
                    <a:pos x="0" y="16"/>
                  </a:cxn>
                  <a:cxn ang="0">
                    <a:pos x="13" y="1009"/>
                  </a:cxn>
                </a:cxnLst>
                <a:rect l="0" t="0" r="r" b="b"/>
                <a:pathLst>
                  <a:path w="1084" h="1009">
                    <a:moveTo>
                      <a:pt x="13" y="1009"/>
                    </a:moveTo>
                    <a:lnTo>
                      <a:pt x="69" y="1007"/>
                    </a:lnTo>
                    <a:lnTo>
                      <a:pt x="124" y="1003"/>
                    </a:lnTo>
                    <a:lnTo>
                      <a:pt x="178" y="995"/>
                    </a:lnTo>
                    <a:lnTo>
                      <a:pt x="230" y="987"/>
                    </a:lnTo>
                    <a:lnTo>
                      <a:pt x="283" y="975"/>
                    </a:lnTo>
                    <a:lnTo>
                      <a:pt x="335" y="960"/>
                    </a:lnTo>
                    <a:lnTo>
                      <a:pt x="386" y="944"/>
                    </a:lnTo>
                    <a:lnTo>
                      <a:pt x="434" y="924"/>
                    </a:lnTo>
                    <a:lnTo>
                      <a:pt x="483" y="904"/>
                    </a:lnTo>
                    <a:lnTo>
                      <a:pt x="529" y="882"/>
                    </a:lnTo>
                    <a:lnTo>
                      <a:pt x="618" y="831"/>
                    </a:lnTo>
                    <a:lnTo>
                      <a:pt x="700" y="773"/>
                    </a:lnTo>
                    <a:lnTo>
                      <a:pt x="775" y="708"/>
                    </a:lnTo>
                    <a:lnTo>
                      <a:pt x="846" y="636"/>
                    </a:lnTo>
                    <a:lnTo>
                      <a:pt x="876" y="597"/>
                    </a:lnTo>
                    <a:lnTo>
                      <a:pt x="906" y="559"/>
                    </a:lnTo>
                    <a:lnTo>
                      <a:pt x="934" y="519"/>
                    </a:lnTo>
                    <a:lnTo>
                      <a:pt x="959" y="476"/>
                    </a:lnTo>
                    <a:lnTo>
                      <a:pt x="983" y="432"/>
                    </a:lnTo>
                    <a:lnTo>
                      <a:pt x="1005" y="388"/>
                    </a:lnTo>
                    <a:lnTo>
                      <a:pt x="1023" y="343"/>
                    </a:lnTo>
                    <a:lnTo>
                      <a:pt x="1039" y="297"/>
                    </a:lnTo>
                    <a:lnTo>
                      <a:pt x="1053" y="248"/>
                    </a:lnTo>
                    <a:lnTo>
                      <a:pt x="1066" y="200"/>
                    </a:lnTo>
                    <a:lnTo>
                      <a:pt x="1074" y="152"/>
                    </a:lnTo>
                    <a:lnTo>
                      <a:pt x="1080" y="101"/>
                    </a:lnTo>
                    <a:lnTo>
                      <a:pt x="1084" y="51"/>
                    </a:lnTo>
                    <a:lnTo>
                      <a:pt x="1084" y="0"/>
                    </a:lnTo>
                    <a:lnTo>
                      <a:pt x="0" y="16"/>
                    </a:lnTo>
                    <a:lnTo>
                      <a:pt x="13" y="1009"/>
                    </a:lnTo>
                    <a:close/>
                  </a:path>
                </a:pathLst>
              </a:custGeom>
              <a:solidFill>
                <a:srgbClr val="009999"/>
              </a:solidFill>
              <a:ln w="9525">
                <a:noFill/>
                <a:round/>
                <a:headEnd/>
                <a:tailEnd/>
              </a:ln>
            </p:spPr>
            <p:txBody>
              <a:bodyPr/>
              <a:lstStyle/>
              <a:p>
                <a:endParaRPr lang="es-CO"/>
              </a:p>
            </p:txBody>
          </p:sp>
          <p:sp>
            <p:nvSpPr>
              <p:cNvPr id="206858" name="Freeform 10"/>
              <p:cNvSpPr>
                <a:spLocks/>
              </p:cNvSpPr>
              <p:nvPr/>
            </p:nvSpPr>
            <p:spPr bwMode="auto">
              <a:xfrm>
                <a:off x="2934" y="2606"/>
                <a:ext cx="1071" cy="1009"/>
              </a:xfrm>
              <a:custGeom>
                <a:avLst/>
                <a:gdLst/>
                <a:ahLst/>
                <a:cxnLst>
                  <a:cxn ang="0">
                    <a:pos x="0" y="1009"/>
                  </a:cxn>
                  <a:cxn ang="0">
                    <a:pos x="56" y="1007"/>
                  </a:cxn>
                  <a:cxn ang="0">
                    <a:pos x="111" y="1003"/>
                  </a:cxn>
                  <a:cxn ang="0">
                    <a:pos x="165" y="995"/>
                  </a:cxn>
                  <a:cxn ang="0">
                    <a:pos x="217" y="987"/>
                  </a:cxn>
                  <a:cxn ang="0">
                    <a:pos x="270" y="975"/>
                  </a:cxn>
                  <a:cxn ang="0">
                    <a:pos x="322" y="960"/>
                  </a:cxn>
                  <a:cxn ang="0">
                    <a:pos x="373" y="944"/>
                  </a:cxn>
                  <a:cxn ang="0">
                    <a:pos x="421" y="924"/>
                  </a:cxn>
                  <a:cxn ang="0">
                    <a:pos x="470" y="904"/>
                  </a:cxn>
                  <a:cxn ang="0">
                    <a:pos x="516" y="882"/>
                  </a:cxn>
                  <a:cxn ang="0">
                    <a:pos x="605" y="831"/>
                  </a:cxn>
                  <a:cxn ang="0">
                    <a:pos x="687" y="773"/>
                  </a:cxn>
                  <a:cxn ang="0">
                    <a:pos x="762" y="708"/>
                  </a:cxn>
                  <a:cxn ang="0">
                    <a:pos x="833" y="636"/>
                  </a:cxn>
                  <a:cxn ang="0">
                    <a:pos x="863" y="597"/>
                  </a:cxn>
                  <a:cxn ang="0">
                    <a:pos x="893" y="559"/>
                  </a:cxn>
                  <a:cxn ang="0">
                    <a:pos x="921" y="519"/>
                  </a:cxn>
                  <a:cxn ang="0">
                    <a:pos x="946" y="476"/>
                  </a:cxn>
                  <a:cxn ang="0">
                    <a:pos x="970" y="432"/>
                  </a:cxn>
                  <a:cxn ang="0">
                    <a:pos x="992" y="388"/>
                  </a:cxn>
                  <a:cxn ang="0">
                    <a:pos x="1010" y="343"/>
                  </a:cxn>
                  <a:cxn ang="0">
                    <a:pos x="1026" y="297"/>
                  </a:cxn>
                  <a:cxn ang="0">
                    <a:pos x="1040" y="248"/>
                  </a:cxn>
                  <a:cxn ang="0">
                    <a:pos x="1053" y="200"/>
                  </a:cxn>
                  <a:cxn ang="0">
                    <a:pos x="1061" y="152"/>
                  </a:cxn>
                  <a:cxn ang="0">
                    <a:pos x="1067" y="101"/>
                  </a:cxn>
                  <a:cxn ang="0">
                    <a:pos x="1071" y="51"/>
                  </a:cxn>
                  <a:cxn ang="0">
                    <a:pos x="1071" y="0"/>
                  </a:cxn>
                </a:cxnLst>
                <a:rect l="0" t="0" r="r" b="b"/>
                <a:pathLst>
                  <a:path w="1071" h="1009">
                    <a:moveTo>
                      <a:pt x="0" y="1009"/>
                    </a:moveTo>
                    <a:lnTo>
                      <a:pt x="56" y="1007"/>
                    </a:lnTo>
                    <a:lnTo>
                      <a:pt x="111" y="1003"/>
                    </a:lnTo>
                    <a:lnTo>
                      <a:pt x="165" y="995"/>
                    </a:lnTo>
                    <a:lnTo>
                      <a:pt x="217" y="987"/>
                    </a:lnTo>
                    <a:lnTo>
                      <a:pt x="270" y="975"/>
                    </a:lnTo>
                    <a:lnTo>
                      <a:pt x="322" y="960"/>
                    </a:lnTo>
                    <a:lnTo>
                      <a:pt x="373" y="944"/>
                    </a:lnTo>
                    <a:lnTo>
                      <a:pt x="421" y="924"/>
                    </a:lnTo>
                    <a:lnTo>
                      <a:pt x="470" y="904"/>
                    </a:lnTo>
                    <a:lnTo>
                      <a:pt x="516" y="882"/>
                    </a:lnTo>
                    <a:lnTo>
                      <a:pt x="605" y="831"/>
                    </a:lnTo>
                    <a:lnTo>
                      <a:pt x="687" y="773"/>
                    </a:lnTo>
                    <a:lnTo>
                      <a:pt x="762" y="708"/>
                    </a:lnTo>
                    <a:lnTo>
                      <a:pt x="833" y="636"/>
                    </a:lnTo>
                    <a:lnTo>
                      <a:pt x="863" y="597"/>
                    </a:lnTo>
                    <a:lnTo>
                      <a:pt x="893" y="559"/>
                    </a:lnTo>
                    <a:lnTo>
                      <a:pt x="921" y="519"/>
                    </a:lnTo>
                    <a:lnTo>
                      <a:pt x="946" y="476"/>
                    </a:lnTo>
                    <a:lnTo>
                      <a:pt x="970" y="432"/>
                    </a:lnTo>
                    <a:lnTo>
                      <a:pt x="992" y="388"/>
                    </a:lnTo>
                    <a:lnTo>
                      <a:pt x="1010" y="343"/>
                    </a:lnTo>
                    <a:lnTo>
                      <a:pt x="1026" y="297"/>
                    </a:lnTo>
                    <a:lnTo>
                      <a:pt x="1040" y="248"/>
                    </a:lnTo>
                    <a:lnTo>
                      <a:pt x="1053" y="200"/>
                    </a:lnTo>
                    <a:lnTo>
                      <a:pt x="1061" y="152"/>
                    </a:lnTo>
                    <a:lnTo>
                      <a:pt x="1067" y="101"/>
                    </a:lnTo>
                    <a:lnTo>
                      <a:pt x="1071" y="51"/>
                    </a:lnTo>
                    <a:lnTo>
                      <a:pt x="1071" y="0"/>
                    </a:lnTo>
                  </a:path>
                </a:pathLst>
              </a:custGeom>
              <a:noFill/>
              <a:ln w="6350">
                <a:solidFill>
                  <a:srgbClr val="000000"/>
                </a:solidFill>
                <a:prstDash val="solid"/>
                <a:round/>
                <a:headEnd/>
                <a:tailEnd/>
              </a:ln>
            </p:spPr>
            <p:txBody>
              <a:bodyPr/>
              <a:lstStyle/>
              <a:p>
                <a:endParaRPr lang="es-CO"/>
              </a:p>
            </p:txBody>
          </p:sp>
        </p:grpSp>
        <p:grpSp>
          <p:nvGrpSpPr>
            <p:cNvPr id="4" name="Group 11"/>
            <p:cNvGrpSpPr>
              <a:grpSpLocks/>
            </p:cNvGrpSpPr>
            <p:nvPr/>
          </p:nvGrpSpPr>
          <p:grpSpPr bwMode="auto">
            <a:xfrm>
              <a:off x="2928" y="1699"/>
              <a:ext cx="1083" cy="917"/>
              <a:chOff x="2928" y="1699"/>
              <a:chExt cx="1083" cy="917"/>
            </a:xfrm>
          </p:grpSpPr>
          <p:sp>
            <p:nvSpPr>
              <p:cNvPr id="206860" name="Freeform 12"/>
              <p:cNvSpPr>
                <a:spLocks/>
              </p:cNvSpPr>
              <p:nvPr/>
            </p:nvSpPr>
            <p:spPr bwMode="auto">
              <a:xfrm>
                <a:off x="2928" y="1699"/>
                <a:ext cx="1083" cy="917"/>
              </a:xfrm>
              <a:custGeom>
                <a:avLst/>
                <a:gdLst/>
                <a:ahLst/>
                <a:cxnLst>
                  <a:cxn ang="0">
                    <a:pos x="0" y="0"/>
                  </a:cxn>
                  <a:cxn ang="0">
                    <a:pos x="56" y="2"/>
                  </a:cxn>
                  <a:cxn ang="0">
                    <a:pos x="110" y="4"/>
                  </a:cxn>
                  <a:cxn ang="0">
                    <a:pos x="165" y="10"/>
                  </a:cxn>
                  <a:cxn ang="0">
                    <a:pos x="217" y="18"/>
                  </a:cxn>
                  <a:cxn ang="0">
                    <a:pos x="270" y="28"/>
                  </a:cxn>
                  <a:cxn ang="0">
                    <a:pos x="322" y="42"/>
                  </a:cxn>
                  <a:cxn ang="0">
                    <a:pos x="373" y="56"/>
                  </a:cxn>
                  <a:cxn ang="0">
                    <a:pos x="421" y="72"/>
                  </a:cxn>
                  <a:cxn ang="0">
                    <a:pos x="516" y="111"/>
                  </a:cxn>
                  <a:cxn ang="0">
                    <a:pos x="605" y="157"/>
                  </a:cxn>
                  <a:cxn ang="0">
                    <a:pos x="689" y="209"/>
                  </a:cxn>
                  <a:cxn ang="0">
                    <a:pos x="766" y="268"/>
                  </a:cxn>
                  <a:cxn ang="0">
                    <a:pos x="837" y="334"/>
                  </a:cxn>
                  <a:cxn ang="0">
                    <a:pos x="867" y="369"/>
                  </a:cxn>
                  <a:cxn ang="0">
                    <a:pos x="897" y="405"/>
                  </a:cxn>
                  <a:cxn ang="0">
                    <a:pos x="925" y="441"/>
                  </a:cxn>
                  <a:cxn ang="0">
                    <a:pos x="952" y="480"/>
                  </a:cxn>
                  <a:cxn ang="0">
                    <a:pos x="976" y="520"/>
                  </a:cxn>
                  <a:cxn ang="0">
                    <a:pos x="998" y="560"/>
                  </a:cxn>
                  <a:cxn ang="0">
                    <a:pos x="1016" y="603"/>
                  </a:cxn>
                  <a:cxn ang="0">
                    <a:pos x="1034" y="645"/>
                  </a:cxn>
                  <a:cxn ang="0">
                    <a:pos x="1048" y="687"/>
                  </a:cxn>
                  <a:cxn ang="0">
                    <a:pos x="1061" y="732"/>
                  </a:cxn>
                  <a:cxn ang="0">
                    <a:pos x="1071" y="778"/>
                  </a:cxn>
                  <a:cxn ang="0">
                    <a:pos x="1077" y="825"/>
                  </a:cxn>
                  <a:cxn ang="0">
                    <a:pos x="1081" y="871"/>
                  </a:cxn>
                  <a:cxn ang="0">
                    <a:pos x="1083" y="917"/>
                  </a:cxn>
                  <a:cxn ang="0">
                    <a:pos x="0" y="917"/>
                  </a:cxn>
                  <a:cxn ang="0">
                    <a:pos x="0" y="0"/>
                  </a:cxn>
                </a:cxnLst>
                <a:rect l="0" t="0" r="r" b="b"/>
                <a:pathLst>
                  <a:path w="1083" h="917">
                    <a:moveTo>
                      <a:pt x="0" y="0"/>
                    </a:moveTo>
                    <a:lnTo>
                      <a:pt x="56" y="2"/>
                    </a:lnTo>
                    <a:lnTo>
                      <a:pt x="110" y="4"/>
                    </a:lnTo>
                    <a:lnTo>
                      <a:pt x="165" y="10"/>
                    </a:lnTo>
                    <a:lnTo>
                      <a:pt x="217" y="18"/>
                    </a:lnTo>
                    <a:lnTo>
                      <a:pt x="270" y="28"/>
                    </a:lnTo>
                    <a:lnTo>
                      <a:pt x="322" y="42"/>
                    </a:lnTo>
                    <a:lnTo>
                      <a:pt x="373" y="56"/>
                    </a:lnTo>
                    <a:lnTo>
                      <a:pt x="421" y="72"/>
                    </a:lnTo>
                    <a:lnTo>
                      <a:pt x="516" y="111"/>
                    </a:lnTo>
                    <a:lnTo>
                      <a:pt x="605" y="157"/>
                    </a:lnTo>
                    <a:lnTo>
                      <a:pt x="689" y="209"/>
                    </a:lnTo>
                    <a:lnTo>
                      <a:pt x="766" y="268"/>
                    </a:lnTo>
                    <a:lnTo>
                      <a:pt x="837" y="334"/>
                    </a:lnTo>
                    <a:lnTo>
                      <a:pt x="867" y="369"/>
                    </a:lnTo>
                    <a:lnTo>
                      <a:pt x="897" y="405"/>
                    </a:lnTo>
                    <a:lnTo>
                      <a:pt x="925" y="441"/>
                    </a:lnTo>
                    <a:lnTo>
                      <a:pt x="952" y="480"/>
                    </a:lnTo>
                    <a:lnTo>
                      <a:pt x="976" y="520"/>
                    </a:lnTo>
                    <a:lnTo>
                      <a:pt x="998" y="560"/>
                    </a:lnTo>
                    <a:lnTo>
                      <a:pt x="1016" y="603"/>
                    </a:lnTo>
                    <a:lnTo>
                      <a:pt x="1034" y="645"/>
                    </a:lnTo>
                    <a:lnTo>
                      <a:pt x="1048" y="687"/>
                    </a:lnTo>
                    <a:lnTo>
                      <a:pt x="1061" y="732"/>
                    </a:lnTo>
                    <a:lnTo>
                      <a:pt x="1071" y="778"/>
                    </a:lnTo>
                    <a:lnTo>
                      <a:pt x="1077" y="825"/>
                    </a:lnTo>
                    <a:lnTo>
                      <a:pt x="1081" y="871"/>
                    </a:lnTo>
                    <a:lnTo>
                      <a:pt x="1083" y="917"/>
                    </a:lnTo>
                    <a:lnTo>
                      <a:pt x="0" y="917"/>
                    </a:lnTo>
                    <a:lnTo>
                      <a:pt x="0" y="0"/>
                    </a:lnTo>
                    <a:close/>
                  </a:path>
                </a:pathLst>
              </a:custGeom>
              <a:solidFill>
                <a:srgbClr val="FF9933"/>
              </a:solidFill>
              <a:ln w="9525">
                <a:noFill/>
                <a:round/>
                <a:headEnd/>
                <a:tailEnd/>
              </a:ln>
            </p:spPr>
            <p:txBody>
              <a:bodyPr/>
              <a:lstStyle/>
              <a:p>
                <a:endParaRPr lang="es-CO"/>
              </a:p>
            </p:txBody>
          </p:sp>
          <p:sp>
            <p:nvSpPr>
              <p:cNvPr id="206861" name="Freeform 13"/>
              <p:cNvSpPr>
                <a:spLocks/>
              </p:cNvSpPr>
              <p:nvPr/>
            </p:nvSpPr>
            <p:spPr bwMode="auto">
              <a:xfrm>
                <a:off x="2928" y="1699"/>
                <a:ext cx="1083" cy="917"/>
              </a:xfrm>
              <a:custGeom>
                <a:avLst/>
                <a:gdLst/>
                <a:ahLst/>
                <a:cxnLst>
                  <a:cxn ang="0">
                    <a:pos x="0" y="0"/>
                  </a:cxn>
                  <a:cxn ang="0">
                    <a:pos x="56" y="2"/>
                  </a:cxn>
                  <a:cxn ang="0">
                    <a:pos x="110" y="4"/>
                  </a:cxn>
                  <a:cxn ang="0">
                    <a:pos x="165" y="10"/>
                  </a:cxn>
                  <a:cxn ang="0">
                    <a:pos x="217" y="18"/>
                  </a:cxn>
                  <a:cxn ang="0">
                    <a:pos x="270" y="28"/>
                  </a:cxn>
                  <a:cxn ang="0">
                    <a:pos x="322" y="42"/>
                  </a:cxn>
                  <a:cxn ang="0">
                    <a:pos x="373" y="56"/>
                  </a:cxn>
                  <a:cxn ang="0">
                    <a:pos x="421" y="72"/>
                  </a:cxn>
                  <a:cxn ang="0">
                    <a:pos x="516" y="111"/>
                  </a:cxn>
                  <a:cxn ang="0">
                    <a:pos x="605" y="157"/>
                  </a:cxn>
                  <a:cxn ang="0">
                    <a:pos x="689" y="209"/>
                  </a:cxn>
                  <a:cxn ang="0">
                    <a:pos x="766" y="268"/>
                  </a:cxn>
                  <a:cxn ang="0">
                    <a:pos x="837" y="334"/>
                  </a:cxn>
                  <a:cxn ang="0">
                    <a:pos x="867" y="369"/>
                  </a:cxn>
                  <a:cxn ang="0">
                    <a:pos x="897" y="405"/>
                  </a:cxn>
                  <a:cxn ang="0">
                    <a:pos x="925" y="441"/>
                  </a:cxn>
                  <a:cxn ang="0">
                    <a:pos x="952" y="480"/>
                  </a:cxn>
                  <a:cxn ang="0">
                    <a:pos x="976" y="520"/>
                  </a:cxn>
                  <a:cxn ang="0">
                    <a:pos x="998" y="560"/>
                  </a:cxn>
                  <a:cxn ang="0">
                    <a:pos x="1016" y="603"/>
                  </a:cxn>
                  <a:cxn ang="0">
                    <a:pos x="1034" y="645"/>
                  </a:cxn>
                  <a:cxn ang="0">
                    <a:pos x="1048" y="687"/>
                  </a:cxn>
                  <a:cxn ang="0">
                    <a:pos x="1061" y="732"/>
                  </a:cxn>
                  <a:cxn ang="0">
                    <a:pos x="1071" y="778"/>
                  </a:cxn>
                  <a:cxn ang="0">
                    <a:pos x="1077" y="825"/>
                  </a:cxn>
                  <a:cxn ang="0">
                    <a:pos x="1081" y="871"/>
                  </a:cxn>
                  <a:cxn ang="0">
                    <a:pos x="1083" y="917"/>
                  </a:cxn>
                </a:cxnLst>
                <a:rect l="0" t="0" r="r" b="b"/>
                <a:pathLst>
                  <a:path w="1083" h="917">
                    <a:moveTo>
                      <a:pt x="0" y="0"/>
                    </a:moveTo>
                    <a:lnTo>
                      <a:pt x="56" y="2"/>
                    </a:lnTo>
                    <a:lnTo>
                      <a:pt x="110" y="4"/>
                    </a:lnTo>
                    <a:lnTo>
                      <a:pt x="165" y="10"/>
                    </a:lnTo>
                    <a:lnTo>
                      <a:pt x="217" y="18"/>
                    </a:lnTo>
                    <a:lnTo>
                      <a:pt x="270" y="28"/>
                    </a:lnTo>
                    <a:lnTo>
                      <a:pt x="322" y="42"/>
                    </a:lnTo>
                    <a:lnTo>
                      <a:pt x="373" y="56"/>
                    </a:lnTo>
                    <a:lnTo>
                      <a:pt x="421" y="72"/>
                    </a:lnTo>
                    <a:lnTo>
                      <a:pt x="516" y="111"/>
                    </a:lnTo>
                    <a:lnTo>
                      <a:pt x="605" y="157"/>
                    </a:lnTo>
                    <a:lnTo>
                      <a:pt x="689" y="209"/>
                    </a:lnTo>
                    <a:lnTo>
                      <a:pt x="766" y="268"/>
                    </a:lnTo>
                    <a:lnTo>
                      <a:pt x="837" y="334"/>
                    </a:lnTo>
                    <a:lnTo>
                      <a:pt x="867" y="369"/>
                    </a:lnTo>
                    <a:lnTo>
                      <a:pt x="897" y="405"/>
                    </a:lnTo>
                    <a:lnTo>
                      <a:pt x="925" y="441"/>
                    </a:lnTo>
                    <a:lnTo>
                      <a:pt x="952" y="480"/>
                    </a:lnTo>
                    <a:lnTo>
                      <a:pt x="976" y="520"/>
                    </a:lnTo>
                    <a:lnTo>
                      <a:pt x="998" y="560"/>
                    </a:lnTo>
                    <a:lnTo>
                      <a:pt x="1016" y="603"/>
                    </a:lnTo>
                    <a:lnTo>
                      <a:pt x="1034" y="645"/>
                    </a:lnTo>
                    <a:lnTo>
                      <a:pt x="1048" y="687"/>
                    </a:lnTo>
                    <a:lnTo>
                      <a:pt x="1061" y="732"/>
                    </a:lnTo>
                    <a:lnTo>
                      <a:pt x="1071" y="778"/>
                    </a:lnTo>
                    <a:lnTo>
                      <a:pt x="1077" y="825"/>
                    </a:lnTo>
                    <a:lnTo>
                      <a:pt x="1081" y="871"/>
                    </a:lnTo>
                    <a:lnTo>
                      <a:pt x="1083" y="917"/>
                    </a:lnTo>
                  </a:path>
                </a:pathLst>
              </a:custGeom>
              <a:noFill/>
              <a:ln w="6350">
                <a:solidFill>
                  <a:srgbClr val="000000"/>
                </a:solidFill>
                <a:prstDash val="solid"/>
                <a:round/>
                <a:headEnd/>
                <a:tailEnd/>
              </a:ln>
            </p:spPr>
            <p:txBody>
              <a:bodyPr/>
              <a:lstStyle/>
              <a:p>
                <a:endParaRPr lang="es-CO"/>
              </a:p>
            </p:txBody>
          </p:sp>
        </p:grpSp>
        <p:sp>
          <p:nvSpPr>
            <p:cNvPr id="206862" name="Line 14"/>
            <p:cNvSpPr>
              <a:spLocks noChangeShapeType="1"/>
            </p:cNvSpPr>
            <p:nvPr/>
          </p:nvSpPr>
          <p:spPr bwMode="auto">
            <a:xfrm>
              <a:off x="2928" y="1699"/>
              <a:ext cx="1" cy="917"/>
            </a:xfrm>
            <a:prstGeom prst="line">
              <a:avLst/>
            </a:prstGeom>
            <a:noFill/>
            <a:ln w="6350">
              <a:solidFill>
                <a:srgbClr val="000000"/>
              </a:solidFill>
              <a:round/>
              <a:headEnd/>
              <a:tailEnd/>
            </a:ln>
          </p:spPr>
          <p:txBody>
            <a:bodyPr/>
            <a:lstStyle/>
            <a:p>
              <a:endParaRPr lang="es-CO"/>
            </a:p>
          </p:txBody>
        </p:sp>
        <p:sp>
          <p:nvSpPr>
            <p:cNvPr id="206863" name="Line 15"/>
            <p:cNvSpPr>
              <a:spLocks noChangeShapeType="1"/>
            </p:cNvSpPr>
            <p:nvPr/>
          </p:nvSpPr>
          <p:spPr bwMode="auto">
            <a:xfrm>
              <a:off x="2928" y="2616"/>
              <a:ext cx="1083" cy="1"/>
            </a:xfrm>
            <a:prstGeom prst="line">
              <a:avLst/>
            </a:prstGeom>
            <a:noFill/>
            <a:ln w="6350">
              <a:solidFill>
                <a:srgbClr val="000000"/>
              </a:solidFill>
              <a:round/>
              <a:headEnd/>
              <a:tailEnd/>
            </a:ln>
          </p:spPr>
          <p:txBody>
            <a:bodyPr/>
            <a:lstStyle/>
            <a:p>
              <a:endParaRPr lang="es-CO"/>
            </a:p>
          </p:txBody>
        </p:sp>
        <p:sp>
          <p:nvSpPr>
            <p:cNvPr id="206864" name="Line 16"/>
            <p:cNvSpPr>
              <a:spLocks noChangeShapeType="1"/>
            </p:cNvSpPr>
            <p:nvPr/>
          </p:nvSpPr>
          <p:spPr bwMode="auto">
            <a:xfrm>
              <a:off x="1913" y="2614"/>
              <a:ext cx="1015" cy="4"/>
            </a:xfrm>
            <a:prstGeom prst="line">
              <a:avLst/>
            </a:prstGeom>
            <a:noFill/>
            <a:ln w="6350">
              <a:solidFill>
                <a:srgbClr val="000000"/>
              </a:solidFill>
              <a:round/>
              <a:headEnd/>
              <a:tailEnd/>
            </a:ln>
          </p:spPr>
          <p:txBody>
            <a:bodyPr/>
            <a:lstStyle/>
            <a:p>
              <a:endParaRPr lang="es-CO"/>
            </a:p>
          </p:txBody>
        </p:sp>
        <p:sp>
          <p:nvSpPr>
            <p:cNvPr id="206865" name="Line 17"/>
            <p:cNvSpPr>
              <a:spLocks noChangeShapeType="1"/>
            </p:cNvSpPr>
            <p:nvPr/>
          </p:nvSpPr>
          <p:spPr bwMode="auto">
            <a:xfrm flipV="1">
              <a:off x="2923" y="2616"/>
              <a:ext cx="5" cy="993"/>
            </a:xfrm>
            <a:prstGeom prst="line">
              <a:avLst/>
            </a:prstGeom>
            <a:noFill/>
            <a:ln w="6350">
              <a:solidFill>
                <a:srgbClr val="000000"/>
              </a:solidFill>
              <a:round/>
              <a:headEnd/>
              <a:tailEnd/>
            </a:ln>
          </p:spPr>
          <p:txBody>
            <a:bodyPr/>
            <a:lstStyle/>
            <a:p>
              <a:endParaRPr lang="es-CO"/>
            </a:p>
          </p:txBody>
        </p:sp>
        <p:grpSp>
          <p:nvGrpSpPr>
            <p:cNvPr id="5" name="Group 18"/>
            <p:cNvGrpSpPr>
              <a:grpSpLocks/>
            </p:cNvGrpSpPr>
            <p:nvPr/>
          </p:nvGrpSpPr>
          <p:grpSpPr bwMode="auto">
            <a:xfrm>
              <a:off x="1913" y="2612"/>
              <a:ext cx="1015" cy="999"/>
              <a:chOff x="1913" y="2612"/>
              <a:chExt cx="1015" cy="999"/>
            </a:xfrm>
          </p:grpSpPr>
          <p:sp>
            <p:nvSpPr>
              <p:cNvPr id="206867" name="Freeform 19"/>
              <p:cNvSpPr>
                <a:spLocks/>
              </p:cNvSpPr>
              <p:nvPr/>
            </p:nvSpPr>
            <p:spPr bwMode="auto">
              <a:xfrm>
                <a:off x="1913" y="2612"/>
                <a:ext cx="1015" cy="999"/>
              </a:xfrm>
              <a:custGeom>
                <a:avLst/>
                <a:gdLst/>
                <a:ahLst/>
                <a:cxnLst>
                  <a:cxn ang="0">
                    <a:pos x="0" y="0"/>
                  </a:cxn>
                  <a:cxn ang="0">
                    <a:pos x="2" y="51"/>
                  </a:cxn>
                  <a:cxn ang="0">
                    <a:pos x="4" y="101"/>
                  </a:cxn>
                  <a:cxn ang="0">
                    <a:pos x="12" y="152"/>
                  </a:cxn>
                  <a:cxn ang="0">
                    <a:pos x="20" y="200"/>
                  </a:cxn>
                  <a:cxn ang="0">
                    <a:pos x="30" y="248"/>
                  </a:cxn>
                  <a:cxn ang="0">
                    <a:pos x="44" y="297"/>
                  </a:cxn>
                  <a:cxn ang="0">
                    <a:pos x="60" y="341"/>
                  </a:cxn>
                  <a:cxn ang="0">
                    <a:pos x="79" y="388"/>
                  </a:cxn>
                  <a:cxn ang="0">
                    <a:pos x="99" y="432"/>
                  </a:cxn>
                  <a:cxn ang="0">
                    <a:pos x="121" y="474"/>
                  </a:cxn>
                  <a:cxn ang="0">
                    <a:pos x="145" y="517"/>
                  </a:cxn>
                  <a:cxn ang="0">
                    <a:pos x="171" y="557"/>
                  </a:cxn>
                  <a:cxn ang="0">
                    <a:pos x="230" y="634"/>
                  </a:cxn>
                  <a:cxn ang="0">
                    <a:pos x="294" y="704"/>
                  </a:cxn>
                  <a:cxn ang="0">
                    <a:pos x="365" y="769"/>
                  </a:cxn>
                  <a:cxn ang="0">
                    <a:pos x="444" y="825"/>
                  </a:cxn>
                  <a:cxn ang="0">
                    <a:pos x="526" y="876"/>
                  </a:cxn>
                  <a:cxn ang="0">
                    <a:pos x="571" y="898"/>
                  </a:cxn>
                  <a:cxn ang="0">
                    <a:pos x="615" y="918"/>
                  </a:cxn>
                  <a:cxn ang="0">
                    <a:pos x="661" y="936"/>
                  </a:cxn>
                  <a:cxn ang="0">
                    <a:pos x="708" y="952"/>
                  </a:cxn>
                  <a:cxn ang="0">
                    <a:pos x="756" y="967"/>
                  </a:cxn>
                  <a:cxn ang="0">
                    <a:pos x="807" y="977"/>
                  </a:cxn>
                  <a:cxn ang="0">
                    <a:pos x="855" y="987"/>
                  </a:cxn>
                  <a:cxn ang="0">
                    <a:pos x="908" y="993"/>
                  </a:cxn>
                  <a:cxn ang="0">
                    <a:pos x="958" y="997"/>
                  </a:cxn>
                  <a:cxn ang="0">
                    <a:pos x="1010" y="999"/>
                  </a:cxn>
                  <a:cxn ang="0">
                    <a:pos x="1015" y="4"/>
                  </a:cxn>
                  <a:cxn ang="0">
                    <a:pos x="0" y="0"/>
                  </a:cxn>
                </a:cxnLst>
                <a:rect l="0" t="0" r="r" b="b"/>
                <a:pathLst>
                  <a:path w="1015" h="999">
                    <a:moveTo>
                      <a:pt x="0" y="0"/>
                    </a:moveTo>
                    <a:lnTo>
                      <a:pt x="2" y="51"/>
                    </a:lnTo>
                    <a:lnTo>
                      <a:pt x="4" y="101"/>
                    </a:lnTo>
                    <a:lnTo>
                      <a:pt x="12" y="152"/>
                    </a:lnTo>
                    <a:lnTo>
                      <a:pt x="20" y="200"/>
                    </a:lnTo>
                    <a:lnTo>
                      <a:pt x="30" y="248"/>
                    </a:lnTo>
                    <a:lnTo>
                      <a:pt x="44" y="297"/>
                    </a:lnTo>
                    <a:lnTo>
                      <a:pt x="60" y="341"/>
                    </a:lnTo>
                    <a:lnTo>
                      <a:pt x="79" y="388"/>
                    </a:lnTo>
                    <a:lnTo>
                      <a:pt x="99" y="432"/>
                    </a:lnTo>
                    <a:lnTo>
                      <a:pt x="121" y="474"/>
                    </a:lnTo>
                    <a:lnTo>
                      <a:pt x="145" y="517"/>
                    </a:lnTo>
                    <a:lnTo>
                      <a:pt x="171" y="557"/>
                    </a:lnTo>
                    <a:lnTo>
                      <a:pt x="230" y="634"/>
                    </a:lnTo>
                    <a:lnTo>
                      <a:pt x="294" y="704"/>
                    </a:lnTo>
                    <a:lnTo>
                      <a:pt x="365" y="769"/>
                    </a:lnTo>
                    <a:lnTo>
                      <a:pt x="444" y="825"/>
                    </a:lnTo>
                    <a:lnTo>
                      <a:pt x="526" y="876"/>
                    </a:lnTo>
                    <a:lnTo>
                      <a:pt x="571" y="898"/>
                    </a:lnTo>
                    <a:lnTo>
                      <a:pt x="615" y="918"/>
                    </a:lnTo>
                    <a:lnTo>
                      <a:pt x="661" y="936"/>
                    </a:lnTo>
                    <a:lnTo>
                      <a:pt x="708" y="952"/>
                    </a:lnTo>
                    <a:lnTo>
                      <a:pt x="756" y="967"/>
                    </a:lnTo>
                    <a:lnTo>
                      <a:pt x="807" y="977"/>
                    </a:lnTo>
                    <a:lnTo>
                      <a:pt x="855" y="987"/>
                    </a:lnTo>
                    <a:lnTo>
                      <a:pt x="908" y="993"/>
                    </a:lnTo>
                    <a:lnTo>
                      <a:pt x="958" y="997"/>
                    </a:lnTo>
                    <a:lnTo>
                      <a:pt x="1010" y="999"/>
                    </a:lnTo>
                    <a:lnTo>
                      <a:pt x="1015" y="4"/>
                    </a:lnTo>
                    <a:lnTo>
                      <a:pt x="0" y="0"/>
                    </a:lnTo>
                    <a:close/>
                  </a:path>
                </a:pathLst>
              </a:custGeom>
              <a:solidFill>
                <a:srgbClr val="0066FF"/>
              </a:solidFill>
              <a:ln w="9525">
                <a:noFill/>
                <a:round/>
                <a:headEnd/>
                <a:tailEnd/>
              </a:ln>
            </p:spPr>
            <p:txBody>
              <a:bodyPr/>
              <a:lstStyle/>
              <a:p>
                <a:endParaRPr lang="es-CO"/>
              </a:p>
            </p:txBody>
          </p:sp>
          <p:sp>
            <p:nvSpPr>
              <p:cNvPr id="206868" name="Freeform 20"/>
              <p:cNvSpPr>
                <a:spLocks/>
              </p:cNvSpPr>
              <p:nvPr/>
            </p:nvSpPr>
            <p:spPr bwMode="auto">
              <a:xfrm>
                <a:off x="1913" y="2612"/>
                <a:ext cx="1010" cy="999"/>
              </a:xfrm>
              <a:custGeom>
                <a:avLst/>
                <a:gdLst/>
                <a:ahLst/>
                <a:cxnLst>
                  <a:cxn ang="0">
                    <a:pos x="0" y="0"/>
                  </a:cxn>
                  <a:cxn ang="0">
                    <a:pos x="2" y="51"/>
                  </a:cxn>
                  <a:cxn ang="0">
                    <a:pos x="4" y="101"/>
                  </a:cxn>
                  <a:cxn ang="0">
                    <a:pos x="12" y="152"/>
                  </a:cxn>
                  <a:cxn ang="0">
                    <a:pos x="20" y="200"/>
                  </a:cxn>
                  <a:cxn ang="0">
                    <a:pos x="30" y="248"/>
                  </a:cxn>
                  <a:cxn ang="0">
                    <a:pos x="44" y="297"/>
                  </a:cxn>
                  <a:cxn ang="0">
                    <a:pos x="60" y="341"/>
                  </a:cxn>
                  <a:cxn ang="0">
                    <a:pos x="79" y="388"/>
                  </a:cxn>
                  <a:cxn ang="0">
                    <a:pos x="99" y="432"/>
                  </a:cxn>
                  <a:cxn ang="0">
                    <a:pos x="121" y="474"/>
                  </a:cxn>
                  <a:cxn ang="0">
                    <a:pos x="145" y="517"/>
                  </a:cxn>
                  <a:cxn ang="0">
                    <a:pos x="171" y="557"/>
                  </a:cxn>
                  <a:cxn ang="0">
                    <a:pos x="230" y="634"/>
                  </a:cxn>
                  <a:cxn ang="0">
                    <a:pos x="294" y="704"/>
                  </a:cxn>
                  <a:cxn ang="0">
                    <a:pos x="365" y="769"/>
                  </a:cxn>
                  <a:cxn ang="0">
                    <a:pos x="444" y="825"/>
                  </a:cxn>
                  <a:cxn ang="0">
                    <a:pos x="526" y="876"/>
                  </a:cxn>
                  <a:cxn ang="0">
                    <a:pos x="571" y="898"/>
                  </a:cxn>
                  <a:cxn ang="0">
                    <a:pos x="615" y="918"/>
                  </a:cxn>
                  <a:cxn ang="0">
                    <a:pos x="661" y="936"/>
                  </a:cxn>
                  <a:cxn ang="0">
                    <a:pos x="708" y="952"/>
                  </a:cxn>
                  <a:cxn ang="0">
                    <a:pos x="756" y="967"/>
                  </a:cxn>
                  <a:cxn ang="0">
                    <a:pos x="807" y="977"/>
                  </a:cxn>
                  <a:cxn ang="0">
                    <a:pos x="855" y="987"/>
                  </a:cxn>
                  <a:cxn ang="0">
                    <a:pos x="908" y="993"/>
                  </a:cxn>
                  <a:cxn ang="0">
                    <a:pos x="958" y="997"/>
                  </a:cxn>
                  <a:cxn ang="0">
                    <a:pos x="1010" y="999"/>
                  </a:cxn>
                </a:cxnLst>
                <a:rect l="0" t="0" r="r" b="b"/>
                <a:pathLst>
                  <a:path w="1010" h="999">
                    <a:moveTo>
                      <a:pt x="0" y="0"/>
                    </a:moveTo>
                    <a:lnTo>
                      <a:pt x="2" y="51"/>
                    </a:lnTo>
                    <a:lnTo>
                      <a:pt x="4" y="101"/>
                    </a:lnTo>
                    <a:lnTo>
                      <a:pt x="12" y="152"/>
                    </a:lnTo>
                    <a:lnTo>
                      <a:pt x="20" y="200"/>
                    </a:lnTo>
                    <a:lnTo>
                      <a:pt x="30" y="248"/>
                    </a:lnTo>
                    <a:lnTo>
                      <a:pt x="44" y="297"/>
                    </a:lnTo>
                    <a:lnTo>
                      <a:pt x="60" y="341"/>
                    </a:lnTo>
                    <a:lnTo>
                      <a:pt x="79" y="388"/>
                    </a:lnTo>
                    <a:lnTo>
                      <a:pt x="99" y="432"/>
                    </a:lnTo>
                    <a:lnTo>
                      <a:pt x="121" y="474"/>
                    </a:lnTo>
                    <a:lnTo>
                      <a:pt x="145" y="517"/>
                    </a:lnTo>
                    <a:lnTo>
                      <a:pt x="171" y="557"/>
                    </a:lnTo>
                    <a:lnTo>
                      <a:pt x="230" y="634"/>
                    </a:lnTo>
                    <a:lnTo>
                      <a:pt x="294" y="704"/>
                    </a:lnTo>
                    <a:lnTo>
                      <a:pt x="365" y="769"/>
                    </a:lnTo>
                    <a:lnTo>
                      <a:pt x="444" y="825"/>
                    </a:lnTo>
                    <a:lnTo>
                      <a:pt x="526" y="876"/>
                    </a:lnTo>
                    <a:lnTo>
                      <a:pt x="571" y="898"/>
                    </a:lnTo>
                    <a:lnTo>
                      <a:pt x="615" y="918"/>
                    </a:lnTo>
                    <a:lnTo>
                      <a:pt x="661" y="936"/>
                    </a:lnTo>
                    <a:lnTo>
                      <a:pt x="708" y="952"/>
                    </a:lnTo>
                    <a:lnTo>
                      <a:pt x="756" y="967"/>
                    </a:lnTo>
                    <a:lnTo>
                      <a:pt x="807" y="977"/>
                    </a:lnTo>
                    <a:lnTo>
                      <a:pt x="855" y="987"/>
                    </a:lnTo>
                    <a:lnTo>
                      <a:pt x="908" y="993"/>
                    </a:lnTo>
                    <a:lnTo>
                      <a:pt x="958" y="997"/>
                    </a:lnTo>
                    <a:lnTo>
                      <a:pt x="1010" y="999"/>
                    </a:lnTo>
                  </a:path>
                </a:pathLst>
              </a:custGeom>
              <a:noFill/>
              <a:ln w="6350">
                <a:solidFill>
                  <a:srgbClr val="000000"/>
                </a:solidFill>
                <a:prstDash val="solid"/>
                <a:round/>
                <a:headEnd/>
                <a:tailEnd/>
              </a:ln>
            </p:spPr>
            <p:txBody>
              <a:bodyPr/>
              <a:lstStyle/>
              <a:p>
                <a:endParaRPr lang="es-CO"/>
              </a:p>
            </p:txBody>
          </p:sp>
        </p:grpSp>
        <p:sp>
          <p:nvSpPr>
            <p:cNvPr id="206869" name="Line 21"/>
            <p:cNvSpPr>
              <a:spLocks noChangeShapeType="1"/>
            </p:cNvSpPr>
            <p:nvPr/>
          </p:nvSpPr>
          <p:spPr bwMode="auto">
            <a:xfrm>
              <a:off x="2928" y="1699"/>
              <a:ext cx="1" cy="917"/>
            </a:xfrm>
            <a:prstGeom prst="line">
              <a:avLst/>
            </a:prstGeom>
            <a:noFill/>
            <a:ln w="6350">
              <a:solidFill>
                <a:srgbClr val="FFFFFF"/>
              </a:solidFill>
              <a:round/>
              <a:headEnd/>
              <a:tailEnd/>
            </a:ln>
          </p:spPr>
          <p:txBody>
            <a:bodyPr/>
            <a:lstStyle/>
            <a:p>
              <a:endParaRPr lang="es-CO"/>
            </a:p>
          </p:txBody>
        </p:sp>
        <p:sp>
          <p:nvSpPr>
            <p:cNvPr id="206870" name="Line 22"/>
            <p:cNvSpPr>
              <a:spLocks noChangeShapeType="1"/>
            </p:cNvSpPr>
            <p:nvPr/>
          </p:nvSpPr>
          <p:spPr bwMode="auto">
            <a:xfrm>
              <a:off x="1913" y="2616"/>
              <a:ext cx="1015" cy="1"/>
            </a:xfrm>
            <a:prstGeom prst="line">
              <a:avLst/>
            </a:prstGeom>
            <a:noFill/>
            <a:ln w="6350">
              <a:solidFill>
                <a:srgbClr val="FFFFFF"/>
              </a:solidFill>
              <a:round/>
              <a:headEnd/>
              <a:tailEnd/>
            </a:ln>
          </p:spPr>
          <p:txBody>
            <a:bodyPr/>
            <a:lstStyle/>
            <a:p>
              <a:endParaRPr lang="es-CO"/>
            </a:p>
          </p:txBody>
        </p:sp>
        <p:grpSp>
          <p:nvGrpSpPr>
            <p:cNvPr id="6" name="Group 23"/>
            <p:cNvGrpSpPr>
              <a:grpSpLocks/>
            </p:cNvGrpSpPr>
            <p:nvPr/>
          </p:nvGrpSpPr>
          <p:grpSpPr bwMode="auto">
            <a:xfrm>
              <a:off x="1913" y="1699"/>
              <a:ext cx="1015" cy="917"/>
              <a:chOff x="1913" y="1699"/>
              <a:chExt cx="1015" cy="917"/>
            </a:xfrm>
          </p:grpSpPr>
          <p:sp>
            <p:nvSpPr>
              <p:cNvPr id="206872" name="Freeform 24"/>
              <p:cNvSpPr>
                <a:spLocks/>
              </p:cNvSpPr>
              <p:nvPr/>
            </p:nvSpPr>
            <p:spPr bwMode="auto">
              <a:xfrm>
                <a:off x="1913" y="1699"/>
                <a:ext cx="1015" cy="917"/>
              </a:xfrm>
              <a:custGeom>
                <a:avLst/>
                <a:gdLst/>
                <a:ahLst/>
                <a:cxnLst>
                  <a:cxn ang="0">
                    <a:pos x="1015" y="0"/>
                  </a:cxn>
                  <a:cxn ang="0">
                    <a:pos x="962" y="2"/>
                  </a:cxn>
                  <a:cxn ang="0">
                    <a:pos x="912" y="4"/>
                  </a:cxn>
                  <a:cxn ang="0">
                    <a:pos x="859" y="10"/>
                  </a:cxn>
                  <a:cxn ang="0">
                    <a:pos x="811" y="18"/>
                  </a:cxn>
                  <a:cxn ang="0">
                    <a:pos x="760" y="28"/>
                  </a:cxn>
                  <a:cxn ang="0">
                    <a:pos x="712" y="42"/>
                  </a:cxn>
                  <a:cxn ang="0">
                    <a:pos x="666" y="56"/>
                  </a:cxn>
                  <a:cxn ang="0">
                    <a:pos x="619" y="72"/>
                  </a:cxn>
                  <a:cxn ang="0">
                    <a:pos x="530" y="111"/>
                  </a:cxn>
                  <a:cxn ang="0">
                    <a:pos x="448" y="157"/>
                  </a:cxn>
                  <a:cxn ang="0">
                    <a:pos x="369" y="209"/>
                  </a:cxn>
                  <a:cxn ang="0">
                    <a:pos x="296" y="268"/>
                  </a:cxn>
                  <a:cxn ang="0">
                    <a:pos x="232" y="334"/>
                  </a:cxn>
                  <a:cxn ang="0">
                    <a:pos x="173" y="405"/>
                  </a:cxn>
                  <a:cxn ang="0">
                    <a:pos x="147" y="441"/>
                  </a:cxn>
                  <a:cxn ang="0">
                    <a:pos x="123" y="480"/>
                  </a:cxn>
                  <a:cxn ang="0">
                    <a:pos x="101" y="520"/>
                  </a:cxn>
                  <a:cxn ang="0">
                    <a:pos x="81" y="560"/>
                  </a:cxn>
                  <a:cxn ang="0">
                    <a:pos x="62" y="603"/>
                  </a:cxn>
                  <a:cxn ang="0">
                    <a:pos x="46" y="645"/>
                  </a:cxn>
                  <a:cxn ang="0">
                    <a:pos x="32" y="687"/>
                  </a:cxn>
                  <a:cxn ang="0">
                    <a:pos x="20" y="732"/>
                  </a:cxn>
                  <a:cxn ang="0">
                    <a:pos x="12" y="778"/>
                  </a:cxn>
                  <a:cxn ang="0">
                    <a:pos x="6" y="825"/>
                  </a:cxn>
                  <a:cxn ang="0">
                    <a:pos x="2" y="871"/>
                  </a:cxn>
                  <a:cxn ang="0">
                    <a:pos x="0" y="917"/>
                  </a:cxn>
                  <a:cxn ang="0">
                    <a:pos x="1015" y="917"/>
                  </a:cxn>
                  <a:cxn ang="0">
                    <a:pos x="1015" y="0"/>
                  </a:cxn>
                </a:cxnLst>
                <a:rect l="0" t="0" r="r" b="b"/>
                <a:pathLst>
                  <a:path w="1015" h="917">
                    <a:moveTo>
                      <a:pt x="1015" y="0"/>
                    </a:moveTo>
                    <a:lnTo>
                      <a:pt x="962" y="2"/>
                    </a:lnTo>
                    <a:lnTo>
                      <a:pt x="912" y="4"/>
                    </a:lnTo>
                    <a:lnTo>
                      <a:pt x="859" y="10"/>
                    </a:lnTo>
                    <a:lnTo>
                      <a:pt x="811" y="18"/>
                    </a:lnTo>
                    <a:lnTo>
                      <a:pt x="760" y="28"/>
                    </a:lnTo>
                    <a:lnTo>
                      <a:pt x="712" y="42"/>
                    </a:lnTo>
                    <a:lnTo>
                      <a:pt x="666" y="56"/>
                    </a:lnTo>
                    <a:lnTo>
                      <a:pt x="619" y="72"/>
                    </a:lnTo>
                    <a:lnTo>
                      <a:pt x="530" y="111"/>
                    </a:lnTo>
                    <a:lnTo>
                      <a:pt x="448" y="157"/>
                    </a:lnTo>
                    <a:lnTo>
                      <a:pt x="369" y="209"/>
                    </a:lnTo>
                    <a:lnTo>
                      <a:pt x="296" y="268"/>
                    </a:lnTo>
                    <a:lnTo>
                      <a:pt x="232" y="334"/>
                    </a:lnTo>
                    <a:lnTo>
                      <a:pt x="173" y="405"/>
                    </a:lnTo>
                    <a:lnTo>
                      <a:pt x="147" y="441"/>
                    </a:lnTo>
                    <a:lnTo>
                      <a:pt x="123" y="480"/>
                    </a:lnTo>
                    <a:lnTo>
                      <a:pt x="101" y="520"/>
                    </a:lnTo>
                    <a:lnTo>
                      <a:pt x="81" y="560"/>
                    </a:lnTo>
                    <a:lnTo>
                      <a:pt x="62" y="603"/>
                    </a:lnTo>
                    <a:lnTo>
                      <a:pt x="46" y="645"/>
                    </a:lnTo>
                    <a:lnTo>
                      <a:pt x="32" y="687"/>
                    </a:lnTo>
                    <a:lnTo>
                      <a:pt x="20" y="732"/>
                    </a:lnTo>
                    <a:lnTo>
                      <a:pt x="12" y="778"/>
                    </a:lnTo>
                    <a:lnTo>
                      <a:pt x="6" y="825"/>
                    </a:lnTo>
                    <a:lnTo>
                      <a:pt x="2" y="871"/>
                    </a:lnTo>
                    <a:lnTo>
                      <a:pt x="0" y="917"/>
                    </a:lnTo>
                    <a:lnTo>
                      <a:pt x="1015" y="917"/>
                    </a:lnTo>
                    <a:lnTo>
                      <a:pt x="1015" y="0"/>
                    </a:lnTo>
                    <a:close/>
                  </a:path>
                </a:pathLst>
              </a:custGeom>
              <a:solidFill>
                <a:srgbClr val="FFFF66"/>
              </a:solidFill>
              <a:ln w="9525">
                <a:noFill/>
                <a:round/>
                <a:headEnd/>
                <a:tailEnd/>
              </a:ln>
            </p:spPr>
            <p:txBody>
              <a:bodyPr/>
              <a:lstStyle/>
              <a:p>
                <a:endParaRPr lang="es-CO"/>
              </a:p>
            </p:txBody>
          </p:sp>
          <p:sp>
            <p:nvSpPr>
              <p:cNvPr id="206873" name="Freeform 25"/>
              <p:cNvSpPr>
                <a:spLocks/>
              </p:cNvSpPr>
              <p:nvPr/>
            </p:nvSpPr>
            <p:spPr bwMode="auto">
              <a:xfrm>
                <a:off x="1913" y="1699"/>
                <a:ext cx="1015" cy="917"/>
              </a:xfrm>
              <a:custGeom>
                <a:avLst/>
                <a:gdLst/>
                <a:ahLst/>
                <a:cxnLst>
                  <a:cxn ang="0">
                    <a:pos x="1015" y="0"/>
                  </a:cxn>
                  <a:cxn ang="0">
                    <a:pos x="962" y="2"/>
                  </a:cxn>
                  <a:cxn ang="0">
                    <a:pos x="912" y="4"/>
                  </a:cxn>
                  <a:cxn ang="0">
                    <a:pos x="859" y="10"/>
                  </a:cxn>
                  <a:cxn ang="0">
                    <a:pos x="811" y="18"/>
                  </a:cxn>
                  <a:cxn ang="0">
                    <a:pos x="760" y="28"/>
                  </a:cxn>
                  <a:cxn ang="0">
                    <a:pos x="712" y="42"/>
                  </a:cxn>
                  <a:cxn ang="0">
                    <a:pos x="666" y="56"/>
                  </a:cxn>
                  <a:cxn ang="0">
                    <a:pos x="619" y="72"/>
                  </a:cxn>
                  <a:cxn ang="0">
                    <a:pos x="530" y="111"/>
                  </a:cxn>
                  <a:cxn ang="0">
                    <a:pos x="448" y="157"/>
                  </a:cxn>
                  <a:cxn ang="0">
                    <a:pos x="369" y="209"/>
                  </a:cxn>
                  <a:cxn ang="0">
                    <a:pos x="296" y="268"/>
                  </a:cxn>
                  <a:cxn ang="0">
                    <a:pos x="232" y="334"/>
                  </a:cxn>
                  <a:cxn ang="0">
                    <a:pos x="173" y="405"/>
                  </a:cxn>
                  <a:cxn ang="0">
                    <a:pos x="147" y="441"/>
                  </a:cxn>
                  <a:cxn ang="0">
                    <a:pos x="123" y="480"/>
                  </a:cxn>
                  <a:cxn ang="0">
                    <a:pos x="101" y="520"/>
                  </a:cxn>
                  <a:cxn ang="0">
                    <a:pos x="81" y="560"/>
                  </a:cxn>
                  <a:cxn ang="0">
                    <a:pos x="62" y="603"/>
                  </a:cxn>
                  <a:cxn ang="0">
                    <a:pos x="46" y="645"/>
                  </a:cxn>
                  <a:cxn ang="0">
                    <a:pos x="32" y="687"/>
                  </a:cxn>
                  <a:cxn ang="0">
                    <a:pos x="20" y="732"/>
                  </a:cxn>
                  <a:cxn ang="0">
                    <a:pos x="12" y="778"/>
                  </a:cxn>
                  <a:cxn ang="0">
                    <a:pos x="6" y="825"/>
                  </a:cxn>
                  <a:cxn ang="0">
                    <a:pos x="2" y="871"/>
                  </a:cxn>
                  <a:cxn ang="0">
                    <a:pos x="0" y="917"/>
                  </a:cxn>
                </a:cxnLst>
                <a:rect l="0" t="0" r="r" b="b"/>
                <a:pathLst>
                  <a:path w="1015" h="917">
                    <a:moveTo>
                      <a:pt x="1015" y="0"/>
                    </a:moveTo>
                    <a:lnTo>
                      <a:pt x="962" y="2"/>
                    </a:lnTo>
                    <a:lnTo>
                      <a:pt x="912" y="4"/>
                    </a:lnTo>
                    <a:lnTo>
                      <a:pt x="859" y="10"/>
                    </a:lnTo>
                    <a:lnTo>
                      <a:pt x="811" y="18"/>
                    </a:lnTo>
                    <a:lnTo>
                      <a:pt x="760" y="28"/>
                    </a:lnTo>
                    <a:lnTo>
                      <a:pt x="712" y="42"/>
                    </a:lnTo>
                    <a:lnTo>
                      <a:pt x="666" y="56"/>
                    </a:lnTo>
                    <a:lnTo>
                      <a:pt x="619" y="72"/>
                    </a:lnTo>
                    <a:lnTo>
                      <a:pt x="530" y="111"/>
                    </a:lnTo>
                    <a:lnTo>
                      <a:pt x="448" y="157"/>
                    </a:lnTo>
                    <a:lnTo>
                      <a:pt x="369" y="209"/>
                    </a:lnTo>
                    <a:lnTo>
                      <a:pt x="296" y="268"/>
                    </a:lnTo>
                    <a:lnTo>
                      <a:pt x="232" y="334"/>
                    </a:lnTo>
                    <a:lnTo>
                      <a:pt x="173" y="405"/>
                    </a:lnTo>
                    <a:lnTo>
                      <a:pt x="147" y="441"/>
                    </a:lnTo>
                    <a:lnTo>
                      <a:pt x="123" y="480"/>
                    </a:lnTo>
                    <a:lnTo>
                      <a:pt x="101" y="520"/>
                    </a:lnTo>
                    <a:lnTo>
                      <a:pt x="81" y="560"/>
                    </a:lnTo>
                    <a:lnTo>
                      <a:pt x="62" y="603"/>
                    </a:lnTo>
                    <a:lnTo>
                      <a:pt x="46" y="645"/>
                    </a:lnTo>
                    <a:lnTo>
                      <a:pt x="32" y="687"/>
                    </a:lnTo>
                    <a:lnTo>
                      <a:pt x="20" y="732"/>
                    </a:lnTo>
                    <a:lnTo>
                      <a:pt x="12" y="778"/>
                    </a:lnTo>
                    <a:lnTo>
                      <a:pt x="6" y="825"/>
                    </a:lnTo>
                    <a:lnTo>
                      <a:pt x="2" y="871"/>
                    </a:lnTo>
                    <a:lnTo>
                      <a:pt x="0" y="917"/>
                    </a:lnTo>
                  </a:path>
                </a:pathLst>
              </a:custGeom>
              <a:noFill/>
              <a:ln w="6350">
                <a:solidFill>
                  <a:srgbClr val="FFFFFF"/>
                </a:solidFill>
                <a:prstDash val="solid"/>
                <a:round/>
                <a:headEnd/>
                <a:tailEnd/>
              </a:ln>
            </p:spPr>
            <p:txBody>
              <a:bodyPr/>
              <a:lstStyle/>
              <a:p>
                <a:endParaRPr lang="es-CO"/>
              </a:p>
            </p:txBody>
          </p:sp>
        </p:grpSp>
        <p:sp>
          <p:nvSpPr>
            <p:cNvPr id="206874" name="Oval 26"/>
            <p:cNvSpPr>
              <a:spLocks noChangeArrowheads="1"/>
            </p:cNvSpPr>
            <p:nvPr/>
          </p:nvSpPr>
          <p:spPr bwMode="auto">
            <a:xfrm>
              <a:off x="1913" y="1699"/>
              <a:ext cx="2100" cy="1912"/>
            </a:xfrm>
            <a:prstGeom prst="ellipse">
              <a:avLst/>
            </a:prstGeom>
            <a:noFill/>
            <a:ln w="6350">
              <a:solidFill>
                <a:srgbClr val="FFFFFF"/>
              </a:solidFill>
              <a:round/>
              <a:headEnd/>
              <a:tailEnd/>
            </a:ln>
          </p:spPr>
          <p:txBody>
            <a:bodyPr/>
            <a:lstStyle/>
            <a:p>
              <a:endParaRPr lang="es-CO"/>
            </a:p>
          </p:txBody>
        </p:sp>
        <p:sp>
          <p:nvSpPr>
            <p:cNvPr id="206875" name="Rectangle 27"/>
            <p:cNvSpPr>
              <a:spLocks noChangeArrowheads="1"/>
            </p:cNvSpPr>
            <p:nvPr/>
          </p:nvSpPr>
          <p:spPr bwMode="auto">
            <a:xfrm>
              <a:off x="3605" y="1662"/>
              <a:ext cx="553" cy="220"/>
            </a:xfrm>
            <a:prstGeom prst="rect">
              <a:avLst/>
            </a:prstGeom>
            <a:noFill/>
            <a:ln w="9525">
              <a:noFill/>
              <a:miter lim="800000"/>
              <a:headEnd/>
              <a:tailEnd/>
            </a:ln>
          </p:spPr>
          <p:txBody>
            <a:bodyPr/>
            <a:lstStyle/>
            <a:p>
              <a:endParaRPr lang="es-CO"/>
            </a:p>
          </p:txBody>
        </p:sp>
        <p:sp>
          <p:nvSpPr>
            <p:cNvPr id="206876" name="Rectangle 28"/>
            <p:cNvSpPr>
              <a:spLocks noChangeArrowheads="1"/>
            </p:cNvSpPr>
            <p:nvPr/>
          </p:nvSpPr>
          <p:spPr bwMode="auto">
            <a:xfrm>
              <a:off x="3864" y="1664"/>
              <a:ext cx="42"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P</a:t>
              </a:r>
              <a:endParaRPr lang="es-ES" sz="2400" b="0">
                <a:latin typeface="Arial" charset="0"/>
              </a:endParaRPr>
            </a:p>
          </p:txBody>
        </p:sp>
        <p:sp>
          <p:nvSpPr>
            <p:cNvPr id="206877" name="Rectangle 29"/>
            <p:cNvSpPr>
              <a:spLocks noChangeArrowheads="1"/>
            </p:cNvSpPr>
            <p:nvPr/>
          </p:nvSpPr>
          <p:spPr bwMode="auto">
            <a:xfrm>
              <a:off x="3642" y="1773"/>
              <a:ext cx="412" cy="94"/>
            </a:xfrm>
            <a:prstGeom prst="rect">
              <a:avLst/>
            </a:prstGeom>
            <a:noFill/>
            <a:ln w="9525">
              <a:noFill/>
              <a:miter lim="800000"/>
              <a:headEnd/>
              <a:tailEnd/>
            </a:ln>
          </p:spPr>
          <p:txBody>
            <a:bodyPr wrap="none" lIns="0" tIns="0" rIns="0" bIns="0">
              <a:spAutoFit/>
            </a:bodyPr>
            <a:lstStyle/>
            <a:p>
              <a:pPr algn="l"/>
              <a:r>
                <a:rPr lang="es-ES" sz="1100" dirty="0">
                  <a:latin typeface="Times New Roman" pitchFamily="18" charset="0"/>
                </a:rPr>
                <a:t>(PLANEAR)</a:t>
              </a:r>
              <a:endParaRPr lang="es-ES" sz="2400" b="0" dirty="0">
                <a:latin typeface="Arial" charset="0"/>
              </a:endParaRPr>
            </a:p>
          </p:txBody>
        </p:sp>
        <p:sp>
          <p:nvSpPr>
            <p:cNvPr id="206878" name="Freeform 30"/>
            <p:cNvSpPr>
              <a:spLocks/>
            </p:cNvSpPr>
            <p:nvPr/>
          </p:nvSpPr>
          <p:spPr bwMode="auto">
            <a:xfrm>
              <a:off x="1628" y="2054"/>
              <a:ext cx="291" cy="1188"/>
            </a:xfrm>
            <a:custGeom>
              <a:avLst/>
              <a:gdLst/>
              <a:ahLst/>
              <a:cxnLst>
                <a:cxn ang="0">
                  <a:pos x="188" y="1188"/>
                </a:cxn>
                <a:cxn ang="0">
                  <a:pos x="283" y="1065"/>
                </a:cxn>
                <a:cxn ang="0">
                  <a:pos x="269" y="1047"/>
                </a:cxn>
                <a:cxn ang="0">
                  <a:pos x="253" y="1026"/>
                </a:cxn>
                <a:cxn ang="0">
                  <a:pos x="240" y="1008"/>
                </a:cxn>
                <a:cxn ang="0">
                  <a:pos x="226" y="988"/>
                </a:cxn>
                <a:cxn ang="0">
                  <a:pos x="212" y="966"/>
                </a:cxn>
                <a:cxn ang="0">
                  <a:pos x="202" y="942"/>
                </a:cxn>
                <a:cxn ang="0">
                  <a:pos x="194" y="923"/>
                </a:cxn>
                <a:cxn ang="0">
                  <a:pos x="184" y="901"/>
                </a:cxn>
                <a:cxn ang="0">
                  <a:pos x="174" y="877"/>
                </a:cxn>
                <a:cxn ang="0">
                  <a:pos x="168" y="859"/>
                </a:cxn>
                <a:cxn ang="0">
                  <a:pos x="160" y="831"/>
                </a:cxn>
                <a:cxn ang="0">
                  <a:pos x="150" y="796"/>
                </a:cxn>
                <a:cxn ang="0">
                  <a:pos x="142" y="760"/>
                </a:cxn>
                <a:cxn ang="0">
                  <a:pos x="136" y="724"/>
                </a:cxn>
                <a:cxn ang="0">
                  <a:pos x="134" y="690"/>
                </a:cxn>
                <a:cxn ang="0">
                  <a:pos x="130" y="645"/>
                </a:cxn>
                <a:cxn ang="0">
                  <a:pos x="130" y="605"/>
                </a:cxn>
                <a:cxn ang="0">
                  <a:pos x="132" y="560"/>
                </a:cxn>
                <a:cxn ang="0">
                  <a:pos x="136" y="520"/>
                </a:cxn>
                <a:cxn ang="0">
                  <a:pos x="142" y="482"/>
                </a:cxn>
                <a:cxn ang="0">
                  <a:pos x="146" y="441"/>
                </a:cxn>
                <a:cxn ang="0">
                  <a:pos x="156" y="401"/>
                </a:cxn>
                <a:cxn ang="0">
                  <a:pos x="166" y="359"/>
                </a:cxn>
                <a:cxn ang="0">
                  <a:pos x="180" y="314"/>
                </a:cxn>
                <a:cxn ang="0">
                  <a:pos x="196" y="272"/>
                </a:cxn>
                <a:cxn ang="0">
                  <a:pos x="214" y="230"/>
                </a:cxn>
                <a:cxn ang="0">
                  <a:pos x="234" y="185"/>
                </a:cxn>
                <a:cxn ang="0">
                  <a:pos x="261" y="0"/>
                </a:cxn>
                <a:cxn ang="0">
                  <a:pos x="125" y="135"/>
                </a:cxn>
                <a:cxn ang="0">
                  <a:pos x="103" y="183"/>
                </a:cxn>
                <a:cxn ang="0">
                  <a:pos x="83" y="230"/>
                </a:cxn>
                <a:cxn ang="0">
                  <a:pos x="69" y="272"/>
                </a:cxn>
                <a:cxn ang="0">
                  <a:pos x="53" y="316"/>
                </a:cxn>
                <a:cxn ang="0">
                  <a:pos x="43" y="357"/>
                </a:cxn>
                <a:cxn ang="0">
                  <a:pos x="29" y="405"/>
                </a:cxn>
                <a:cxn ang="0">
                  <a:pos x="21" y="447"/>
                </a:cxn>
                <a:cxn ang="0">
                  <a:pos x="13" y="494"/>
                </a:cxn>
                <a:cxn ang="0">
                  <a:pos x="8" y="536"/>
                </a:cxn>
                <a:cxn ang="0">
                  <a:pos x="4" y="585"/>
                </a:cxn>
                <a:cxn ang="0">
                  <a:pos x="0" y="625"/>
                </a:cxn>
                <a:cxn ang="0">
                  <a:pos x="0" y="667"/>
                </a:cxn>
                <a:cxn ang="0">
                  <a:pos x="2" y="708"/>
                </a:cxn>
                <a:cxn ang="0">
                  <a:pos x="6" y="750"/>
                </a:cxn>
                <a:cxn ang="0">
                  <a:pos x="10" y="790"/>
                </a:cxn>
                <a:cxn ang="0">
                  <a:pos x="17" y="825"/>
                </a:cxn>
                <a:cxn ang="0">
                  <a:pos x="27" y="865"/>
                </a:cxn>
                <a:cxn ang="0">
                  <a:pos x="35" y="899"/>
                </a:cxn>
                <a:cxn ang="0">
                  <a:pos x="47" y="936"/>
                </a:cxn>
                <a:cxn ang="0">
                  <a:pos x="59" y="970"/>
                </a:cxn>
                <a:cxn ang="0">
                  <a:pos x="71" y="1004"/>
                </a:cxn>
                <a:cxn ang="0">
                  <a:pos x="81" y="1028"/>
                </a:cxn>
                <a:cxn ang="0">
                  <a:pos x="89" y="1047"/>
                </a:cxn>
                <a:cxn ang="0">
                  <a:pos x="97" y="1063"/>
                </a:cxn>
                <a:cxn ang="0">
                  <a:pos x="107" y="1079"/>
                </a:cxn>
                <a:cxn ang="0">
                  <a:pos x="117" y="1095"/>
                </a:cxn>
                <a:cxn ang="0">
                  <a:pos x="127" y="1113"/>
                </a:cxn>
                <a:cxn ang="0">
                  <a:pos x="140" y="1131"/>
                </a:cxn>
                <a:cxn ang="0">
                  <a:pos x="150" y="1145"/>
                </a:cxn>
                <a:cxn ang="0">
                  <a:pos x="162" y="1159"/>
                </a:cxn>
                <a:cxn ang="0">
                  <a:pos x="172" y="1172"/>
                </a:cxn>
              </a:cxnLst>
              <a:rect l="0" t="0" r="r" b="b"/>
              <a:pathLst>
                <a:path w="291" h="1188">
                  <a:moveTo>
                    <a:pt x="178" y="1180"/>
                  </a:moveTo>
                  <a:lnTo>
                    <a:pt x="188" y="1188"/>
                  </a:lnTo>
                  <a:lnTo>
                    <a:pt x="291" y="1075"/>
                  </a:lnTo>
                  <a:lnTo>
                    <a:pt x="283" y="1065"/>
                  </a:lnTo>
                  <a:lnTo>
                    <a:pt x="277" y="1057"/>
                  </a:lnTo>
                  <a:lnTo>
                    <a:pt x="269" y="1047"/>
                  </a:lnTo>
                  <a:lnTo>
                    <a:pt x="259" y="1036"/>
                  </a:lnTo>
                  <a:lnTo>
                    <a:pt x="253" y="1026"/>
                  </a:lnTo>
                  <a:lnTo>
                    <a:pt x="244" y="1016"/>
                  </a:lnTo>
                  <a:lnTo>
                    <a:pt x="240" y="1008"/>
                  </a:lnTo>
                  <a:lnTo>
                    <a:pt x="232" y="996"/>
                  </a:lnTo>
                  <a:lnTo>
                    <a:pt x="226" y="988"/>
                  </a:lnTo>
                  <a:lnTo>
                    <a:pt x="220" y="976"/>
                  </a:lnTo>
                  <a:lnTo>
                    <a:pt x="212" y="966"/>
                  </a:lnTo>
                  <a:lnTo>
                    <a:pt x="206" y="954"/>
                  </a:lnTo>
                  <a:lnTo>
                    <a:pt x="202" y="942"/>
                  </a:lnTo>
                  <a:lnTo>
                    <a:pt x="198" y="934"/>
                  </a:lnTo>
                  <a:lnTo>
                    <a:pt x="194" y="923"/>
                  </a:lnTo>
                  <a:lnTo>
                    <a:pt x="188" y="913"/>
                  </a:lnTo>
                  <a:lnTo>
                    <a:pt x="184" y="901"/>
                  </a:lnTo>
                  <a:lnTo>
                    <a:pt x="180" y="889"/>
                  </a:lnTo>
                  <a:lnTo>
                    <a:pt x="174" y="877"/>
                  </a:lnTo>
                  <a:lnTo>
                    <a:pt x="172" y="869"/>
                  </a:lnTo>
                  <a:lnTo>
                    <a:pt x="168" y="859"/>
                  </a:lnTo>
                  <a:lnTo>
                    <a:pt x="162" y="845"/>
                  </a:lnTo>
                  <a:lnTo>
                    <a:pt x="160" y="831"/>
                  </a:lnTo>
                  <a:lnTo>
                    <a:pt x="154" y="813"/>
                  </a:lnTo>
                  <a:lnTo>
                    <a:pt x="150" y="796"/>
                  </a:lnTo>
                  <a:lnTo>
                    <a:pt x="144" y="778"/>
                  </a:lnTo>
                  <a:lnTo>
                    <a:pt x="142" y="760"/>
                  </a:lnTo>
                  <a:lnTo>
                    <a:pt x="140" y="740"/>
                  </a:lnTo>
                  <a:lnTo>
                    <a:pt x="136" y="724"/>
                  </a:lnTo>
                  <a:lnTo>
                    <a:pt x="136" y="708"/>
                  </a:lnTo>
                  <a:lnTo>
                    <a:pt x="134" y="690"/>
                  </a:lnTo>
                  <a:lnTo>
                    <a:pt x="132" y="667"/>
                  </a:lnTo>
                  <a:lnTo>
                    <a:pt x="130" y="645"/>
                  </a:lnTo>
                  <a:lnTo>
                    <a:pt x="130" y="627"/>
                  </a:lnTo>
                  <a:lnTo>
                    <a:pt x="130" y="605"/>
                  </a:lnTo>
                  <a:lnTo>
                    <a:pt x="132" y="581"/>
                  </a:lnTo>
                  <a:lnTo>
                    <a:pt x="132" y="560"/>
                  </a:lnTo>
                  <a:lnTo>
                    <a:pt x="134" y="538"/>
                  </a:lnTo>
                  <a:lnTo>
                    <a:pt x="136" y="520"/>
                  </a:lnTo>
                  <a:lnTo>
                    <a:pt x="138" y="502"/>
                  </a:lnTo>
                  <a:lnTo>
                    <a:pt x="142" y="482"/>
                  </a:lnTo>
                  <a:lnTo>
                    <a:pt x="144" y="462"/>
                  </a:lnTo>
                  <a:lnTo>
                    <a:pt x="146" y="441"/>
                  </a:lnTo>
                  <a:lnTo>
                    <a:pt x="152" y="421"/>
                  </a:lnTo>
                  <a:lnTo>
                    <a:pt x="156" y="401"/>
                  </a:lnTo>
                  <a:lnTo>
                    <a:pt x="160" y="381"/>
                  </a:lnTo>
                  <a:lnTo>
                    <a:pt x="166" y="359"/>
                  </a:lnTo>
                  <a:lnTo>
                    <a:pt x="174" y="337"/>
                  </a:lnTo>
                  <a:lnTo>
                    <a:pt x="180" y="314"/>
                  </a:lnTo>
                  <a:lnTo>
                    <a:pt x="188" y="292"/>
                  </a:lnTo>
                  <a:lnTo>
                    <a:pt x="196" y="272"/>
                  </a:lnTo>
                  <a:lnTo>
                    <a:pt x="204" y="254"/>
                  </a:lnTo>
                  <a:lnTo>
                    <a:pt x="214" y="230"/>
                  </a:lnTo>
                  <a:lnTo>
                    <a:pt x="222" y="209"/>
                  </a:lnTo>
                  <a:lnTo>
                    <a:pt x="234" y="185"/>
                  </a:lnTo>
                  <a:lnTo>
                    <a:pt x="273" y="203"/>
                  </a:lnTo>
                  <a:lnTo>
                    <a:pt x="261" y="0"/>
                  </a:lnTo>
                  <a:lnTo>
                    <a:pt x="89" y="117"/>
                  </a:lnTo>
                  <a:lnTo>
                    <a:pt x="125" y="135"/>
                  </a:lnTo>
                  <a:lnTo>
                    <a:pt x="113" y="161"/>
                  </a:lnTo>
                  <a:lnTo>
                    <a:pt x="103" y="183"/>
                  </a:lnTo>
                  <a:lnTo>
                    <a:pt x="91" y="209"/>
                  </a:lnTo>
                  <a:lnTo>
                    <a:pt x="83" y="230"/>
                  </a:lnTo>
                  <a:lnTo>
                    <a:pt x="75" y="252"/>
                  </a:lnTo>
                  <a:lnTo>
                    <a:pt x="69" y="272"/>
                  </a:lnTo>
                  <a:lnTo>
                    <a:pt x="59" y="296"/>
                  </a:lnTo>
                  <a:lnTo>
                    <a:pt x="53" y="316"/>
                  </a:lnTo>
                  <a:lnTo>
                    <a:pt x="47" y="334"/>
                  </a:lnTo>
                  <a:lnTo>
                    <a:pt x="43" y="357"/>
                  </a:lnTo>
                  <a:lnTo>
                    <a:pt x="33" y="385"/>
                  </a:lnTo>
                  <a:lnTo>
                    <a:pt x="29" y="405"/>
                  </a:lnTo>
                  <a:lnTo>
                    <a:pt x="25" y="427"/>
                  </a:lnTo>
                  <a:lnTo>
                    <a:pt x="21" y="447"/>
                  </a:lnTo>
                  <a:lnTo>
                    <a:pt x="17" y="472"/>
                  </a:lnTo>
                  <a:lnTo>
                    <a:pt x="13" y="494"/>
                  </a:lnTo>
                  <a:lnTo>
                    <a:pt x="10" y="516"/>
                  </a:lnTo>
                  <a:lnTo>
                    <a:pt x="8" y="536"/>
                  </a:lnTo>
                  <a:lnTo>
                    <a:pt x="4" y="560"/>
                  </a:lnTo>
                  <a:lnTo>
                    <a:pt x="4" y="585"/>
                  </a:lnTo>
                  <a:lnTo>
                    <a:pt x="2" y="607"/>
                  </a:lnTo>
                  <a:lnTo>
                    <a:pt x="0" y="625"/>
                  </a:lnTo>
                  <a:lnTo>
                    <a:pt x="0" y="645"/>
                  </a:lnTo>
                  <a:lnTo>
                    <a:pt x="0" y="667"/>
                  </a:lnTo>
                  <a:lnTo>
                    <a:pt x="2" y="685"/>
                  </a:lnTo>
                  <a:lnTo>
                    <a:pt x="2" y="708"/>
                  </a:lnTo>
                  <a:lnTo>
                    <a:pt x="2" y="730"/>
                  </a:lnTo>
                  <a:lnTo>
                    <a:pt x="6" y="750"/>
                  </a:lnTo>
                  <a:lnTo>
                    <a:pt x="8" y="770"/>
                  </a:lnTo>
                  <a:lnTo>
                    <a:pt x="10" y="790"/>
                  </a:lnTo>
                  <a:lnTo>
                    <a:pt x="15" y="809"/>
                  </a:lnTo>
                  <a:lnTo>
                    <a:pt x="17" y="825"/>
                  </a:lnTo>
                  <a:lnTo>
                    <a:pt x="21" y="845"/>
                  </a:lnTo>
                  <a:lnTo>
                    <a:pt x="27" y="865"/>
                  </a:lnTo>
                  <a:lnTo>
                    <a:pt x="29" y="881"/>
                  </a:lnTo>
                  <a:lnTo>
                    <a:pt x="35" y="899"/>
                  </a:lnTo>
                  <a:lnTo>
                    <a:pt x="41" y="917"/>
                  </a:lnTo>
                  <a:lnTo>
                    <a:pt x="47" y="936"/>
                  </a:lnTo>
                  <a:lnTo>
                    <a:pt x="53" y="954"/>
                  </a:lnTo>
                  <a:lnTo>
                    <a:pt x="59" y="970"/>
                  </a:lnTo>
                  <a:lnTo>
                    <a:pt x="65" y="990"/>
                  </a:lnTo>
                  <a:lnTo>
                    <a:pt x="71" y="1004"/>
                  </a:lnTo>
                  <a:lnTo>
                    <a:pt x="77" y="1018"/>
                  </a:lnTo>
                  <a:lnTo>
                    <a:pt x="81" y="1028"/>
                  </a:lnTo>
                  <a:lnTo>
                    <a:pt x="85" y="1038"/>
                  </a:lnTo>
                  <a:lnTo>
                    <a:pt x="89" y="1047"/>
                  </a:lnTo>
                  <a:lnTo>
                    <a:pt x="93" y="1053"/>
                  </a:lnTo>
                  <a:lnTo>
                    <a:pt x="97" y="1063"/>
                  </a:lnTo>
                  <a:lnTo>
                    <a:pt x="103" y="1069"/>
                  </a:lnTo>
                  <a:lnTo>
                    <a:pt x="107" y="1079"/>
                  </a:lnTo>
                  <a:lnTo>
                    <a:pt x="113" y="1087"/>
                  </a:lnTo>
                  <a:lnTo>
                    <a:pt x="117" y="1095"/>
                  </a:lnTo>
                  <a:lnTo>
                    <a:pt x="121" y="1103"/>
                  </a:lnTo>
                  <a:lnTo>
                    <a:pt x="127" y="1113"/>
                  </a:lnTo>
                  <a:lnTo>
                    <a:pt x="134" y="1121"/>
                  </a:lnTo>
                  <a:lnTo>
                    <a:pt x="140" y="1131"/>
                  </a:lnTo>
                  <a:lnTo>
                    <a:pt x="146" y="1137"/>
                  </a:lnTo>
                  <a:lnTo>
                    <a:pt x="150" y="1145"/>
                  </a:lnTo>
                  <a:lnTo>
                    <a:pt x="156" y="1151"/>
                  </a:lnTo>
                  <a:lnTo>
                    <a:pt x="162" y="1159"/>
                  </a:lnTo>
                  <a:lnTo>
                    <a:pt x="168" y="1168"/>
                  </a:lnTo>
                  <a:lnTo>
                    <a:pt x="172" y="1172"/>
                  </a:lnTo>
                  <a:lnTo>
                    <a:pt x="178" y="1180"/>
                  </a:lnTo>
                  <a:close/>
                </a:path>
              </a:pathLst>
            </a:custGeom>
            <a:solidFill>
              <a:srgbClr val="0066FF"/>
            </a:solidFill>
            <a:ln w="25400">
              <a:solidFill>
                <a:srgbClr val="000000"/>
              </a:solidFill>
              <a:prstDash val="solid"/>
              <a:round/>
              <a:headEnd/>
              <a:tailEnd/>
            </a:ln>
          </p:spPr>
          <p:txBody>
            <a:bodyPr/>
            <a:lstStyle/>
            <a:p>
              <a:endParaRPr lang="es-CO"/>
            </a:p>
          </p:txBody>
        </p:sp>
        <p:sp>
          <p:nvSpPr>
            <p:cNvPr id="206879" name="Freeform 31"/>
            <p:cNvSpPr>
              <a:spLocks/>
            </p:cNvSpPr>
            <p:nvPr/>
          </p:nvSpPr>
          <p:spPr bwMode="auto">
            <a:xfrm>
              <a:off x="3932" y="1983"/>
              <a:ext cx="353" cy="1212"/>
            </a:xfrm>
            <a:custGeom>
              <a:avLst/>
              <a:gdLst/>
              <a:ahLst/>
              <a:cxnLst>
                <a:cxn ang="0">
                  <a:pos x="95" y="0"/>
                </a:cxn>
                <a:cxn ang="0">
                  <a:pos x="10" y="135"/>
                </a:cxn>
                <a:cxn ang="0">
                  <a:pos x="28" y="149"/>
                </a:cxn>
                <a:cxn ang="0">
                  <a:pos x="46" y="169"/>
                </a:cxn>
                <a:cxn ang="0">
                  <a:pos x="63" y="188"/>
                </a:cxn>
                <a:cxn ang="0">
                  <a:pos x="79" y="208"/>
                </a:cxn>
                <a:cxn ang="0">
                  <a:pos x="95" y="228"/>
                </a:cxn>
                <a:cxn ang="0">
                  <a:pos x="109" y="252"/>
                </a:cxn>
                <a:cxn ang="0">
                  <a:pos x="119" y="270"/>
                </a:cxn>
                <a:cxn ang="0">
                  <a:pos x="131" y="293"/>
                </a:cxn>
                <a:cxn ang="0">
                  <a:pos x="143" y="315"/>
                </a:cxn>
                <a:cxn ang="0">
                  <a:pos x="153" y="333"/>
                </a:cxn>
                <a:cxn ang="0">
                  <a:pos x="163" y="361"/>
                </a:cxn>
                <a:cxn ang="0">
                  <a:pos x="178" y="395"/>
                </a:cxn>
                <a:cxn ang="0">
                  <a:pos x="190" y="432"/>
                </a:cxn>
                <a:cxn ang="0">
                  <a:pos x="198" y="468"/>
                </a:cxn>
                <a:cxn ang="0">
                  <a:pos x="206" y="504"/>
                </a:cxn>
                <a:cxn ang="0">
                  <a:pos x="214" y="547"/>
                </a:cxn>
                <a:cxn ang="0">
                  <a:pos x="218" y="589"/>
                </a:cxn>
                <a:cxn ang="0">
                  <a:pos x="220" y="633"/>
                </a:cxn>
                <a:cxn ang="0">
                  <a:pos x="220" y="676"/>
                </a:cxn>
                <a:cxn ang="0">
                  <a:pos x="220" y="714"/>
                </a:cxn>
                <a:cxn ang="0">
                  <a:pos x="216" y="754"/>
                </a:cxn>
                <a:cxn ang="0">
                  <a:pos x="212" y="795"/>
                </a:cxn>
                <a:cxn ang="0">
                  <a:pos x="204" y="841"/>
                </a:cxn>
                <a:cxn ang="0">
                  <a:pos x="194" y="886"/>
                </a:cxn>
                <a:cxn ang="0">
                  <a:pos x="184" y="930"/>
                </a:cxn>
                <a:cxn ang="0">
                  <a:pos x="170" y="976"/>
                </a:cxn>
                <a:cxn ang="0">
                  <a:pos x="151" y="1021"/>
                </a:cxn>
                <a:cxn ang="0">
                  <a:pos x="141" y="1212"/>
                </a:cxn>
                <a:cxn ang="0">
                  <a:pos x="270" y="1065"/>
                </a:cxn>
                <a:cxn ang="0">
                  <a:pos x="291" y="1013"/>
                </a:cxn>
                <a:cxn ang="0">
                  <a:pos x="305" y="964"/>
                </a:cxn>
                <a:cxn ang="0">
                  <a:pos x="317" y="920"/>
                </a:cxn>
                <a:cxn ang="0">
                  <a:pos x="327" y="875"/>
                </a:cxn>
                <a:cxn ang="0">
                  <a:pos x="335" y="833"/>
                </a:cxn>
                <a:cxn ang="0">
                  <a:pos x="343" y="783"/>
                </a:cxn>
                <a:cxn ang="0">
                  <a:pos x="347" y="740"/>
                </a:cxn>
                <a:cxn ang="0">
                  <a:pos x="351" y="690"/>
                </a:cxn>
                <a:cxn ang="0">
                  <a:pos x="353" y="648"/>
                </a:cxn>
                <a:cxn ang="0">
                  <a:pos x="351" y="601"/>
                </a:cxn>
                <a:cxn ang="0">
                  <a:pos x="349" y="557"/>
                </a:cxn>
                <a:cxn ang="0">
                  <a:pos x="345" y="516"/>
                </a:cxn>
                <a:cxn ang="0">
                  <a:pos x="341" y="474"/>
                </a:cxn>
                <a:cxn ang="0">
                  <a:pos x="333" y="432"/>
                </a:cxn>
                <a:cxn ang="0">
                  <a:pos x="323" y="391"/>
                </a:cxn>
                <a:cxn ang="0">
                  <a:pos x="313" y="357"/>
                </a:cxn>
                <a:cxn ang="0">
                  <a:pos x="299" y="317"/>
                </a:cxn>
                <a:cxn ang="0">
                  <a:pos x="287" y="282"/>
                </a:cxn>
                <a:cxn ang="0">
                  <a:pos x="270" y="246"/>
                </a:cxn>
                <a:cxn ang="0">
                  <a:pos x="254" y="212"/>
                </a:cxn>
                <a:cxn ang="0">
                  <a:pos x="238" y="180"/>
                </a:cxn>
                <a:cxn ang="0">
                  <a:pos x="224" y="155"/>
                </a:cxn>
                <a:cxn ang="0">
                  <a:pos x="216" y="139"/>
                </a:cxn>
                <a:cxn ang="0">
                  <a:pos x="204" y="123"/>
                </a:cxn>
                <a:cxn ang="0">
                  <a:pos x="192" y="107"/>
                </a:cxn>
                <a:cxn ang="0">
                  <a:pos x="180" y="91"/>
                </a:cxn>
                <a:cxn ang="0">
                  <a:pos x="168" y="75"/>
                </a:cxn>
                <a:cxn ang="0">
                  <a:pos x="155" y="57"/>
                </a:cxn>
                <a:cxn ang="0">
                  <a:pos x="141" y="42"/>
                </a:cxn>
                <a:cxn ang="0">
                  <a:pos x="127" y="28"/>
                </a:cxn>
                <a:cxn ang="0">
                  <a:pos x="113" y="16"/>
                </a:cxn>
              </a:cxnLst>
              <a:rect l="0" t="0" r="r" b="b"/>
              <a:pathLst>
                <a:path w="353" h="1212">
                  <a:moveTo>
                    <a:pt x="109" y="8"/>
                  </a:moveTo>
                  <a:lnTo>
                    <a:pt x="95" y="0"/>
                  </a:lnTo>
                  <a:lnTo>
                    <a:pt x="0" y="123"/>
                  </a:lnTo>
                  <a:lnTo>
                    <a:pt x="10" y="135"/>
                  </a:lnTo>
                  <a:lnTo>
                    <a:pt x="20" y="141"/>
                  </a:lnTo>
                  <a:lnTo>
                    <a:pt x="28" y="149"/>
                  </a:lnTo>
                  <a:lnTo>
                    <a:pt x="36" y="159"/>
                  </a:lnTo>
                  <a:lnTo>
                    <a:pt x="46" y="169"/>
                  </a:lnTo>
                  <a:lnTo>
                    <a:pt x="55" y="180"/>
                  </a:lnTo>
                  <a:lnTo>
                    <a:pt x="63" y="188"/>
                  </a:lnTo>
                  <a:lnTo>
                    <a:pt x="71" y="198"/>
                  </a:lnTo>
                  <a:lnTo>
                    <a:pt x="79" y="208"/>
                  </a:lnTo>
                  <a:lnTo>
                    <a:pt x="87" y="218"/>
                  </a:lnTo>
                  <a:lnTo>
                    <a:pt x="95" y="228"/>
                  </a:lnTo>
                  <a:lnTo>
                    <a:pt x="101" y="240"/>
                  </a:lnTo>
                  <a:lnTo>
                    <a:pt x="109" y="252"/>
                  </a:lnTo>
                  <a:lnTo>
                    <a:pt x="115" y="260"/>
                  </a:lnTo>
                  <a:lnTo>
                    <a:pt x="119" y="270"/>
                  </a:lnTo>
                  <a:lnTo>
                    <a:pt x="125" y="280"/>
                  </a:lnTo>
                  <a:lnTo>
                    <a:pt x="131" y="293"/>
                  </a:lnTo>
                  <a:lnTo>
                    <a:pt x="137" y="305"/>
                  </a:lnTo>
                  <a:lnTo>
                    <a:pt x="143" y="315"/>
                  </a:lnTo>
                  <a:lnTo>
                    <a:pt x="147" y="323"/>
                  </a:lnTo>
                  <a:lnTo>
                    <a:pt x="153" y="333"/>
                  </a:lnTo>
                  <a:lnTo>
                    <a:pt x="157" y="347"/>
                  </a:lnTo>
                  <a:lnTo>
                    <a:pt x="163" y="361"/>
                  </a:lnTo>
                  <a:lnTo>
                    <a:pt x="172" y="379"/>
                  </a:lnTo>
                  <a:lnTo>
                    <a:pt x="178" y="395"/>
                  </a:lnTo>
                  <a:lnTo>
                    <a:pt x="184" y="414"/>
                  </a:lnTo>
                  <a:lnTo>
                    <a:pt x="190" y="432"/>
                  </a:lnTo>
                  <a:lnTo>
                    <a:pt x="194" y="452"/>
                  </a:lnTo>
                  <a:lnTo>
                    <a:pt x="198" y="468"/>
                  </a:lnTo>
                  <a:lnTo>
                    <a:pt x="202" y="486"/>
                  </a:lnTo>
                  <a:lnTo>
                    <a:pt x="206" y="504"/>
                  </a:lnTo>
                  <a:lnTo>
                    <a:pt x="210" y="525"/>
                  </a:lnTo>
                  <a:lnTo>
                    <a:pt x="214" y="547"/>
                  </a:lnTo>
                  <a:lnTo>
                    <a:pt x="216" y="567"/>
                  </a:lnTo>
                  <a:lnTo>
                    <a:pt x="218" y="589"/>
                  </a:lnTo>
                  <a:lnTo>
                    <a:pt x="220" y="613"/>
                  </a:lnTo>
                  <a:lnTo>
                    <a:pt x="220" y="633"/>
                  </a:lnTo>
                  <a:lnTo>
                    <a:pt x="220" y="654"/>
                  </a:lnTo>
                  <a:lnTo>
                    <a:pt x="220" y="676"/>
                  </a:lnTo>
                  <a:lnTo>
                    <a:pt x="220" y="692"/>
                  </a:lnTo>
                  <a:lnTo>
                    <a:pt x="220" y="714"/>
                  </a:lnTo>
                  <a:lnTo>
                    <a:pt x="218" y="734"/>
                  </a:lnTo>
                  <a:lnTo>
                    <a:pt x="216" y="754"/>
                  </a:lnTo>
                  <a:lnTo>
                    <a:pt x="214" y="777"/>
                  </a:lnTo>
                  <a:lnTo>
                    <a:pt x="212" y="795"/>
                  </a:lnTo>
                  <a:lnTo>
                    <a:pt x="208" y="819"/>
                  </a:lnTo>
                  <a:lnTo>
                    <a:pt x="204" y="841"/>
                  </a:lnTo>
                  <a:lnTo>
                    <a:pt x="200" y="863"/>
                  </a:lnTo>
                  <a:lnTo>
                    <a:pt x="194" y="886"/>
                  </a:lnTo>
                  <a:lnTo>
                    <a:pt x="190" y="910"/>
                  </a:lnTo>
                  <a:lnTo>
                    <a:pt x="184" y="930"/>
                  </a:lnTo>
                  <a:lnTo>
                    <a:pt x="176" y="950"/>
                  </a:lnTo>
                  <a:lnTo>
                    <a:pt x="170" y="976"/>
                  </a:lnTo>
                  <a:lnTo>
                    <a:pt x="161" y="996"/>
                  </a:lnTo>
                  <a:lnTo>
                    <a:pt x="151" y="1021"/>
                  </a:lnTo>
                  <a:lnTo>
                    <a:pt x="111" y="1005"/>
                  </a:lnTo>
                  <a:lnTo>
                    <a:pt x="141" y="1212"/>
                  </a:lnTo>
                  <a:lnTo>
                    <a:pt x="311" y="1081"/>
                  </a:lnTo>
                  <a:lnTo>
                    <a:pt x="270" y="1065"/>
                  </a:lnTo>
                  <a:lnTo>
                    <a:pt x="280" y="1037"/>
                  </a:lnTo>
                  <a:lnTo>
                    <a:pt x="291" y="1013"/>
                  </a:lnTo>
                  <a:lnTo>
                    <a:pt x="297" y="986"/>
                  </a:lnTo>
                  <a:lnTo>
                    <a:pt x="305" y="964"/>
                  </a:lnTo>
                  <a:lnTo>
                    <a:pt x="311" y="942"/>
                  </a:lnTo>
                  <a:lnTo>
                    <a:pt x="317" y="920"/>
                  </a:lnTo>
                  <a:lnTo>
                    <a:pt x="323" y="896"/>
                  </a:lnTo>
                  <a:lnTo>
                    <a:pt x="327" y="875"/>
                  </a:lnTo>
                  <a:lnTo>
                    <a:pt x="331" y="853"/>
                  </a:lnTo>
                  <a:lnTo>
                    <a:pt x="335" y="833"/>
                  </a:lnTo>
                  <a:lnTo>
                    <a:pt x="341" y="805"/>
                  </a:lnTo>
                  <a:lnTo>
                    <a:pt x="343" y="783"/>
                  </a:lnTo>
                  <a:lnTo>
                    <a:pt x="345" y="761"/>
                  </a:lnTo>
                  <a:lnTo>
                    <a:pt x="347" y="740"/>
                  </a:lnTo>
                  <a:lnTo>
                    <a:pt x="351" y="714"/>
                  </a:lnTo>
                  <a:lnTo>
                    <a:pt x="351" y="690"/>
                  </a:lnTo>
                  <a:lnTo>
                    <a:pt x="351" y="670"/>
                  </a:lnTo>
                  <a:lnTo>
                    <a:pt x="353" y="648"/>
                  </a:lnTo>
                  <a:lnTo>
                    <a:pt x="353" y="623"/>
                  </a:lnTo>
                  <a:lnTo>
                    <a:pt x="351" y="601"/>
                  </a:lnTo>
                  <a:lnTo>
                    <a:pt x="351" y="579"/>
                  </a:lnTo>
                  <a:lnTo>
                    <a:pt x="349" y="557"/>
                  </a:lnTo>
                  <a:lnTo>
                    <a:pt x="347" y="539"/>
                  </a:lnTo>
                  <a:lnTo>
                    <a:pt x="345" y="516"/>
                  </a:lnTo>
                  <a:lnTo>
                    <a:pt x="343" y="496"/>
                  </a:lnTo>
                  <a:lnTo>
                    <a:pt x="341" y="474"/>
                  </a:lnTo>
                  <a:lnTo>
                    <a:pt x="337" y="452"/>
                  </a:lnTo>
                  <a:lnTo>
                    <a:pt x="333" y="432"/>
                  </a:lnTo>
                  <a:lnTo>
                    <a:pt x="327" y="412"/>
                  </a:lnTo>
                  <a:lnTo>
                    <a:pt x="323" y="391"/>
                  </a:lnTo>
                  <a:lnTo>
                    <a:pt x="317" y="373"/>
                  </a:lnTo>
                  <a:lnTo>
                    <a:pt x="313" y="357"/>
                  </a:lnTo>
                  <a:lnTo>
                    <a:pt x="307" y="337"/>
                  </a:lnTo>
                  <a:lnTo>
                    <a:pt x="299" y="317"/>
                  </a:lnTo>
                  <a:lnTo>
                    <a:pt x="295" y="301"/>
                  </a:lnTo>
                  <a:lnTo>
                    <a:pt x="287" y="282"/>
                  </a:lnTo>
                  <a:lnTo>
                    <a:pt x="278" y="264"/>
                  </a:lnTo>
                  <a:lnTo>
                    <a:pt x="270" y="246"/>
                  </a:lnTo>
                  <a:lnTo>
                    <a:pt x="262" y="228"/>
                  </a:lnTo>
                  <a:lnTo>
                    <a:pt x="254" y="212"/>
                  </a:lnTo>
                  <a:lnTo>
                    <a:pt x="246" y="194"/>
                  </a:lnTo>
                  <a:lnTo>
                    <a:pt x="238" y="180"/>
                  </a:lnTo>
                  <a:lnTo>
                    <a:pt x="230" y="165"/>
                  </a:lnTo>
                  <a:lnTo>
                    <a:pt x="224" y="155"/>
                  </a:lnTo>
                  <a:lnTo>
                    <a:pt x="220" y="145"/>
                  </a:lnTo>
                  <a:lnTo>
                    <a:pt x="216" y="139"/>
                  </a:lnTo>
                  <a:lnTo>
                    <a:pt x="210" y="131"/>
                  </a:lnTo>
                  <a:lnTo>
                    <a:pt x="204" y="123"/>
                  </a:lnTo>
                  <a:lnTo>
                    <a:pt x="198" y="115"/>
                  </a:lnTo>
                  <a:lnTo>
                    <a:pt x="192" y="107"/>
                  </a:lnTo>
                  <a:lnTo>
                    <a:pt x="186" y="99"/>
                  </a:lnTo>
                  <a:lnTo>
                    <a:pt x="180" y="91"/>
                  </a:lnTo>
                  <a:lnTo>
                    <a:pt x="174" y="83"/>
                  </a:lnTo>
                  <a:lnTo>
                    <a:pt x="168" y="75"/>
                  </a:lnTo>
                  <a:lnTo>
                    <a:pt x="159" y="67"/>
                  </a:lnTo>
                  <a:lnTo>
                    <a:pt x="155" y="57"/>
                  </a:lnTo>
                  <a:lnTo>
                    <a:pt x="147" y="50"/>
                  </a:lnTo>
                  <a:lnTo>
                    <a:pt x="141" y="42"/>
                  </a:lnTo>
                  <a:lnTo>
                    <a:pt x="133" y="36"/>
                  </a:lnTo>
                  <a:lnTo>
                    <a:pt x="127" y="28"/>
                  </a:lnTo>
                  <a:lnTo>
                    <a:pt x="121" y="22"/>
                  </a:lnTo>
                  <a:lnTo>
                    <a:pt x="113" y="16"/>
                  </a:lnTo>
                  <a:lnTo>
                    <a:pt x="109" y="8"/>
                  </a:lnTo>
                  <a:close/>
                </a:path>
              </a:pathLst>
            </a:custGeom>
            <a:solidFill>
              <a:srgbClr val="FF9933"/>
            </a:solidFill>
            <a:ln w="25400">
              <a:solidFill>
                <a:srgbClr val="000000"/>
              </a:solidFill>
              <a:prstDash val="solid"/>
              <a:round/>
              <a:headEnd/>
              <a:tailEnd/>
            </a:ln>
          </p:spPr>
          <p:txBody>
            <a:bodyPr/>
            <a:lstStyle/>
            <a:p>
              <a:endParaRPr lang="es-CO"/>
            </a:p>
          </p:txBody>
        </p:sp>
        <p:sp>
          <p:nvSpPr>
            <p:cNvPr id="206880" name="Freeform 32"/>
            <p:cNvSpPr>
              <a:spLocks/>
            </p:cNvSpPr>
            <p:nvPr/>
          </p:nvSpPr>
          <p:spPr bwMode="auto">
            <a:xfrm>
              <a:off x="2234" y="3482"/>
              <a:ext cx="1515" cy="333"/>
            </a:xfrm>
            <a:custGeom>
              <a:avLst/>
              <a:gdLst/>
              <a:ahLst/>
              <a:cxnLst>
                <a:cxn ang="0">
                  <a:pos x="1339" y="0"/>
                </a:cxn>
                <a:cxn ang="0">
                  <a:pos x="1323" y="16"/>
                </a:cxn>
                <a:cxn ang="0">
                  <a:pos x="1301" y="36"/>
                </a:cxn>
                <a:cxn ang="0">
                  <a:pos x="1281" y="50"/>
                </a:cxn>
                <a:cxn ang="0">
                  <a:pos x="1258" y="66"/>
                </a:cxn>
                <a:cxn ang="0">
                  <a:pos x="1234" y="82"/>
                </a:cxn>
                <a:cxn ang="0">
                  <a:pos x="1208" y="97"/>
                </a:cxn>
                <a:cxn ang="0">
                  <a:pos x="1186" y="107"/>
                </a:cxn>
                <a:cxn ang="0">
                  <a:pos x="1159" y="117"/>
                </a:cxn>
                <a:cxn ang="0">
                  <a:pos x="1133" y="129"/>
                </a:cxn>
                <a:cxn ang="0">
                  <a:pos x="1111" y="139"/>
                </a:cxn>
                <a:cxn ang="0">
                  <a:pos x="1077" y="149"/>
                </a:cxn>
                <a:cxn ang="0">
                  <a:pos x="1036" y="161"/>
                </a:cxn>
                <a:cxn ang="0">
                  <a:pos x="994" y="173"/>
                </a:cxn>
                <a:cxn ang="0">
                  <a:pos x="950" y="181"/>
                </a:cxn>
                <a:cxn ang="0">
                  <a:pos x="905" y="187"/>
                </a:cxn>
                <a:cxn ang="0">
                  <a:pos x="851" y="193"/>
                </a:cxn>
                <a:cxn ang="0">
                  <a:pos x="798" y="197"/>
                </a:cxn>
                <a:cxn ang="0">
                  <a:pos x="742" y="197"/>
                </a:cxn>
                <a:cxn ang="0">
                  <a:pos x="689" y="197"/>
                </a:cxn>
                <a:cxn ang="0">
                  <a:pos x="641" y="195"/>
                </a:cxn>
                <a:cxn ang="0">
                  <a:pos x="589" y="189"/>
                </a:cxn>
                <a:cxn ang="0">
                  <a:pos x="538" y="185"/>
                </a:cxn>
                <a:cxn ang="0">
                  <a:pos x="478" y="177"/>
                </a:cxn>
                <a:cxn ang="0">
                  <a:pos x="419" y="165"/>
                </a:cxn>
                <a:cxn ang="0">
                  <a:pos x="363" y="151"/>
                </a:cxn>
                <a:cxn ang="0">
                  <a:pos x="302" y="137"/>
                </a:cxn>
                <a:cxn ang="0">
                  <a:pos x="244" y="119"/>
                </a:cxn>
                <a:cxn ang="0">
                  <a:pos x="0" y="103"/>
                </a:cxn>
                <a:cxn ang="0">
                  <a:pos x="205" y="238"/>
                </a:cxn>
                <a:cxn ang="0">
                  <a:pos x="274" y="258"/>
                </a:cxn>
                <a:cxn ang="0">
                  <a:pos x="338" y="274"/>
                </a:cxn>
                <a:cxn ang="0">
                  <a:pos x="397" y="288"/>
                </a:cxn>
                <a:cxn ang="0">
                  <a:pos x="455" y="300"/>
                </a:cxn>
                <a:cxn ang="0">
                  <a:pos x="510" y="310"/>
                </a:cxn>
                <a:cxn ang="0">
                  <a:pos x="574" y="318"/>
                </a:cxn>
                <a:cxn ang="0">
                  <a:pos x="629" y="324"/>
                </a:cxn>
                <a:cxn ang="0">
                  <a:pos x="691" y="331"/>
                </a:cxn>
                <a:cxn ang="0">
                  <a:pos x="744" y="333"/>
                </a:cxn>
                <a:cxn ang="0">
                  <a:pos x="806" y="333"/>
                </a:cxn>
                <a:cxn ang="0">
                  <a:pos x="859" y="333"/>
                </a:cxn>
                <a:cxn ang="0">
                  <a:pos x="911" y="329"/>
                </a:cxn>
                <a:cxn ang="0">
                  <a:pos x="964" y="324"/>
                </a:cxn>
                <a:cxn ang="0">
                  <a:pos x="1016" y="316"/>
                </a:cxn>
                <a:cxn ang="0">
                  <a:pos x="1065" y="310"/>
                </a:cxn>
                <a:cxn ang="0">
                  <a:pos x="1107" y="300"/>
                </a:cxn>
                <a:cxn ang="0">
                  <a:pos x="1155" y="288"/>
                </a:cxn>
                <a:cxn ang="0">
                  <a:pos x="1198" y="276"/>
                </a:cxn>
                <a:cxn ang="0">
                  <a:pos x="1240" y="262"/>
                </a:cxn>
                <a:cxn ang="0">
                  <a:pos x="1281" y="246"/>
                </a:cxn>
                <a:cxn ang="0">
                  <a:pos x="1321" y="230"/>
                </a:cxn>
                <a:cxn ang="0">
                  <a:pos x="1347" y="218"/>
                </a:cxn>
                <a:cxn ang="0">
                  <a:pos x="1369" y="208"/>
                </a:cxn>
                <a:cxn ang="0">
                  <a:pos x="1385" y="197"/>
                </a:cxn>
                <a:cxn ang="0">
                  <a:pos x="1404" y="183"/>
                </a:cxn>
                <a:cxn ang="0">
                  <a:pos x="1420" y="175"/>
                </a:cxn>
                <a:cxn ang="0">
                  <a:pos x="1442" y="161"/>
                </a:cxn>
                <a:cxn ang="0">
                  <a:pos x="1460" y="147"/>
                </a:cxn>
                <a:cxn ang="0">
                  <a:pos x="1476" y="135"/>
                </a:cxn>
                <a:cxn ang="0">
                  <a:pos x="1492" y="123"/>
                </a:cxn>
                <a:cxn ang="0">
                  <a:pos x="1506" y="109"/>
                </a:cxn>
              </a:cxnLst>
              <a:rect l="0" t="0" r="r" b="b"/>
              <a:pathLst>
                <a:path w="1515" h="333">
                  <a:moveTo>
                    <a:pt x="1515" y="103"/>
                  </a:moveTo>
                  <a:lnTo>
                    <a:pt x="1339" y="0"/>
                  </a:lnTo>
                  <a:lnTo>
                    <a:pt x="1331" y="8"/>
                  </a:lnTo>
                  <a:lnTo>
                    <a:pt x="1323" y="16"/>
                  </a:lnTo>
                  <a:lnTo>
                    <a:pt x="1311" y="26"/>
                  </a:lnTo>
                  <a:lnTo>
                    <a:pt x="1301" y="36"/>
                  </a:lnTo>
                  <a:lnTo>
                    <a:pt x="1291" y="44"/>
                  </a:lnTo>
                  <a:lnTo>
                    <a:pt x="1281" y="50"/>
                  </a:lnTo>
                  <a:lnTo>
                    <a:pt x="1268" y="60"/>
                  </a:lnTo>
                  <a:lnTo>
                    <a:pt x="1258" y="66"/>
                  </a:lnTo>
                  <a:lnTo>
                    <a:pt x="1244" y="74"/>
                  </a:lnTo>
                  <a:lnTo>
                    <a:pt x="1234" y="82"/>
                  </a:lnTo>
                  <a:lnTo>
                    <a:pt x="1220" y="89"/>
                  </a:lnTo>
                  <a:lnTo>
                    <a:pt x="1208" y="97"/>
                  </a:lnTo>
                  <a:lnTo>
                    <a:pt x="1196" y="101"/>
                  </a:lnTo>
                  <a:lnTo>
                    <a:pt x="1186" y="107"/>
                  </a:lnTo>
                  <a:lnTo>
                    <a:pt x="1174" y="113"/>
                  </a:lnTo>
                  <a:lnTo>
                    <a:pt x="1159" y="117"/>
                  </a:lnTo>
                  <a:lnTo>
                    <a:pt x="1145" y="123"/>
                  </a:lnTo>
                  <a:lnTo>
                    <a:pt x="1133" y="129"/>
                  </a:lnTo>
                  <a:lnTo>
                    <a:pt x="1123" y="133"/>
                  </a:lnTo>
                  <a:lnTo>
                    <a:pt x="1111" y="139"/>
                  </a:lnTo>
                  <a:lnTo>
                    <a:pt x="1095" y="145"/>
                  </a:lnTo>
                  <a:lnTo>
                    <a:pt x="1077" y="149"/>
                  </a:lnTo>
                  <a:lnTo>
                    <a:pt x="1057" y="155"/>
                  </a:lnTo>
                  <a:lnTo>
                    <a:pt x="1036" y="161"/>
                  </a:lnTo>
                  <a:lnTo>
                    <a:pt x="1014" y="167"/>
                  </a:lnTo>
                  <a:lnTo>
                    <a:pt x="994" y="173"/>
                  </a:lnTo>
                  <a:lnTo>
                    <a:pt x="968" y="177"/>
                  </a:lnTo>
                  <a:lnTo>
                    <a:pt x="950" y="181"/>
                  </a:lnTo>
                  <a:lnTo>
                    <a:pt x="928" y="185"/>
                  </a:lnTo>
                  <a:lnTo>
                    <a:pt x="905" y="187"/>
                  </a:lnTo>
                  <a:lnTo>
                    <a:pt x="879" y="189"/>
                  </a:lnTo>
                  <a:lnTo>
                    <a:pt x="851" y="193"/>
                  </a:lnTo>
                  <a:lnTo>
                    <a:pt x="827" y="195"/>
                  </a:lnTo>
                  <a:lnTo>
                    <a:pt x="798" y="197"/>
                  </a:lnTo>
                  <a:lnTo>
                    <a:pt x="770" y="197"/>
                  </a:lnTo>
                  <a:lnTo>
                    <a:pt x="742" y="197"/>
                  </a:lnTo>
                  <a:lnTo>
                    <a:pt x="716" y="197"/>
                  </a:lnTo>
                  <a:lnTo>
                    <a:pt x="689" y="197"/>
                  </a:lnTo>
                  <a:lnTo>
                    <a:pt x="667" y="195"/>
                  </a:lnTo>
                  <a:lnTo>
                    <a:pt x="641" y="195"/>
                  </a:lnTo>
                  <a:lnTo>
                    <a:pt x="615" y="193"/>
                  </a:lnTo>
                  <a:lnTo>
                    <a:pt x="589" y="189"/>
                  </a:lnTo>
                  <a:lnTo>
                    <a:pt x="562" y="187"/>
                  </a:lnTo>
                  <a:lnTo>
                    <a:pt x="538" y="185"/>
                  </a:lnTo>
                  <a:lnTo>
                    <a:pt x="508" y="181"/>
                  </a:lnTo>
                  <a:lnTo>
                    <a:pt x="478" y="177"/>
                  </a:lnTo>
                  <a:lnTo>
                    <a:pt x="449" y="171"/>
                  </a:lnTo>
                  <a:lnTo>
                    <a:pt x="419" y="165"/>
                  </a:lnTo>
                  <a:lnTo>
                    <a:pt x="389" y="159"/>
                  </a:lnTo>
                  <a:lnTo>
                    <a:pt x="363" y="151"/>
                  </a:lnTo>
                  <a:lnTo>
                    <a:pt x="334" y="145"/>
                  </a:lnTo>
                  <a:lnTo>
                    <a:pt x="302" y="137"/>
                  </a:lnTo>
                  <a:lnTo>
                    <a:pt x="276" y="129"/>
                  </a:lnTo>
                  <a:lnTo>
                    <a:pt x="244" y="119"/>
                  </a:lnTo>
                  <a:lnTo>
                    <a:pt x="256" y="76"/>
                  </a:lnTo>
                  <a:lnTo>
                    <a:pt x="0" y="103"/>
                  </a:lnTo>
                  <a:lnTo>
                    <a:pt x="193" y="276"/>
                  </a:lnTo>
                  <a:lnTo>
                    <a:pt x="205" y="238"/>
                  </a:lnTo>
                  <a:lnTo>
                    <a:pt x="242" y="248"/>
                  </a:lnTo>
                  <a:lnTo>
                    <a:pt x="274" y="258"/>
                  </a:lnTo>
                  <a:lnTo>
                    <a:pt x="308" y="266"/>
                  </a:lnTo>
                  <a:lnTo>
                    <a:pt x="338" y="274"/>
                  </a:lnTo>
                  <a:lnTo>
                    <a:pt x="369" y="280"/>
                  </a:lnTo>
                  <a:lnTo>
                    <a:pt x="397" y="288"/>
                  </a:lnTo>
                  <a:lnTo>
                    <a:pt x="427" y="294"/>
                  </a:lnTo>
                  <a:lnTo>
                    <a:pt x="455" y="300"/>
                  </a:lnTo>
                  <a:lnTo>
                    <a:pt x="482" y="304"/>
                  </a:lnTo>
                  <a:lnTo>
                    <a:pt x="510" y="310"/>
                  </a:lnTo>
                  <a:lnTo>
                    <a:pt x="546" y="316"/>
                  </a:lnTo>
                  <a:lnTo>
                    <a:pt x="574" y="318"/>
                  </a:lnTo>
                  <a:lnTo>
                    <a:pt x="601" y="322"/>
                  </a:lnTo>
                  <a:lnTo>
                    <a:pt x="629" y="324"/>
                  </a:lnTo>
                  <a:lnTo>
                    <a:pt x="661" y="327"/>
                  </a:lnTo>
                  <a:lnTo>
                    <a:pt x="691" y="331"/>
                  </a:lnTo>
                  <a:lnTo>
                    <a:pt x="718" y="331"/>
                  </a:lnTo>
                  <a:lnTo>
                    <a:pt x="744" y="333"/>
                  </a:lnTo>
                  <a:lnTo>
                    <a:pt x="776" y="333"/>
                  </a:lnTo>
                  <a:lnTo>
                    <a:pt x="806" y="333"/>
                  </a:lnTo>
                  <a:lnTo>
                    <a:pt x="835" y="333"/>
                  </a:lnTo>
                  <a:lnTo>
                    <a:pt x="859" y="333"/>
                  </a:lnTo>
                  <a:lnTo>
                    <a:pt x="885" y="333"/>
                  </a:lnTo>
                  <a:lnTo>
                    <a:pt x="911" y="329"/>
                  </a:lnTo>
                  <a:lnTo>
                    <a:pt x="936" y="327"/>
                  </a:lnTo>
                  <a:lnTo>
                    <a:pt x="964" y="324"/>
                  </a:lnTo>
                  <a:lnTo>
                    <a:pt x="992" y="322"/>
                  </a:lnTo>
                  <a:lnTo>
                    <a:pt x="1016" y="316"/>
                  </a:lnTo>
                  <a:lnTo>
                    <a:pt x="1040" y="312"/>
                  </a:lnTo>
                  <a:lnTo>
                    <a:pt x="1065" y="310"/>
                  </a:lnTo>
                  <a:lnTo>
                    <a:pt x="1087" y="304"/>
                  </a:lnTo>
                  <a:lnTo>
                    <a:pt x="1107" y="300"/>
                  </a:lnTo>
                  <a:lnTo>
                    <a:pt x="1131" y="296"/>
                  </a:lnTo>
                  <a:lnTo>
                    <a:pt x="1155" y="288"/>
                  </a:lnTo>
                  <a:lnTo>
                    <a:pt x="1176" y="282"/>
                  </a:lnTo>
                  <a:lnTo>
                    <a:pt x="1198" y="276"/>
                  </a:lnTo>
                  <a:lnTo>
                    <a:pt x="1218" y="270"/>
                  </a:lnTo>
                  <a:lnTo>
                    <a:pt x="1240" y="262"/>
                  </a:lnTo>
                  <a:lnTo>
                    <a:pt x="1260" y="254"/>
                  </a:lnTo>
                  <a:lnTo>
                    <a:pt x="1281" y="246"/>
                  </a:lnTo>
                  <a:lnTo>
                    <a:pt x="1303" y="238"/>
                  </a:lnTo>
                  <a:lnTo>
                    <a:pt x="1321" y="230"/>
                  </a:lnTo>
                  <a:lnTo>
                    <a:pt x="1337" y="224"/>
                  </a:lnTo>
                  <a:lnTo>
                    <a:pt x="1347" y="218"/>
                  </a:lnTo>
                  <a:lnTo>
                    <a:pt x="1359" y="212"/>
                  </a:lnTo>
                  <a:lnTo>
                    <a:pt x="1369" y="208"/>
                  </a:lnTo>
                  <a:lnTo>
                    <a:pt x="1375" y="203"/>
                  </a:lnTo>
                  <a:lnTo>
                    <a:pt x="1385" y="197"/>
                  </a:lnTo>
                  <a:lnTo>
                    <a:pt x="1393" y="191"/>
                  </a:lnTo>
                  <a:lnTo>
                    <a:pt x="1404" y="183"/>
                  </a:lnTo>
                  <a:lnTo>
                    <a:pt x="1414" y="179"/>
                  </a:lnTo>
                  <a:lnTo>
                    <a:pt x="1420" y="175"/>
                  </a:lnTo>
                  <a:lnTo>
                    <a:pt x="1432" y="169"/>
                  </a:lnTo>
                  <a:lnTo>
                    <a:pt x="1442" y="161"/>
                  </a:lnTo>
                  <a:lnTo>
                    <a:pt x="1450" y="155"/>
                  </a:lnTo>
                  <a:lnTo>
                    <a:pt x="1460" y="147"/>
                  </a:lnTo>
                  <a:lnTo>
                    <a:pt x="1468" y="141"/>
                  </a:lnTo>
                  <a:lnTo>
                    <a:pt x="1476" y="135"/>
                  </a:lnTo>
                  <a:lnTo>
                    <a:pt x="1482" y="129"/>
                  </a:lnTo>
                  <a:lnTo>
                    <a:pt x="1492" y="123"/>
                  </a:lnTo>
                  <a:lnTo>
                    <a:pt x="1500" y="115"/>
                  </a:lnTo>
                  <a:lnTo>
                    <a:pt x="1506" y="109"/>
                  </a:lnTo>
                  <a:lnTo>
                    <a:pt x="1515" y="103"/>
                  </a:lnTo>
                  <a:close/>
                </a:path>
              </a:pathLst>
            </a:custGeom>
            <a:solidFill>
              <a:srgbClr val="009999"/>
            </a:solidFill>
            <a:ln w="25400">
              <a:solidFill>
                <a:srgbClr val="000000"/>
              </a:solidFill>
              <a:prstDash val="solid"/>
              <a:round/>
              <a:headEnd/>
              <a:tailEnd/>
            </a:ln>
          </p:spPr>
          <p:txBody>
            <a:bodyPr/>
            <a:lstStyle/>
            <a:p>
              <a:endParaRPr lang="es-CO"/>
            </a:p>
          </p:txBody>
        </p:sp>
        <p:sp>
          <p:nvSpPr>
            <p:cNvPr id="206881" name="Rectangle 33"/>
            <p:cNvSpPr>
              <a:spLocks noChangeArrowheads="1"/>
            </p:cNvSpPr>
            <p:nvPr/>
          </p:nvSpPr>
          <p:spPr bwMode="auto">
            <a:xfrm>
              <a:off x="2893" y="1737"/>
              <a:ext cx="577" cy="248"/>
            </a:xfrm>
            <a:prstGeom prst="rect">
              <a:avLst/>
            </a:prstGeom>
            <a:noFill/>
            <a:ln w="9525">
              <a:noFill/>
              <a:miter lim="800000"/>
              <a:headEnd/>
              <a:tailEnd/>
            </a:ln>
          </p:spPr>
          <p:txBody>
            <a:bodyPr/>
            <a:lstStyle/>
            <a:p>
              <a:endParaRPr lang="es-CO"/>
            </a:p>
          </p:txBody>
        </p:sp>
        <p:sp>
          <p:nvSpPr>
            <p:cNvPr id="206882" name="Rectangle 34"/>
            <p:cNvSpPr>
              <a:spLocks noChangeArrowheads="1"/>
            </p:cNvSpPr>
            <p:nvPr/>
          </p:nvSpPr>
          <p:spPr bwMode="auto">
            <a:xfrm>
              <a:off x="2978" y="1763"/>
              <a:ext cx="317"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DEFINIR </a:t>
              </a:r>
              <a:endParaRPr lang="es-ES" sz="2400" b="0">
                <a:latin typeface="Arial" charset="0"/>
              </a:endParaRPr>
            </a:p>
          </p:txBody>
        </p:sp>
        <p:sp>
          <p:nvSpPr>
            <p:cNvPr id="206883" name="Rectangle 35"/>
            <p:cNvSpPr>
              <a:spLocks noChangeArrowheads="1"/>
            </p:cNvSpPr>
            <p:nvPr/>
          </p:nvSpPr>
          <p:spPr bwMode="auto">
            <a:xfrm>
              <a:off x="2956" y="1866"/>
              <a:ext cx="418"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LAS METAS</a:t>
              </a:r>
              <a:endParaRPr lang="es-ES" sz="2400" b="0">
                <a:latin typeface="Arial" charset="0"/>
              </a:endParaRPr>
            </a:p>
          </p:txBody>
        </p:sp>
        <p:sp>
          <p:nvSpPr>
            <p:cNvPr id="206884" name="Rectangle 36"/>
            <p:cNvSpPr>
              <a:spLocks noChangeArrowheads="1"/>
            </p:cNvSpPr>
            <p:nvPr/>
          </p:nvSpPr>
          <p:spPr bwMode="auto">
            <a:xfrm>
              <a:off x="2857" y="2005"/>
              <a:ext cx="1226" cy="555"/>
            </a:xfrm>
            <a:prstGeom prst="rect">
              <a:avLst/>
            </a:prstGeom>
            <a:noFill/>
            <a:ln w="9525">
              <a:noFill/>
              <a:miter lim="800000"/>
              <a:headEnd/>
              <a:tailEnd/>
            </a:ln>
          </p:spPr>
          <p:txBody>
            <a:bodyPr/>
            <a:lstStyle/>
            <a:p>
              <a:endParaRPr lang="es-CO"/>
            </a:p>
          </p:txBody>
        </p:sp>
        <p:sp>
          <p:nvSpPr>
            <p:cNvPr id="206885" name="Rectangle 37"/>
            <p:cNvSpPr>
              <a:spLocks noChangeArrowheads="1"/>
            </p:cNvSpPr>
            <p:nvPr/>
          </p:nvSpPr>
          <p:spPr bwMode="auto">
            <a:xfrm>
              <a:off x="3379" y="2031"/>
              <a:ext cx="296"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DEFINIR</a:t>
              </a:r>
              <a:endParaRPr lang="es-ES" sz="2400" b="0">
                <a:latin typeface="Arial" charset="0"/>
              </a:endParaRPr>
            </a:p>
          </p:txBody>
        </p:sp>
        <p:sp>
          <p:nvSpPr>
            <p:cNvPr id="206886" name="Rectangle 38"/>
            <p:cNvSpPr>
              <a:spLocks noChangeArrowheads="1"/>
            </p:cNvSpPr>
            <p:nvPr/>
          </p:nvSpPr>
          <p:spPr bwMode="auto">
            <a:xfrm>
              <a:off x="3434" y="2134"/>
              <a:ext cx="162"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LOS </a:t>
              </a:r>
              <a:endParaRPr lang="es-ES" sz="2400" b="0">
                <a:latin typeface="Arial" charset="0"/>
              </a:endParaRPr>
            </a:p>
          </p:txBody>
        </p:sp>
        <p:sp>
          <p:nvSpPr>
            <p:cNvPr id="206887" name="Rectangle 39"/>
            <p:cNvSpPr>
              <a:spLocks noChangeArrowheads="1"/>
            </p:cNvSpPr>
            <p:nvPr/>
          </p:nvSpPr>
          <p:spPr bwMode="auto">
            <a:xfrm>
              <a:off x="3264" y="2235"/>
              <a:ext cx="385"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METODOS </a:t>
              </a:r>
              <a:endParaRPr lang="es-ES" sz="2400" b="0">
                <a:latin typeface="Arial" charset="0"/>
              </a:endParaRPr>
            </a:p>
          </p:txBody>
        </p:sp>
        <p:sp>
          <p:nvSpPr>
            <p:cNvPr id="206888" name="Rectangle 40"/>
            <p:cNvSpPr>
              <a:spLocks noChangeArrowheads="1"/>
            </p:cNvSpPr>
            <p:nvPr/>
          </p:nvSpPr>
          <p:spPr bwMode="auto">
            <a:xfrm>
              <a:off x="3133" y="2338"/>
              <a:ext cx="631"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QUE PERMITIRAN</a:t>
              </a:r>
              <a:endParaRPr lang="es-ES" sz="2400" b="0">
                <a:latin typeface="Arial" charset="0"/>
              </a:endParaRPr>
            </a:p>
          </p:txBody>
        </p:sp>
        <p:sp>
          <p:nvSpPr>
            <p:cNvPr id="206889" name="Rectangle 41"/>
            <p:cNvSpPr>
              <a:spLocks noChangeArrowheads="1"/>
            </p:cNvSpPr>
            <p:nvPr/>
          </p:nvSpPr>
          <p:spPr bwMode="auto">
            <a:xfrm>
              <a:off x="3036" y="2441"/>
              <a:ext cx="850"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ALCANZAR LAS METAS</a:t>
              </a:r>
              <a:endParaRPr lang="es-ES" sz="2400" b="0">
                <a:latin typeface="Arial" charset="0"/>
              </a:endParaRPr>
            </a:p>
          </p:txBody>
        </p:sp>
        <p:sp>
          <p:nvSpPr>
            <p:cNvPr id="206890" name="Line 42"/>
            <p:cNvSpPr>
              <a:spLocks noChangeShapeType="1"/>
            </p:cNvSpPr>
            <p:nvPr/>
          </p:nvSpPr>
          <p:spPr bwMode="auto">
            <a:xfrm>
              <a:off x="2928" y="1699"/>
              <a:ext cx="1" cy="1910"/>
            </a:xfrm>
            <a:prstGeom prst="line">
              <a:avLst/>
            </a:prstGeom>
            <a:noFill/>
            <a:ln w="6350">
              <a:solidFill>
                <a:srgbClr val="FFFFFF"/>
              </a:solidFill>
              <a:round/>
              <a:headEnd/>
              <a:tailEnd/>
            </a:ln>
          </p:spPr>
          <p:txBody>
            <a:bodyPr/>
            <a:lstStyle/>
            <a:p>
              <a:endParaRPr lang="es-CO"/>
            </a:p>
          </p:txBody>
        </p:sp>
        <p:sp>
          <p:nvSpPr>
            <p:cNvPr id="206891" name="Rectangle 43"/>
            <p:cNvSpPr>
              <a:spLocks noChangeArrowheads="1"/>
            </p:cNvSpPr>
            <p:nvPr/>
          </p:nvSpPr>
          <p:spPr bwMode="auto">
            <a:xfrm>
              <a:off x="3327" y="2655"/>
              <a:ext cx="541" cy="248"/>
            </a:xfrm>
            <a:prstGeom prst="rect">
              <a:avLst/>
            </a:prstGeom>
            <a:noFill/>
            <a:ln w="9525">
              <a:noFill/>
              <a:miter lim="800000"/>
              <a:headEnd/>
              <a:tailEnd/>
            </a:ln>
          </p:spPr>
          <p:txBody>
            <a:bodyPr/>
            <a:lstStyle/>
            <a:p>
              <a:endParaRPr lang="es-CO"/>
            </a:p>
          </p:txBody>
        </p:sp>
        <p:sp>
          <p:nvSpPr>
            <p:cNvPr id="206892" name="Rectangle 44"/>
            <p:cNvSpPr>
              <a:spLocks noChangeArrowheads="1"/>
            </p:cNvSpPr>
            <p:nvPr/>
          </p:nvSpPr>
          <p:spPr bwMode="auto">
            <a:xfrm>
              <a:off x="3367" y="2681"/>
              <a:ext cx="405"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EDUCAR Y </a:t>
              </a:r>
              <a:endParaRPr lang="es-ES" sz="2400" b="0">
                <a:latin typeface="Arial" charset="0"/>
              </a:endParaRPr>
            </a:p>
          </p:txBody>
        </p:sp>
        <p:sp>
          <p:nvSpPr>
            <p:cNvPr id="206893" name="Rectangle 45"/>
            <p:cNvSpPr>
              <a:spLocks noChangeArrowheads="1"/>
            </p:cNvSpPr>
            <p:nvPr/>
          </p:nvSpPr>
          <p:spPr bwMode="auto">
            <a:xfrm>
              <a:off x="3367" y="2781"/>
              <a:ext cx="405"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ENTRENAR</a:t>
              </a:r>
              <a:endParaRPr lang="es-ES" sz="2400" b="0">
                <a:latin typeface="Arial" charset="0"/>
              </a:endParaRPr>
            </a:p>
          </p:txBody>
        </p:sp>
        <p:sp>
          <p:nvSpPr>
            <p:cNvPr id="206894" name="Rectangle 46"/>
            <p:cNvSpPr>
              <a:spLocks noChangeArrowheads="1"/>
            </p:cNvSpPr>
            <p:nvPr/>
          </p:nvSpPr>
          <p:spPr bwMode="auto">
            <a:xfrm>
              <a:off x="2928" y="2951"/>
              <a:ext cx="580" cy="454"/>
            </a:xfrm>
            <a:prstGeom prst="rect">
              <a:avLst/>
            </a:prstGeom>
            <a:noFill/>
            <a:ln w="9525">
              <a:noFill/>
              <a:miter lim="800000"/>
              <a:headEnd/>
              <a:tailEnd/>
            </a:ln>
          </p:spPr>
          <p:txBody>
            <a:bodyPr/>
            <a:lstStyle/>
            <a:p>
              <a:endParaRPr lang="es-CO"/>
            </a:p>
          </p:txBody>
        </p:sp>
        <p:sp>
          <p:nvSpPr>
            <p:cNvPr id="206895" name="Rectangle 47"/>
            <p:cNvSpPr>
              <a:spLocks noChangeArrowheads="1"/>
            </p:cNvSpPr>
            <p:nvPr/>
          </p:nvSpPr>
          <p:spPr bwMode="auto">
            <a:xfrm>
              <a:off x="2992" y="2977"/>
              <a:ext cx="394"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EJECUTAR </a:t>
              </a:r>
              <a:endParaRPr lang="es-ES" sz="2400" b="0">
                <a:latin typeface="Arial" charset="0"/>
              </a:endParaRPr>
            </a:p>
          </p:txBody>
        </p:sp>
        <p:sp>
          <p:nvSpPr>
            <p:cNvPr id="206896" name="Rectangle 48"/>
            <p:cNvSpPr>
              <a:spLocks noChangeArrowheads="1"/>
            </p:cNvSpPr>
            <p:nvPr/>
          </p:nvSpPr>
          <p:spPr bwMode="auto">
            <a:xfrm>
              <a:off x="3006" y="3080"/>
              <a:ext cx="373"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LA TAREA</a:t>
              </a:r>
              <a:endParaRPr lang="es-ES" sz="2400" b="0">
                <a:latin typeface="Arial" charset="0"/>
              </a:endParaRPr>
            </a:p>
          </p:txBody>
        </p:sp>
        <p:sp>
          <p:nvSpPr>
            <p:cNvPr id="206897" name="Rectangle 49"/>
            <p:cNvSpPr>
              <a:spLocks noChangeArrowheads="1"/>
            </p:cNvSpPr>
            <p:nvPr/>
          </p:nvSpPr>
          <p:spPr bwMode="auto">
            <a:xfrm>
              <a:off x="3004" y="3183"/>
              <a:ext cx="379"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(RECOGER</a:t>
              </a:r>
              <a:endParaRPr lang="es-ES" sz="2400" b="0">
                <a:latin typeface="Arial" charset="0"/>
              </a:endParaRPr>
            </a:p>
          </p:txBody>
        </p:sp>
        <p:sp>
          <p:nvSpPr>
            <p:cNvPr id="206898" name="Rectangle 50"/>
            <p:cNvSpPr>
              <a:spLocks noChangeArrowheads="1"/>
            </p:cNvSpPr>
            <p:nvPr/>
          </p:nvSpPr>
          <p:spPr bwMode="auto">
            <a:xfrm>
              <a:off x="2968" y="3286"/>
              <a:ext cx="440"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LOS DATOS)</a:t>
              </a:r>
              <a:endParaRPr lang="es-ES" sz="2400" b="0">
                <a:latin typeface="Arial" charset="0"/>
              </a:endParaRPr>
            </a:p>
          </p:txBody>
        </p:sp>
        <p:sp>
          <p:nvSpPr>
            <p:cNvPr id="206899" name="Line 51"/>
            <p:cNvSpPr>
              <a:spLocks noChangeShapeType="1"/>
            </p:cNvSpPr>
            <p:nvPr/>
          </p:nvSpPr>
          <p:spPr bwMode="auto">
            <a:xfrm>
              <a:off x="1913" y="2616"/>
              <a:ext cx="2098" cy="1"/>
            </a:xfrm>
            <a:prstGeom prst="line">
              <a:avLst/>
            </a:prstGeom>
            <a:noFill/>
            <a:ln w="6350">
              <a:solidFill>
                <a:srgbClr val="FFFFFF"/>
              </a:solidFill>
              <a:round/>
              <a:headEnd/>
              <a:tailEnd/>
            </a:ln>
          </p:spPr>
          <p:txBody>
            <a:bodyPr/>
            <a:lstStyle/>
            <a:p>
              <a:endParaRPr lang="es-CO"/>
            </a:p>
          </p:txBody>
        </p:sp>
        <p:sp>
          <p:nvSpPr>
            <p:cNvPr id="206900" name="Rectangle 52"/>
            <p:cNvSpPr>
              <a:spLocks noChangeArrowheads="1"/>
            </p:cNvSpPr>
            <p:nvPr/>
          </p:nvSpPr>
          <p:spPr bwMode="auto">
            <a:xfrm>
              <a:off x="3706" y="3254"/>
              <a:ext cx="418" cy="220"/>
            </a:xfrm>
            <a:prstGeom prst="rect">
              <a:avLst/>
            </a:prstGeom>
            <a:noFill/>
            <a:ln w="9525">
              <a:noFill/>
              <a:miter lim="800000"/>
              <a:headEnd/>
              <a:tailEnd/>
            </a:ln>
          </p:spPr>
          <p:txBody>
            <a:bodyPr/>
            <a:lstStyle/>
            <a:p>
              <a:endParaRPr lang="es-CO"/>
            </a:p>
          </p:txBody>
        </p:sp>
        <p:sp>
          <p:nvSpPr>
            <p:cNvPr id="206901" name="Rectangle 53"/>
            <p:cNvSpPr>
              <a:spLocks noChangeArrowheads="1"/>
            </p:cNvSpPr>
            <p:nvPr/>
          </p:nvSpPr>
          <p:spPr bwMode="auto">
            <a:xfrm>
              <a:off x="3890" y="3256"/>
              <a:ext cx="55"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H</a:t>
              </a:r>
              <a:endParaRPr lang="es-ES" sz="2400" b="0">
                <a:latin typeface="Arial" charset="0"/>
              </a:endParaRPr>
            </a:p>
          </p:txBody>
        </p:sp>
        <p:sp>
          <p:nvSpPr>
            <p:cNvPr id="206902" name="Rectangle 54"/>
            <p:cNvSpPr>
              <a:spLocks noChangeArrowheads="1"/>
            </p:cNvSpPr>
            <p:nvPr/>
          </p:nvSpPr>
          <p:spPr bwMode="auto">
            <a:xfrm>
              <a:off x="3720" y="3364"/>
              <a:ext cx="307"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(HACER)</a:t>
              </a:r>
              <a:endParaRPr lang="es-ES" sz="2400" b="0">
                <a:latin typeface="Arial" charset="0"/>
              </a:endParaRPr>
            </a:p>
          </p:txBody>
        </p:sp>
        <p:sp>
          <p:nvSpPr>
            <p:cNvPr id="206903" name="Rectangle 55"/>
            <p:cNvSpPr>
              <a:spLocks noChangeArrowheads="1"/>
            </p:cNvSpPr>
            <p:nvPr/>
          </p:nvSpPr>
          <p:spPr bwMode="auto">
            <a:xfrm>
              <a:off x="1596" y="3254"/>
              <a:ext cx="654" cy="220"/>
            </a:xfrm>
            <a:prstGeom prst="rect">
              <a:avLst/>
            </a:prstGeom>
            <a:noFill/>
            <a:ln w="9525">
              <a:noFill/>
              <a:miter lim="800000"/>
              <a:headEnd/>
              <a:tailEnd/>
            </a:ln>
          </p:spPr>
          <p:txBody>
            <a:bodyPr/>
            <a:lstStyle/>
            <a:p>
              <a:endParaRPr lang="es-CO"/>
            </a:p>
          </p:txBody>
        </p:sp>
        <p:sp>
          <p:nvSpPr>
            <p:cNvPr id="206904" name="Rectangle 56"/>
            <p:cNvSpPr>
              <a:spLocks noChangeArrowheads="1"/>
            </p:cNvSpPr>
            <p:nvPr/>
          </p:nvSpPr>
          <p:spPr bwMode="auto">
            <a:xfrm>
              <a:off x="1889" y="3256"/>
              <a:ext cx="55"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V</a:t>
              </a:r>
              <a:endParaRPr lang="es-ES" sz="2400" b="0">
                <a:latin typeface="Arial" charset="0"/>
              </a:endParaRPr>
            </a:p>
          </p:txBody>
        </p:sp>
        <p:sp>
          <p:nvSpPr>
            <p:cNvPr id="206905" name="Rectangle 57"/>
            <p:cNvSpPr>
              <a:spLocks noChangeArrowheads="1"/>
            </p:cNvSpPr>
            <p:nvPr/>
          </p:nvSpPr>
          <p:spPr bwMode="auto">
            <a:xfrm>
              <a:off x="1636" y="3364"/>
              <a:ext cx="449"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(VERIFICAR)</a:t>
              </a:r>
              <a:endParaRPr lang="es-ES" sz="2400" b="0">
                <a:latin typeface="Arial" charset="0"/>
              </a:endParaRPr>
            </a:p>
          </p:txBody>
        </p:sp>
        <p:sp>
          <p:nvSpPr>
            <p:cNvPr id="206906" name="Rectangle 58"/>
            <p:cNvSpPr>
              <a:spLocks noChangeArrowheads="1"/>
            </p:cNvSpPr>
            <p:nvPr/>
          </p:nvSpPr>
          <p:spPr bwMode="auto">
            <a:xfrm>
              <a:off x="1749" y="1717"/>
              <a:ext cx="499" cy="222"/>
            </a:xfrm>
            <a:prstGeom prst="rect">
              <a:avLst/>
            </a:prstGeom>
            <a:noFill/>
            <a:ln w="9525">
              <a:noFill/>
              <a:miter lim="800000"/>
              <a:headEnd/>
              <a:tailEnd/>
            </a:ln>
          </p:spPr>
          <p:txBody>
            <a:bodyPr/>
            <a:lstStyle/>
            <a:p>
              <a:endParaRPr lang="es-CO"/>
            </a:p>
          </p:txBody>
        </p:sp>
        <p:sp>
          <p:nvSpPr>
            <p:cNvPr id="206907" name="Rectangle 59"/>
            <p:cNvSpPr>
              <a:spLocks noChangeArrowheads="1"/>
            </p:cNvSpPr>
            <p:nvPr/>
          </p:nvSpPr>
          <p:spPr bwMode="auto">
            <a:xfrm>
              <a:off x="1975" y="1719"/>
              <a:ext cx="55"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A</a:t>
              </a:r>
              <a:endParaRPr lang="es-ES" sz="2400" b="0">
                <a:latin typeface="Arial" charset="0"/>
              </a:endParaRPr>
            </a:p>
          </p:txBody>
        </p:sp>
        <p:sp>
          <p:nvSpPr>
            <p:cNvPr id="206908" name="Rectangle 60"/>
            <p:cNvSpPr>
              <a:spLocks noChangeArrowheads="1"/>
            </p:cNvSpPr>
            <p:nvPr/>
          </p:nvSpPr>
          <p:spPr bwMode="auto">
            <a:xfrm>
              <a:off x="1772" y="1829"/>
              <a:ext cx="371" cy="94"/>
            </a:xfrm>
            <a:prstGeom prst="rect">
              <a:avLst/>
            </a:prstGeom>
            <a:noFill/>
            <a:ln w="9525">
              <a:noFill/>
              <a:miter lim="800000"/>
              <a:headEnd/>
              <a:tailEnd/>
            </a:ln>
          </p:spPr>
          <p:txBody>
            <a:bodyPr wrap="none" lIns="0" tIns="0" rIns="0" bIns="0">
              <a:spAutoFit/>
            </a:bodyPr>
            <a:lstStyle/>
            <a:p>
              <a:pPr algn="l"/>
              <a:r>
                <a:rPr lang="es-ES" sz="1100">
                  <a:latin typeface="Times New Roman" pitchFamily="18" charset="0"/>
                </a:rPr>
                <a:t>(ACTUAR)</a:t>
              </a:r>
              <a:endParaRPr lang="es-ES" sz="2400" b="0">
                <a:latin typeface="Arial" charset="0"/>
              </a:endParaRPr>
            </a:p>
          </p:txBody>
        </p:sp>
        <p:sp>
          <p:nvSpPr>
            <p:cNvPr id="206909" name="Rectangle 61"/>
            <p:cNvSpPr>
              <a:spLocks noChangeArrowheads="1"/>
            </p:cNvSpPr>
            <p:nvPr/>
          </p:nvSpPr>
          <p:spPr bwMode="auto">
            <a:xfrm>
              <a:off x="2006" y="2066"/>
              <a:ext cx="924" cy="248"/>
            </a:xfrm>
            <a:prstGeom prst="rect">
              <a:avLst/>
            </a:prstGeom>
            <a:noFill/>
            <a:ln w="9525">
              <a:noFill/>
              <a:miter lim="800000"/>
              <a:headEnd/>
              <a:tailEnd/>
            </a:ln>
          </p:spPr>
          <p:txBody>
            <a:bodyPr/>
            <a:lstStyle/>
            <a:p>
              <a:endParaRPr lang="es-CO"/>
            </a:p>
          </p:txBody>
        </p:sp>
        <p:sp>
          <p:nvSpPr>
            <p:cNvPr id="206910" name="Rectangle 62"/>
            <p:cNvSpPr>
              <a:spLocks noChangeArrowheads="1"/>
            </p:cNvSpPr>
            <p:nvPr/>
          </p:nvSpPr>
          <p:spPr bwMode="auto">
            <a:xfrm>
              <a:off x="2280" y="2092"/>
              <a:ext cx="328"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ACTUAR </a:t>
              </a:r>
              <a:endParaRPr lang="es-ES" sz="2400" b="0">
                <a:latin typeface="Arial" charset="0"/>
              </a:endParaRPr>
            </a:p>
          </p:txBody>
        </p:sp>
        <p:sp>
          <p:nvSpPr>
            <p:cNvPr id="206911" name="Rectangle 63"/>
            <p:cNvSpPr>
              <a:spLocks noChangeArrowheads="1"/>
            </p:cNvSpPr>
            <p:nvPr/>
          </p:nvSpPr>
          <p:spPr bwMode="auto">
            <a:xfrm>
              <a:off x="2048" y="2195"/>
              <a:ext cx="745"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CORRECTIVAMENTE</a:t>
              </a:r>
              <a:endParaRPr lang="es-ES" sz="2400" b="0">
                <a:latin typeface="Arial" charset="0"/>
              </a:endParaRPr>
            </a:p>
          </p:txBody>
        </p:sp>
        <p:sp>
          <p:nvSpPr>
            <p:cNvPr id="206912" name="Rectangle 64"/>
            <p:cNvSpPr>
              <a:spLocks noChangeArrowheads="1"/>
            </p:cNvSpPr>
            <p:nvPr/>
          </p:nvSpPr>
          <p:spPr bwMode="auto">
            <a:xfrm>
              <a:off x="2056" y="2850"/>
              <a:ext cx="775" cy="454"/>
            </a:xfrm>
            <a:prstGeom prst="rect">
              <a:avLst/>
            </a:prstGeom>
            <a:noFill/>
            <a:ln w="9525">
              <a:noFill/>
              <a:miter lim="800000"/>
              <a:headEnd/>
              <a:tailEnd/>
            </a:ln>
          </p:spPr>
          <p:txBody>
            <a:bodyPr/>
            <a:lstStyle/>
            <a:p>
              <a:endParaRPr lang="es-CO"/>
            </a:p>
          </p:txBody>
        </p:sp>
        <p:sp>
          <p:nvSpPr>
            <p:cNvPr id="206913" name="Rectangle 65"/>
            <p:cNvSpPr>
              <a:spLocks noChangeArrowheads="1"/>
            </p:cNvSpPr>
            <p:nvPr/>
          </p:nvSpPr>
          <p:spPr bwMode="auto">
            <a:xfrm>
              <a:off x="2115" y="2876"/>
              <a:ext cx="580"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VERIFICAR LOS </a:t>
              </a:r>
              <a:endParaRPr lang="es-ES" sz="2400" b="0">
                <a:latin typeface="Arial" charset="0"/>
              </a:endParaRPr>
            </a:p>
          </p:txBody>
        </p:sp>
        <p:sp>
          <p:nvSpPr>
            <p:cNvPr id="206914" name="Rectangle 66"/>
            <p:cNvSpPr>
              <a:spLocks noChangeArrowheads="1"/>
            </p:cNvSpPr>
            <p:nvPr/>
          </p:nvSpPr>
          <p:spPr bwMode="auto">
            <a:xfrm>
              <a:off x="2096" y="2979"/>
              <a:ext cx="607"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RESULTADOS DE</a:t>
              </a:r>
              <a:endParaRPr lang="es-ES" sz="2400" b="0">
                <a:latin typeface="Arial" charset="0"/>
              </a:endParaRPr>
            </a:p>
          </p:txBody>
        </p:sp>
        <p:sp>
          <p:nvSpPr>
            <p:cNvPr id="206915" name="Rectangle 67"/>
            <p:cNvSpPr>
              <a:spLocks noChangeArrowheads="1"/>
            </p:cNvSpPr>
            <p:nvPr/>
          </p:nvSpPr>
          <p:spPr bwMode="auto">
            <a:xfrm>
              <a:off x="2232" y="3082"/>
              <a:ext cx="373"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LA TAREA</a:t>
              </a:r>
              <a:endParaRPr lang="es-ES" sz="2400" b="0">
                <a:latin typeface="Arial" charset="0"/>
              </a:endParaRPr>
            </a:p>
          </p:txBody>
        </p:sp>
        <p:sp>
          <p:nvSpPr>
            <p:cNvPr id="206916" name="Rectangle 68"/>
            <p:cNvSpPr>
              <a:spLocks noChangeArrowheads="1"/>
            </p:cNvSpPr>
            <p:nvPr/>
          </p:nvSpPr>
          <p:spPr bwMode="auto">
            <a:xfrm>
              <a:off x="2205" y="3183"/>
              <a:ext cx="438" cy="94"/>
            </a:xfrm>
            <a:prstGeom prst="rect">
              <a:avLst/>
            </a:prstGeom>
            <a:noFill/>
            <a:ln w="9525">
              <a:noFill/>
              <a:miter lim="800000"/>
              <a:headEnd/>
              <a:tailEnd/>
            </a:ln>
          </p:spPr>
          <p:txBody>
            <a:bodyPr wrap="none" lIns="0" tIns="0" rIns="0" bIns="0">
              <a:spAutoFit/>
            </a:bodyPr>
            <a:lstStyle/>
            <a:p>
              <a:pPr algn="l"/>
              <a:r>
                <a:rPr lang="es-ES" sz="1100" b="0">
                  <a:latin typeface="Times New Roman" pitchFamily="18" charset="0"/>
                </a:rPr>
                <a:t>EJECUTADA</a:t>
              </a:r>
              <a:endParaRPr lang="es-ES" sz="2400" b="0">
                <a:latin typeface="Arial" charset="0"/>
              </a:endParaRPr>
            </a:p>
          </p:txBody>
        </p:sp>
        <p:sp>
          <p:nvSpPr>
            <p:cNvPr id="206917" name="Freeform 69"/>
            <p:cNvSpPr>
              <a:spLocks/>
            </p:cNvSpPr>
            <p:nvPr/>
          </p:nvSpPr>
          <p:spPr bwMode="auto">
            <a:xfrm>
              <a:off x="2923" y="2610"/>
              <a:ext cx="882" cy="624"/>
            </a:xfrm>
            <a:custGeom>
              <a:avLst/>
              <a:gdLst/>
              <a:ahLst/>
              <a:cxnLst>
                <a:cxn ang="0">
                  <a:pos x="9" y="0"/>
                </a:cxn>
                <a:cxn ang="0">
                  <a:pos x="0" y="12"/>
                </a:cxn>
                <a:cxn ang="0">
                  <a:pos x="874" y="624"/>
                </a:cxn>
                <a:cxn ang="0">
                  <a:pos x="882" y="612"/>
                </a:cxn>
                <a:cxn ang="0">
                  <a:pos x="9" y="0"/>
                </a:cxn>
              </a:cxnLst>
              <a:rect l="0" t="0" r="r" b="b"/>
              <a:pathLst>
                <a:path w="882" h="624">
                  <a:moveTo>
                    <a:pt x="9" y="0"/>
                  </a:moveTo>
                  <a:lnTo>
                    <a:pt x="0" y="12"/>
                  </a:lnTo>
                  <a:lnTo>
                    <a:pt x="874" y="624"/>
                  </a:lnTo>
                  <a:lnTo>
                    <a:pt x="882" y="612"/>
                  </a:lnTo>
                  <a:lnTo>
                    <a:pt x="9" y="0"/>
                  </a:lnTo>
                  <a:close/>
                </a:path>
              </a:pathLst>
            </a:custGeom>
            <a:solidFill>
              <a:srgbClr val="000000"/>
            </a:solidFill>
            <a:ln w="9525">
              <a:noFill/>
              <a:round/>
              <a:headEnd/>
              <a:tailEnd/>
            </a:ln>
          </p:spPr>
          <p:txBody>
            <a:bodyPr/>
            <a:lstStyle/>
            <a:p>
              <a:endParaRPr lang="es-CO"/>
            </a:p>
          </p:txBody>
        </p:sp>
        <p:sp>
          <p:nvSpPr>
            <p:cNvPr id="206918" name="Freeform 70"/>
            <p:cNvSpPr>
              <a:spLocks/>
            </p:cNvSpPr>
            <p:nvPr/>
          </p:nvSpPr>
          <p:spPr bwMode="auto">
            <a:xfrm>
              <a:off x="2921" y="1848"/>
              <a:ext cx="608" cy="774"/>
            </a:xfrm>
            <a:custGeom>
              <a:avLst/>
              <a:gdLst/>
              <a:ahLst/>
              <a:cxnLst>
                <a:cxn ang="0">
                  <a:pos x="0" y="764"/>
                </a:cxn>
                <a:cxn ang="0">
                  <a:pos x="13" y="774"/>
                </a:cxn>
                <a:cxn ang="0">
                  <a:pos x="608" y="10"/>
                </a:cxn>
                <a:cxn ang="0">
                  <a:pos x="596" y="0"/>
                </a:cxn>
                <a:cxn ang="0">
                  <a:pos x="0" y="764"/>
                </a:cxn>
              </a:cxnLst>
              <a:rect l="0" t="0" r="r" b="b"/>
              <a:pathLst>
                <a:path w="608" h="774">
                  <a:moveTo>
                    <a:pt x="0" y="764"/>
                  </a:moveTo>
                  <a:lnTo>
                    <a:pt x="13" y="774"/>
                  </a:lnTo>
                  <a:lnTo>
                    <a:pt x="608" y="10"/>
                  </a:lnTo>
                  <a:lnTo>
                    <a:pt x="596" y="0"/>
                  </a:lnTo>
                  <a:lnTo>
                    <a:pt x="0" y="764"/>
                  </a:lnTo>
                  <a:close/>
                </a:path>
              </a:pathLst>
            </a:custGeom>
            <a:solidFill>
              <a:srgbClr val="000000"/>
            </a:solidFill>
            <a:ln w="9525">
              <a:noFill/>
              <a:round/>
              <a:headEnd/>
              <a:tailEnd/>
            </a:ln>
          </p:spPr>
          <p:txBody>
            <a:bodyPr/>
            <a:lstStyle/>
            <a:p>
              <a:endParaRPr lang="es-CO"/>
            </a:p>
          </p:txBody>
        </p:sp>
        <p:sp>
          <p:nvSpPr>
            <p:cNvPr id="206919" name="Freeform 71"/>
            <p:cNvSpPr>
              <a:spLocks/>
            </p:cNvSpPr>
            <p:nvPr/>
          </p:nvSpPr>
          <p:spPr bwMode="auto">
            <a:xfrm>
              <a:off x="2207" y="1457"/>
              <a:ext cx="1513" cy="332"/>
            </a:xfrm>
            <a:custGeom>
              <a:avLst/>
              <a:gdLst/>
              <a:ahLst/>
              <a:cxnLst>
                <a:cxn ang="0">
                  <a:pos x="176" y="332"/>
                </a:cxn>
                <a:cxn ang="0">
                  <a:pos x="192" y="316"/>
                </a:cxn>
                <a:cxn ang="0">
                  <a:pos x="214" y="298"/>
                </a:cxn>
                <a:cxn ang="0">
                  <a:pos x="234" y="282"/>
                </a:cxn>
                <a:cxn ang="0">
                  <a:pos x="257" y="266"/>
                </a:cxn>
                <a:cxn ang="0">
                  <a:pos x="281" y="250"/>
                </a:cxn>
                <a:cxn ang="0">
                  <a:pos x="307" y="236"/>
                </a:cxn>
                <a:cxn ang="0">
                  <a:pos x="329" y="226"/>
                </a:cxn>
                <a:cxn ang="0">
                  <a:pos x="355" y="215"/>
                </a:cxn>
                <a:cxn ang="0">
                  <a:pos x="382" y="203"/>
                </a:cxn>
                <a:cxn ang="0">
                  <a:pos x="404" y="193"/>
                </a:cxn>
                <a:cxn ang="0">
                  <a:pos x="438" y="183"/>
                </a:cxn>
                <a:cxn ang="0">
                  <a:pos x="478" y="171"/>
                </a:cxn>
                <a:cxn ang="0">
                  <a:pos x="521" y="159"/>
                </a:cxn>
                <a:cxn ang="0">
                  <a:pos x="565" y="151"/>
                </a:cxn>
                <a:cxn ang="0">
                  <a:pos x="610" y="145"/>
                </a:cxn>
                <a:cxn ang="0">
                  <a:pos x="662" y="139"/>
                </a:cxn>
                <a:cxn ang="0">
                  <a:pos x="716" y="135"/>
                </a:cxn>
                <a:cxn ang="0">
                  <a:pos x="773" y="135"/>
                </a:cxn>
                <a:cxn ang="0">
                  <a:pos x="823" y="135"/>
                </a:cxn>
                <a:cxn ang="0">
                  <a:pos x="874" y="137"/>
                </a:cxn>
                <a:cxn ang="0">
                  <a:pos x="926" y="143"/>
                </a:cxn>
                <a:cxn ang="0">
                  <a:pos x="977" y="147"/>
                </a:cxn>
                <a:cxn ang="0">
                  <a:pos x="1035" y="155"/>
                </a:cxn>
                <a:cxn ang="0">
                  <a:pos x="1094" y="167"/>
                </a:cxn>
                <a:cxn ang="0">
                  <a:pos x="1152" y="181"/>
                </a:cxn>
                <a:cxn ang="0">
                  <a:pos x="1213" y="195"/>
                </a:cxn>
                <a:cxn ang="0">
                  <a:pos x="1271" y="213"/>
                </a:cxn>
                <a:cxn ang="0">
                  <a:pos x="1513" y="230"/>
                </a:cxn>
                <a:cxn ang="0">
                  <a:pos x="1308" y="94"/>
                </a:cxn>
                <a:cxn ang="0">
                  <a:pos x="1239" y="76"/>
                </a:cxn>
                <a:cxn ang="0">
                  <a:pos x="1174" y="58"/>
                </a:cxn>
                <a:cxn ang="0">
                  <a:pos x="1118" y="44"/>
                </a:cxn>
                <a:cxn ang="0">
                  <a:pos x="1059" y="32"/>
                </a:cxn>
                <a:cxn ang="0">
                  <a:pos x="1005" y="22"/>
                </a:cxn>
                <a:cxn ang="0">
                  <a:pos x="940" y="14"/>
                </a:cxn>
                <a:cxn ang="0">
                  <a:pos x="884" y="8"/>
                </a:cxn>
                <a:cxn ang="0">
                  <a:pos x="823" y="4"/>
                </a:cxn>
                <a:cxn ang="0">
                  <a:pos x="769" y="2"/>
                </a:cxn>
                <a:cxn ang="0">
                  <a:pos x="708" y="0"/>
                </a:cxn>
                <a:cxn ang="0">
                  <a:pos x="654" y="0"/>
                </a:cxn>
                <a:cxn ang="0">
                  <a:pos x="604" y="4"/>
                </a:cxn>
                <a:cxn ang="0">
                  <a:pos x="551" y="8"/>
                </a:cxn>
                <a:cxn ang="0">
                  <a:pos x="499" y="16"/>
                </a:cxn>
                <a:cxn ang="0">
                  <a:pos x="450" y="22"/>
                </a:cxn>
                <a:cxn ang="0">
                  <a:pos x="408" y="32"/>
                </a:cxn>
                <a:cxn ang="0">
                  <a:pos x="359" y="44"/>
                </a:cxn>
                <a:cxn ang="0">
                  <a:pos x="317" y="56"/>
                </a:cxn>
                <a:cxn ang="0">
                  <a:pos x="275" y="70"/>
                </a:cxn>
                <a:cxn ang="0">
                  <a:pos x="234" y="86"/>
                </a:cxn>
                <a:cxn ang="0">
                  <a:pos x="194" y="102"/>
                </a:cxn>
                <a:cxn ang="0">
                  <a:pos x="168" y="115"/>
                </a:cxn>
                <a:cxn ang="0">
                  <a:pos x="146" y="125"/>
                </a:cxn>
                <a:cxn ang="0">
                  <a:pos x="129" y="135"/>
                </a:cxn>
                <a:cxn ang="0">
                  <a:pos x="111" y="149"/>
                </a:cxn>
                <a:cxn ang="0">
                  <a:pos x="93" y="159"/>
                </a:cxn>
                <a:cxn ang="0">
                  <a:pos x="73" y="171"/>
                </a:cxn>
                <a:cxn ang="0">
                  <a:pos x="53" y="185"/>
                </a:cxn>
                <a:cxn ang="0">
                  <a:pos x="39" y="197"/>
                </a:cxn>
                <a:cxn ang="0">
                  <a:pos x="23" y="211"/>
                </a:cxn>
                <a:cxn ang="0">
                  <a:pos x="8" y="224"/>
                </a:cxn>
              </a:cxnLst>
              <a:rect l="0" t="0" r="r" b="b"/>
              <a:pathLst>
                <a:path w="1513" h="332">
                  <a:moveTo>
                    <a:pt x="0" y="230"/>
                  </a:moveTo>
                  <a:lnTo>
                    <a:pt x="176" y="332"/>
                  </a:lnTo>
                  <a:lnTo>
                    <a:pt x="182" y="324"/>
                  </a:lnTo>
                  <a:lnTo>
                    <a:pt x="192" y="316"/>
                  </a:lnTo>
                  <a:lnTo>
                    <a:pt x="202" y="306"/>
                  </a:lnTo>
                  <a:lnTo>
                    <a:pt x="214" y="298"/>
                  </a:lnTo>
                  <a:lnTo>
                    <a:pt x="224" y="288"/>
                  </a:lnTo>
                  <a:lnTo>
                    <a:pt x="234" y="282"/>
                  </a:lnTo>
                  <a:lnTo>
                    <a:pt x="246" y="274"/>
                  </a:lnTo>
                  <a:lnTo>
                    <a:pt x="257" y="266"/>
                  </a:lnTo>
                  <a:lnTo>
                    <a:pt x="269" y="258"/>
                  </a:lnTo>
                  <a:lnTo>
                    <a:pt x="281" y="250"/>
                  </a:lnTo>
                  <a:lnTo>
                    <a:pt x="295" y="244"/>
                  </a:lnTo>
                  <a:lnTo>
                    <a:pt x="307" y="236"/>
                  </a:lnTo>
                  <a:lnTo>
                    <a:pt x="319" y="232"/>
                  </a:lnTo>
                  <a:lnTo>
                    <a:pt x="329" y="226"/>
                  </a:lnTo>
                  <a:lnTo>
                    <a:pt x="341" y="221"/>
                  </a:lnTo>
                  <a:lnTo>
                    <a:pt x="355" y="215"/>
                  </a:lnTo>
                  <a:lnTo>
                    <a:pt x="367" y="209"/>
                  </a:lnTo>
                  <a:lnTo>
                    <a:pt x="382" y="203"/>
                  </a:lnTo>
                  <a:lnTo>
                    <a:pt x="392" y="199"/>
                  </a:lnTo>
                  <a:lnTo>
                    <a:pt x="404" y="193"/>
                  </a:lnTo>
                  <a:lnTo>
                    <a:pt x="420" y="187"/>
                  </a:lnTo>
                  <a:lnTo>
                    <a:pt x="438" y="183"/>
                  </a:lnTo>
                  <a:lnTo>
                    <a:pt x="456" y="177"/>
                  </a:lnTo>
                  <a:lnTo>
                    <a:pt x="478" y="171"/>
                  </a:lnTo>
                  <a:lnTo>
                    <a:pt x="499" y="165"/>
                  </a:lnTo>
                  <a:lnTo>
                    <a:pt x="521" y="159"/>
                  </a:lnTo>
                  <a:lnTo>
                    <a:pt x="547" y="155"/>
                  </a:lnTo>
                  <a:lnTo>
                    <a:pt x="565" y="151"/>
                  </a:lnTo>
                  <a:lnTo>
                    <a:pt x="585" y="147"/>
                  </a:lnTo>
                  <a:lnTo>
                    <a:pt x="610" y="145"/>
                  </a:lnTo>
                  <a:lnTo>
                    <a:pt x="636" y="143"/>
                  </a:lnTo>
                  <a:lnTo>
                    <a:pt x="662" y="139"/>
                  </a:lnTo>
                  <a:lnTo>
                    <a:pt x="686" y="139"/>
                  </a:lnTo>
                  <a:lnTo>
                    <a:pt x="716" y="135"/>
                  </a:lnTo>
                  <a:lnTo>
                    <a:pt x="745" y="135"/>
                  </a:lnTo>
                  <a:lnTo>
                    <a:pt x="773" y="135"/>
                  </a:lnTo>
                  <a:lnTo>
                    <a:pt x="799" y="135"/>
                  </a:lnTo>
                  <a:lnTo>
                    <a:pt x="823" y="135"/>
                  </a:lnTo>
                  <a:lnTo>
                    <a:pt x="848" y="137"/>
                  </a:lnTo>
                  <a:lnTo>
                    <a:pt x="874" y="137"/>
                  </a:lnTo>
                  <a:lnTo>
                    <a:pt x="900" y="139"/>
                  </a:lnTo>
                  <a:lnTo>
                    <a:pt x="926" y="143"/>
                  </a:lnTo>
                  <a:lnTo>
                    <a:pt x="952" y="145"/>
                  </a:lnTo>
                  <a:lnTo>
                    <a:pt x="977" y="147"/>
                  </a:lnTo>
                  <a:lnTo>
                    <a:pt x="1007" y="151"/>
                  </a:lnTo>
                  <a:lnTo>
                    <a:pt x="1035" y="155"/>
                  </a:lnTo>
                  <a:lnTo>
                    <a:pt x="1065" y="161"/>
                  </a:lnTo>
                  <a:lnTo>
                    <a:pt x="1094" y="167"/>
                  </a:lnTo>
                  <a:lnTo>
                    <a:pt x="1124" y="173"/>
                  </a:lnTo>
                  <a:lnTo>
                    <a:pt x="1152" y="181"/>
                  </a:lnTo>
                  <a:lnTo>
                    <a:pt x="1180" y="187"/>
                  </a:lnTo>
                  <a:lnTo>
                    <a:pt x="1213" y="195"/>
                  </a:lnTo>
                  <a:lnTo>
                    <a:pt x="1239" y="203"/>
                  </a:lnTo>
                  <a:lnTo>
                    <a:pt x="1271" y="213"/>
                  </a:lnTo>
                  <a:lnTo>
                    <a:pt x="1259" y="256"/>
                  </a:lnTo>
                  <a:lnTo>
                    <a:pt x="1513" y="230"/>
                  </a:lnTo>
                  <a:lnTo>
                    <a:pt x="1320" y="56"/>
                  </a:lnTo>
                  <a:lnTo>
                    <a:pt x="1308" y="94"/>
                  </a:lnTo>
                  <a:lnTo>
                    <a:pt x="1273" y="84"/>
                  </a:lnTo>
                  <a:lnTo>
                    <a:pt x="1239" y="76"/>
                  </a:lnTo>
                  <a:lnTo>
                    <a:pt x="1207" y="66"/>
                  </a:lnTo>
                  <a:lnTo>
                    <a:pt x="1174" y="58"/>
                  </a:lnTo>
                  <a:lnTo>
                    <a:pt x="1146" y="52"/>
                  </a:lnTo>
                  <a:lnTo>
                    <a:pt x="1118" y="44"/>
                  </a:lnTo>
                  <a:lnTo>
                    <a:pt x="1086" y="38"/>
                  </a:lnTo>
                  <a:lnTo>
                    <a:pt x="1059" y="32"/>
                  </a:lnTo>
                  <a:lnTo>
                    <a:pt x="1033" y="28"/>
                  </a:lnTo>
                  <a:lnTo>
                    <a:pt x="1005" y="22"/>
                  </a:lnTo>
                  <a:lnTo>
                    <a:pt x="967" y="18"/>
                  </a:lnTo>
                  <a:lnTo>
                    <a:pt x="940" y="14"/>
                  </a:lnTo>
                  <a:lnTo>
                    <a:pt x="912" y="10"/>
                  </a:lnTo>
                  <a:lnTo>
                    <a:pt x="884" y="8"/>
                  </a:lnTo>
                  <a:lnTo>
                    <a:pt x="854" y="6"/>
                  </a:lnTo>
                  <a:lnTo>
                    <a:pt x="823" y="4"/>
                  </a:lnTo>
                  <a:lnTo>
                    <a:pt x="797" y="2"/>
                  </a:lnTo>
                  <a:lnTo>
                    <a:pt x="769" y="2"/>
                  </a:lnTo>
                  <a:lnTo>
                    <a:pt x="737" y="0"/>
                  </a:lnTo>
                  <a:lnTo>
                    <a:pt x="708" y="0"/>
                  </a:lnTo>
                  <a:lnTo>
                    <a:pt x="680" y="0"/>
                  </a:lnTo>
                  <a:lnTo>
                    <a:pt x="654" y="0"/>
                  </a:lnTo>
                  <a:lnTo>
                    <a:pt x="630" y="0"/>
                  </a:lnTo>
                  <a:lnTo>
                    <a:pt x="604" y="4"/>
                  </a:lnTo>
                  <a:lnTo>
                    <a:pt x="579" y="6"/>
                  </a:lnTo>
                  <a:lnTo>
                    <a:pt x="551" y="8"/>
                  </a:lnTo>
                  <a:lnTo>
                    <a:pt x="523" y="10"/>
                  </a:lnTo>
                  <a:lnTo>
                    <a:pt x="499" y="16"/>
                  </a:lnTo>
                  <a:lnTo>
                    <a:pt x="474" y="20"/>
                  </a:lnTo>
                  <a:lnTo>
                    <a:pt x="450" y="22"/>
                  </a:lnTo>
                  <a:lnTo>
                    <a:pt x="428" y="28"/>
                  </a:lnTo>
                  <a:lnTo>
                    <a:pt x="408" y="32"/>
                  </a:lnTo>
                  <a:lnTo>
                    <a:pt x="382" y="38"/>
                  </a:lnTo>
                  <a:lnTo>
                    <a:pt x="359" y="44"/>
                  </a:lnTo>
                  <a:lnTo>
                    <a:pt x="339" y="50"/>
                  </a:lnTo>
                  <a:lnTo>
                    <a:pt x="317" y="56"/>
                  </a:lnTo>
                  <a:lnTo>
                    <a:pt x="297" y="64"/>
                  </a:lnTo>
                  <a:lnTo>
                    <a:pt x="275" y="70"/>
                  </a:lnTo>
                  <a:lnTo>
                    <a:pt x="255" y="78"/>
                  </a:lnTo>
                  <a:lnTo>
                    <a:pt x="234" y="86"/>
                  </a:lnTo>
                  <a:lnTo>
                    <a:pt x="212" y="94"/>
                  </a:lnTo>
                  <a:lnTo>
                    <a:pt x="194" y="102"/>
                  </a:lnTo>
                  <a:lnTo>
                    <a:pt x="178" y="109"/>
                  </a:lnTo>
                  <a:lnTo>
                    <a:pt x="168" y="115"/>
                  </a:lnTo>
                  <a:lnTo>
                    <a:pt x="156" y="121"/>
                  </a:lnTo>
                  <a:lnTo>
                    <a:pt x="146" y="125"/>
                  </a:lnTo>
                  <a:lnTo>
                    <a:pt x="140" y="131"/>
                  </a:lnTo>
                  <a:lnTo>
                    <a:pt x="129" y="135"/>
                  </a:lnTo>
                  <a:lnTo>
                    <a:pt x="121" y="141"/>
                  </a:lnTo>
                  <a:lnTo>
                    <a:pt x="111" y="149"/>
                  </a:lnTo>
                  <a:lnTo>
                    <a:pt x="101" y="153"/>
                  </a:lnTo>
                  <a:lnTo>
                    <a:pt x="93" y="159"/>
                  </a:lnTo>
                  <a:lnTo>
                    <a:pt x="83" y="163"/>
                  </a:lnTo>
                  <a:lnTo>
                    <a:pt x="73" y="171"/>
                  </a:lnTo>
                  <a:lnTo>
                    <a:pt x="65" y="177"/>
                  </a:lnTo>
                  <a:lnTo>
                    <a:pt x="53" y="185"/>
                  </a:lnTo>
                  <a:lnTo>
                    <a:pt x="47" y="191"/>
                  </a:lnTo>
                  <a:lnTo>
                    <a:pt x="39" y="197"/>
                  </a:lnTo>
                  <a:lnTo>
                    <a:pt x="31" y="205"/>
                  </a:lnTo>
                  <a:lnTo>
                    <a:pt x="23" y="211"/>
                  </a:lnTo>
                  <a:lnTo>
                    <a:pt x="14" y="217"/>
                  </a:lnTo>
                  <a:lnTo>
                    <a:pt x="8" y="224"/>
                  </a:lnTo>
                  <a:lnTo>
                    <a:pt x="0" y="230"/>
                  </a:lnTo>
                  <a:close/>
                </a:path>
              </a:pathLst>
            </a:custGeom>
            <a:solidFill>
              <a:srgbClr val="FFFF66"/>
            </a:solidFill>
            <a:ln w="25400">
              <a:solidFill>
                <a:srgbClr val="000000"/>
              </a:solidFill>
              <a:prstDash val="solid"/>
              <a:round/>
              <a:headEnd/>
              <a:tailEnd/>
            </a:ln>
          </p:spPr>
          <p:txBody>
            <a:bodyPr/>
            <a:lstStyle/>
            <a:p>
              <a:endParaRPr lang="es-CO"/>
            </a:p>
          </p:txBody>
        </p:sp>
        <p:sp>
          <p:nvSpPr>
            <p:cNvPr id="206920" name="Line 72"/>
            <p:cNvSpPr>
              <a:spLocks noChangeShapeType="1"/>
            </p:cNvSpPr>
            <p:nvPr/>
          </p:nvSpPr>
          <p:spPr bwMode="auto">
            <a:xfrm>
              <a:off x="2928" y="2616"/>
              <a:ext cx="1" cy="993"/>
            </a:xfrm>
            <a:prstGeom prst="line">
              <a:avLst/>
            </a:prstGeom>
            <a:noFill/>
            <a:ln w="6350">
              <a:solidFill>
                <a:srgbClr val="000000"/>
              </a:solidFill>
              <a:round/>
              <a:headEnd/>
              <a:tailEnd/>
            </a:ln>
          </p:spPr>
          <p:txBody>
            <a:bodyPr/>
            <a:lstStyle/>
            <a:p>
              <a:endParaRPr lang="es-CO"/>
            </a:p>
          </p:txBody>
        </p:sp>
        <p:sp>
          <p:nvSpPr>
            <p:cNvPr id="206921" name="Line 73"/>
            <p:cNvSpPr>
              <a:spLocks noChangeShapeType="1"/>
            </p:cNvSpPr>
            <p:nvPr/>
          </p:nvSpPr>
          <p:spPr bwMode="auto">
            <a:xfrm>
              <a:off x="2928" y="2616"/>
              <a:ext cx="1083" cy="1"/>
            </a:xfrm>
            <a:prstGeom prst="line">
              <a:avLst/>
            </a:prstGeom>
            <a:noFill/>
            <a:ln w="6350">
              <a:solidFill>
                <a:srgbClr val="FFFFFF"/>
              </a:solidFill>
              <a:round/>
              <a:headEnd/>
              <a:tailEnd/>
            </a:ln>
          </p:spPr>
          <p:txBody>
            <a:bodyPr/>
            <a:lstStyle/>
            <a:p>
              <a:endParaRPr lang="es-CO"/>
            </a:p>
          </p:txBody>
        </p:sp>
        <p:sp>
          <p:nvSpPr>
            <p:cNvPr id="206922" name="Line 74"/>
            <p:cNvSpPr>
              <a:spLocks noChangeShapeType="1"/>
            </p:cNvSpPr>
            <p:nvPr/>
          </p:nvSpPr>
          <p:spPr bwMode="auto">
            <a:xfrm>
              <a:off x="2928" y="2616"/>
              <a:ext cx="1" cy="993"/>
            </a:xfrm>
            <a:prstGeom prst="line">
              <a:avLst/>
            </a:prstGeom>
            <a:noFill/>
            <a:ln w="6350">
              <a:solidFill>
                <a:srgbClr val="FFFFFF"/>
              </a:solidFill>
              <a:round/>
              <a:headEnd/>
              <a:tailEnd/>
            </a:ln>
          </p:spPr>
          <p:txBody>
            <a:bodyPr/>
            <a:lstStyle/>
            <a:p>
              <a:endParaRPr lang="es-CO"/>
            </a:p>
          </p:txBody>
        </p:sp>
        <p:sp>
          <p:nvSpPr>
            <p:cNvPr id="206923" name="Oval 75"/>
            <p:cNvSpPr>
              <a:spLocks noChangeArrowheads="1"/>
            </p:cNvSpPr>
            <p:nvPr/>
          </p:nvSpPr>
          <p:spPr bwMode="auto">
            <a:xfrm>
              <a:off x="1913" y="1699"/>
              <a:ext cx="2100" cy="1912"/>
            </a:xfrm>
            <a:prstGeom prst="ellipse">
              <a:avLst/>
            </a:prstGeom>
            <a:noFill/>
            <a:ln w="25400">
              <a:solidFill>
                <a:srgbClr val="000000"/>
              </a:solidFill>
              <a:round/>
              <a:headEnd/>
              <a:tailEnd/>
            </a:ln>
          </p:spPr>
          <p:txBody>
            <a:bodyPr/>
            <a:lstStyle/>
            <a:p>
              <a:endParaRPr lang="es-CO"/>
            </a:p>
          </p:txBody>
        </p:sp>
        <p:sp>
          <p:nvSpPr>
            <p:cNvPr id="206924" name="Rectangle 76"/>
            <p:cNvSpPr>
              <a:spLocks noChangeArrowheads="1"/>
            </p:cNvSpPr>
            <p:nvPr/>
          </p:nvSpPr>
          <p:spPr bwMode="auto">
            <a:xfrm>
              <a:off x="2919" y="1699"/>
              <a:ext cx="17" cy="1910"/>
            </a:xfrm>
            <a:prstGeom prst="rect">
              <a:avLst/>
            </a:prstGeom>
            <a:solidFill>
              <a:srgbClr val="000000"/>
            </a:solidFill>
            <a:ln w="9525">
              <a:noFill/>
              <a:miter lim="800000"/>
              <a:headEnd/>
              <a:tailEnd/>
            </a:ln>
          </p:spPr>
          <p:txBody>
            <a:bodyPr/>
            <a:lstStyle/>
            <a:p>
              <a:endParaRPr lang="es-CO"/>
            </a:p>
          </p:txBody>
        </p:sp>
        <p:sp>
          <p:nvSpPr>
            <p:cNvPr id="206925" name="Rectangle 77"/>
            <p:cNvSpPr>
              <a:spLocks noChangeArrowheads="1"/>
            </p:cNvSpPr>
            <p:nvPr/>
          </p:nvSpPr>
          <p:spPr bwMode="auto">
            <a:xfrm>
              <a:off x="1913" y="2608"/>
              <a:ext cx="2098" cy="16"/>
            </a:xfrm>
            <a:prstGeom prst="rect">
              <a:avLst/>
            </a:prstGeom>
            <a:solidFill>
              <a:srgbClr val="000000"/>
            </a:solidFill>
            <a:ln w="9525">
              <a:noFill/>
              <a:miter lim="800000"/>
              <a:headEnd/>
              <a:tailEnd/>
            </a:ln>
          </p:spPr>
          <p:txBody>
            <a:bodyPr/>
            <a:lstStyle/>
            <a:p>
              <a:endParaRPr lang="es-CO"/>
            </a:p>
          </p:txBody>
        </p:sp>
      </p:grpSp>
      <p:sp>
        <p:nvSpPr>
          <p:cNvPr id="206926" name="Text Box 78"/>
          <p:cNvSpPr txBox="1">
            <a:spLocks noChangeArrowheads="1"/>
          </p:cNvSpPr>
          <p:nvPr/>
        </p:nvSpPr>
        <p:spPr bwMode="auto">
          <a:xfrm>
            <a:off x="5181600" y="1066800"/>
            <a:ext cx="3505200" cy="523220"/>
          </a:xfrm>
          <a:prstGeom prst="rect">
            <a:avLst/>
          </a:prstGeom>
          <a:noFill/>
          <a:ln w="9525">
            <a:noFill/>
            <a:miter lim="800000"/>
            <a:headEnd/>
            <a:tailEnd/>
          </a:ln>
          <a:effectLst/>
        </p:spPr>
        <p:txBody>
          <a:bodyPr>
            <a:spAutoFit/>
          </a:bodyPr>
          <a:lstStyle/>
          <a:p>
            <a:pPr algn="l">
              <a:spcBef>
                <a:spcPct val="50000"/>
              </a:spcBef>
            </a:pPr>
            <a:r>
              <a:rPr lang="es-CO" sz="1400" dirty="0">
                <a:latin typeface="Arial" charset="0"/>
              </a:rPr>
              <a:t>Definir objetivos que la institución desea obtener como resultado del programa 5S</a:t>
            </a:r>
            <a:endParaRPr lang="es-ES" sz="1400" dirty="0">
              <a:latin typeface="Arial" charset="0"/>
            </a:endParaRPr>
          </a:p>
        </p:txBody>
      </p:sp>
      <p:sp>
        <p:nvSpPr>
          <p:cNvPr id="206927" name="Text Box 79"/>
          <p:cNvSpPr txBox="1">
            <a:spLocks noChangeArrowheads="1"/>
          </p:cNvSpPr>
          <p:nvPr/>
        </p:nvSpPr>
        <p:spPr bwMode="auto">
          <a:xfrm>
            <a:off x="7086600" y="2057400"/>
            <a:ext cx="1828800" cy="954107"/>
          </a:xfrm>
          <a:prstGeom prst="rect">
            <a:avLst/>
          </a:prstGeom>
          <a:noFill/>
          <a:ln w="9525">
            <a:noFill/>
            <a:miter lim="800000"/>
            <a:headEnd/>
            <a:tailEnd/>
          </a:ln>
          <a:effectLst/>
        </p:spPr>
        <p:txBody>
          <a:bodyPr>
            <a:spAutoFit/>
          </a:bodyPr>
          <a:lstStyle/>
          <a:p>
            <a:pPr algn="l">
              <a:spcBef>
                <a:spcPct val="50000"/>
              </a:spcBef>
            </a:pPr>
            <a:r>
              <a:rPr lang="es-CO" sz="1400" dirty="0">
                <a:latin typeface="Arial" charset="0"/>
              </a:rPr>
              <a:t>Definir plan de implementación de las 5S (objetivos y medios)</a:t>
            </a:r>
            <a:endParaRPr lang="es-ES" sz="1400" dirty="0">
              <a:latin typeface="Arial" charset="0"/>
            </a:endParaRPr>
          </a:p>
        </p:txBody>
      </p:sp>
      <p:sp>
        <p:nvSpPr>
          <p:cNvPr id="206928" name="Text Box 80"/>
          <p:cNvSpPr txBox="1">
            <a:spLocks noChangeArrowheads="1"/>
          </p:cNvSpPr>
          <p:nvPr/>
        </p:nvSpPr>
        <p:spPr bwMode="auto">
          <a:xfrm>
            <a:off x="7162800" y="3200400"/>
            <a:ext cx="1828800" cy="1169551"/>
          </a:xfrm>
          <a:prstGeom prst="rect">
            <a:avLst/>
          </a:prstGeom>
          <a:noFill/>
          <a:ln w="9525">
            <a:noFill/>
            <a:miter lim="800000"/>
            <a:headEnd/>
            <a:tailEnd/>
          </a:ln>
          <a:effectLst/>
        </p:spPr>
        <p:txBody>
          <a:bodyPr>
            <a:spAutoFit/>
          </a:bodyPr>
          <a:lstStyle/>
          <a:p>
            <a:pPr algn="l">
              <a:spcBef>
                <a:spcPct val="50000"/>
              </a:spcBef>
            </a:pPr>
            <a:r>
              <a:rPr lang="es-CO" sz="1400" dirty="0">
                <a:latin typeface="Arial" charset="0"/>
              </a:rPr>
              <a:t>Definir plan de educación y entrenamiento en 5S para toda la institución.</a:t>
            </a:r>
            <a:endParaRPr lang="es-ES" sz="1400" dirty="0">
              <a:latin typeface="Arial" charset="0"/>
            </a:endParaRPr>
          </a:p>
        </p:txBody>
      </p:sp>
      <p:sp>
        <p:nvSpPr>
          <p:cNvPr id="206929" name="Text Box 81"/>
          <p:cNvSpPr txBox="1">
            <a:spLocks noChangeArrowheads="1"/>
          </p:cNvSpPr>
          <p:nvPr/>
        </p:nvSpPr>
        <p:spPr bwMode="auto">
          <a:xfrm>
            <a:off x="7086600" y="4495800"/>
            <a:ext cx="1828800" cy="1815882"/>
          </a:xfrm>
          <a:prstGeom prst="rect">
            <a:avLst/>
          </a:prstGeom>
          <a:solidFill>
            <a:schemeClr val="bg1"/>
          </a:solidFill>
          <a:ln w="9525">
            <a:noFill/>
            <a:miter lim="800000"/>
            <a:headEnd/>
            <a:tailEnd/>
          </a:ln>
          <a:effectLst/>
        </p:spPr>
        <p:txBody>
          <a:bodyPr>
            <a:spAutoFit/>
          </a:bodyPr>
          <a:lstStyle/>
          <a:p>
            <a:pPr algn="l">
              <a:spcBef>
                <a:spcPct val="50000"/>
              </a:spcBef>
            </a:pPr>
            <a:r>
              <a:rPr lang="es-CO" sz="1400" dirty="0">
                <a:latin typeface="Arial" charset="0"/>
              </a:rPr>
              <a:t>Los distintos sectores ejecutan el plan y recogen los datos relacionados con la marcha e implementación y los entregan al comité 5s.</a:t>
            </a:r>
            <a:endParaRPr lang="es-ES" sz="1400" dirty="0">
              <a:latin typeface="Arial" charset="0"/>
            </a:endParaRPr>
          </a:p>
        </p:txBody>
      </p:sp>
      <p:sp>
        <p:nvSpPr>
          <p:cNvPr id="206930" name="Text Box 82"/>
          <p:cNvSpPr txBox="1">
            <a:spLocks noChangeArrowheads="1"/>
          </p:cNvSpPr>
          <p:nvPr/>
        </p:nvSpPr>
        <p:spPr bwMode="auto">
          <a:xfrm>
            <a:off x="381000" y="1219200"/>
            <a:ext cx="1828800" cy="1815882"/>
          </a:xfrm>
          <a:prstGeom prst="rect">
            <a:avLst/>
          </a:prstGeom>
          <a:noFill/>
          <a:ln w="9525">
            <a:noFill/>
            <a:miter lim="800000"/>
            <a:headEnd/>
            <a:tailEnd/>
          </a:ln>
          <a:effectLst/>
        </p:spPr>
        <p:txBody>
          <a:bodyPr>
            <a:spAutoFit/>
          </a:bodyPr>
          <a:lstStyle/>
          <a:p>
            <a:pPr algn="l">
              <a:spcBef>
                <a:spcPct val="50000"/>
              </a:spcBef>
            </a:pPr>
            <a:r>
              <a:rPr lang="es-CO" sz="1400" dirty="0">
                <a:latin typeface="Arial" charset="0"/>
              </a:rPr>
              <a:t>El comité 5s constatará desvíos e identificará las causas para que la dirección autorice llevar a cabo acciones sobre las mismas</a:t>
            </a:r>
            <a:endParaRPr lang="es-ES" sz="1400" dirty="0">
              <a:latin typeface="Arial" charset="0"/>
            </a:endParaRPr>
          </a:p>
        </p:txBody>
      </p:sp>
      <p:sp>
        <p:nvSpPr>
          <p:cNvPr id="206931" name="Text Box 83"/>
          <p:cNvSpPr txBox="1">
            <a:spLocks noChangeArrowheads="1"/>
          </p:cNvSpPr>
          <p:nvPr/>
        </p:nvSpPr>
        <p:spPr bwMode="auto">
          <a:xfrm>
            <a:off x="323850" y="3124200"/>
            <a:ext cx="1733550" cy="3216265"/>
          </a:xfrm>
          <a:prstGeom prst="rect">
            <a:avLst/>
          </a:prstGeom>
          <a:solidFill>
            <a:schemeClr val="bg1"/>
          </a:solidFill>
          <a:ln w="9525">
            <a:noFill/>
            <a:miter lim="800000"/>
            <a:headEnd/>
            <a:tailEnd/>
          </a:ln>
          <a:effectLst/>
        </p:spPr>
        <p:txBody>
          <a:bodyPr>
            <a:spAutoFit/>
          </a:bodyPr>
          <a:lstStyle/>
          <a:p>
            <a:pPr algn="just">
              <a:spcBef>
                <a:spcPct val="50000"/>
              </a:spcBef>
            </a:pPr>
            <a:r>
              <a:rPr lang="es-CO" sz="1400" dirty="0">
                <a:latin typeface="Arial" charset="0"/>
              </a:rPr>
              <a:t>El comité 5S analiza en sus reuniones y compara los datos suministrados por los distintos sectores:</a:t>
            </a:r>
          </a:p>
          <a:p>
            <a:pPr algn="l">
              <a:spcBef>
                <a:spcPct val="50000"/>
              </a:spcBef>
            </a:pPr>
            <a:r>
              <a:rPr lang="es-CO" sz="1400" dirty="0">
                <a:latin typeface="Arial" charset="0"/>
              </a:rPr>
              <a:t>A- Objetivos establecidos</a:t>
            </a:r>
          </a:p>
          <a:p>
            <a:pPr algn="l">
              <a:spcBef>
                <a:spcPct val="50000"/>
              </a:spcBef>
            </a:pPr>
            <a:r>
              <a:rPr lang="es-CO" sz="1400" dirty="0">
                <a:latin typeface="Arial" charset="0"/>
              </a:rPr>
              <a:t>B- Plan de implementación.</a:t>
            </a:r>
          </a:p>
          <a:p>
            <a:pPr algn="l">
              <a:spcBef>
                <a:spcPct val="50000"/>
              </a:spcBef>
            </a:pPr>
            <a:r>
              <a:rPr lang="es-CO" sz="1400" dirty="0">
                <a:latin typeface="Arial" charset="0"/>
              </a:rPr>
              <a:t>C- Resultados alcanzados.</a:t>
            </a:r>
            <a:endParaRPr lang="es-ES" sz="1400" dirty="0">
              <a:latin typeface="Arial" charset="0"/>
            </a:endParaRPr>
          </a:p>
        </p:txBody>
      </p:sp>
      <p:sp>
        <p:nvSpPr>
          <p:cNvPr id="206932" name="Rectangle 84"/>
          <p:cNvSpPr>
            <a:spLocks noChangeArrowheads="1"/>
          </p:cNvSpPr>
          <p:nvPr/>
        </p:nvSpPr>
        <p:spPr bwMode="auto">
          <a:xfrm>
            <a:off x="381000" y="381000"/>
            <a:ext cx="8458200" cy="6172200"/>
          </a:xfrm>
          <a:prstGeom prst="rect">
            <a:avLst/>
          </a:prstGeom>
          <a:noFill/>
          <a:ln w="38100">
            <a:solidFill>
              <a:schemeClr val="accent1"/>
            </a:solidFill>
            <a:miter lim="800000"/>
            <a:headEnd/>
            <a:tailEnd/>
          </a:ln>
          <a:effectLst/>
        </p:spPr>
        <p:txBody>
          <a:bodyPr wrap="none" anchor="ctr"/>
          <a:lstStyle/>
          <a:p>
            <a:endParaRPr lang="es-C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ChangeArrowheads="1"/>
          </p:cNvSpPr>
          <p:nvPr/>
        </p:nvSpPr>
        <p:spPr bwMode="auto">
          <a:xfrm>
            <a:off x="611560" y="980728"/>
            <a:ext cx="8208912" cy="4896544"/>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2100" dirty="0">
                <a:solidFill>
                  <a:schemeClr val="tx1"/>
                </a:solidFill>
                <a:effectLst>
                  <a:outerShdw blurRad="38100" dist="38100" dir="2700000" algn="tl">
                    <a:srgbClr val="C0C0C0"/>
                  </a:outerShdw>
                </a:effectLst>
                <a:latin typeface="Trebuchet MS" pitchFamily="34" charset="0"/>
              </a:rPr>
              <a:t>Sensibilizar y comprometer al equipo directivo</a:t>
            </a:r>
          </a:p>
          <a:p>
            <a:pPr marL="342900" indent="-342900" algn="l">
              <a:spcBef>
                <a:spcPct val="20000"/>
              </a:spcBef>
              <a:buSzPct val="65000"/>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effectLst>
                  <a:outerShdw blurRad="38100" dist="38100" dir="2700000" algn="tl">
                    <a:srgbClr val="C0C0C0"/>
                  </a:outerShdw>
                </a:effectLst>
                <a:latin typeface="Trebuchet MS" pitchFamily="34" charset="0"/>
              </a:rPr>
              <a:t>Comprender de qué se trata el Programa 5 S</a:t>
            </a:r>
          </a:p>
          <a:p>
            <a:pPr marL="342900" indent="-342900" algn="l">
              <a:spcBef>
                <a:spcPct val="20000"/>
              </a:spcBef>
              <a:buSzPct val="65000"/>
              <a:buFontTx/>
              <a:buBlip>
                <a:blip r:embed="rId2"/>
              </a:buBlip>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solidFill>
                  <a:schemeClr val="tx1"/>
                </a:solidFill>
                <a:effectLst>
                  <a:outerShdw blurRad="38100" dist="38100" dir="2700000" algn="tl">
                    <a:srgbClr val="C0C0C0"/>
                  </a:outerShdw>
                </a:effectLst>
                <a:latin typeface="Trebuchet MS" pitchFamily="34" charset="0"/>
              </a:rPr>
              <a:t>Crear y formar al equipo líder de las 5 S</a:t>
            </a:r>
          </a:p>
          <a:p>
            <a:pPr marL="342900" indent="-342900" algn="l">
              <a:spcBef>
                <a:spcPct val="20000"/>
              </a:spcBef>
              <a:buSzPct val="65000"/>
              <a:buFontTx/>
              <a:buBlip>
                <a:blip r:embed="rId2"/>
              </a:buBlip>
            </a:pPr>
            <a:endParaRPr lang="es-CO" sz="2100" dirty="0">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effectLst>
                  <a:outerShdw blurRad="38100" dist="38100" dir="2700000" algn="tl">
                    <a:srgbClr val="C0C0C0"/>
                  </a:outerShdw>
                </a:effectLst>
                <a:latin typeface="Trebuchet MS" pitchFamily="34" charset="0"/>
              </a:rPr>
              <a:t>Realizar un diagnóstico y registro de la situación actual de los espacios institucionales (oficinas-salones-baños-zonas comunes-muebles-laboratorios-biblioteca-cancha-parqueadero, </a:t>
            </a:r>
            <a:r>
              <a:rPr lang="es-CO" sz="2100" dirty="0" err="1">
                <a:effectLst>
                  <a:outerShdw blurRad="38100" dist="38100" dir="2700000" algn="tl">
                    <a:srgbClr val="C0C0C0"/>
                  </a:outerShdw>
                </a:effectLst>
                <a:latin typeface="Trebuchet MS" pitchFamily="34" charset="0"/>
              </a:rPr>
              <a:t>etc</a:t>
            </a:r>
            <a:r>
              <a:rPr lang="es-CO" sz="2100" dirty="0">
                <a:effectLst>
                  <a:outerShdw blurRad="38100" dist="38100" dir="2700000" algn="tl">
                    <a:srgbClr val="C0C0C0"/>
                  </a:outerShdw>
                </a:effectLst>
                <a:latin typeface="Trebuchet MS" pitchFamily="34" charset="0"/>
              </a:rPr>
              <a:t>) </a:t>
            </a:r>
          </a:p>
          <a:p>
            <a:pPr marL="342900" indent="-342900" algn="l">
              <a:spcBef>
                <a:spcPct val="20000"/>
              </a:spcBef>
              <a:buSzPct val="65000"/>
              <a:buFontTx/>
              <a:buBlip>
                <a:blip r:embed="rId2"/>
              </a:buBlip>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solidFill>
                  <a:schemeClr val="tx1"/>
                </a:solidFill>
                <a:effectLst>
                  <a:outerShdw blurRad="38100" dist="38100" dir="2700000" algn="tl">
                    <a:srgbClr val="C0C0C0"/>
                  </a:outerShdw>
                </a:effectLst>
                <a:latin typeface="Trebuchet MS" pitchFamily="34" charset="0"/>
              </a:rPr>
              <a:t>Definir el plan de trabajo de las 5 S</a:t>
            </a:r>
          </a:p>
          <a:p>
            <a:pPr marL="342900" indent="-342900" algn="l">
              <a:spcBef>
                <a:spcPct val="20000"/>
              </a:spcBef>
              <a:buSzPct val="65000"/>
              <a:buFontTx/>
              <a:buBlip>
                <a:blip r:embed="rId2"/>
              </a:buBlip>
            </a:pPr>
            <a:endParaRPr lang="es-CO" sz="2100" dirty="0">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effectLst>
                  <a:outerShdw blurRad="38100" dist="38100" dir="2700000" algn="tl">
                    <a:srgbClr val="C0C0C0"/>
                  </a:outerShdw>
                </a:effectLst>
                <a:latin typeface="Trebuchet MS" pitchFamily="34" charset="0"/>
              </a:rPr>
              <a:t>Definir el entrenamiento pertinente para la comunidad </a:t>
            </a:r>
            <a:endParaRPr lang="es-CO" sz="2100" dirty="0">
              <a:solidFill>
                <a:schemeClr val="tx1"/>
              </a:solidFill>
              <a:effectLst>
                <a:outerShdw blurRad="38100" dist="38100" dir="2700000" algn="tl">
                  <a:srgbClr val="C0C0C0"/>
                </a:outerShdw>
              </a:effectLst>
              <a:latin typeface="Trebuchet MS" pitchFamily="34" charset="0"/>
            </a:endParaRPr>
          </a:p>
        </p:txBody>
      </p:sp>
      <p:sp>
        <p:nvSpPr>
          <p:cNvPr id="6" name="Rectangle 2"/>
          <p:cNvSpPr txBox="1">
            <a:spLocks noChangeArrowheads="1"/>
          </p:cNvSpPr>
          <p:nvPr/>
        </p:nvSpPr>
        <p:spPr bwMode="auto">
          <a:xfrm>
            <a:off x="395536" y="404664"/>
            <a:ext cx="8424416"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2400" b="1" i="0" u="none" strike="noStrike" kern="0" cap="none" spc="0" normalizeH="0" baseline="0" noProof="0" dirty="0">
                <a:ln>
                  <a:noFill/>
                </a:ln>
                <a:solidFill>
                  <a:srgbClr val="C00000"/>
                </a:solidFill>
                <a:effectLst/>
                <a:uLnTx/>
                <a:uFillTx/>
                <a:latin typeface="Trebuchet MS" pitchFamily="34" charset="0"/>
                <a:ea typeface="+mn-ea"/>
                <a:cs typeface="Arial" pitchFamily="34" charset="0"/>
              </a:rPr>
              <a:t>PLANEAR LA IMPLEMENTACIÓN DE LAS 5 S IMPLICA:</a:t>
            </a:r>
            <a:r>
              <a:rPr kumimoji="0" lang="es-CO" sz="2400" b="1" i="0" u="none" strike="noStrike" kern="0" cap="none" spc="0" normalizeH="0" noProof="0" dirty="0">
                <a:ln>
                  <a:noFill/>
                </a:ln>
                <a:solidFill>
                  <a:srgbClr val="C00000"/>
                </a:solidFill>
                <a:effectLst/>
                <a:uLnTx/>
                <a:uFillTx/>
                <a:latin typeface="Trebuchet MS" pitchFamily="34" charset="0"/>
                <a:ea typeface="+mn-ea"/>
                <a:cs typeface="Arial" pitchFamily="34" charset="0"/>
              </a:rPr>
              <a:t> </a:t>
            </a:r>
            <a:endParaRPr kumimoji="0" lang="es-ES" sz="2400" b="1" i="0" u="none" strike="noStrike" kern="0" cap="none" spc="0" normalizeH="0" baseline="0" noProof="0" dirty="0">
              <a:ln>
                <a:noFill/>
              </a:ln>
              <a:solidFill>
                <a:srgbClr val="C00000"/>
              </a:solidFill>
              <a:effectLst/>
              <a:uLnTx/>
              <a:uFillTx/>
              <a:latin typeface="Trebuchet MS" pitchFamily="34" charset="0"/>
              <a:ea typeface="+mn-ea"/>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ChangeArrowheads="1"/>
          </p:cNvSpPr>
          <p:nvPr/>
        </p:nvSpPr>
        <p:spPr bwMode="auto">
          <a:xfrm>
            <a:off x="611560" y="980728"/>
            <a:ext cx="8208912" cy="4896544"/>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2100" dirty="0">
                <a:solidFill>
                  <a:schemeClr val="tx1"/>
                </a:solidFill>
                <a:effectLst>
                  <a:outerShdw blurRad="38100" dist="38100" dir="2700000" algn="tl">
                    <a:srgbClr val="C0C0C0"/>
                  </a:outerShdw>
                </a:effectLst>
                <a:latin typeface="Trebuchet MS" pitchFamily="34" charset="0"/>
              </a:rPr>
              <a:t>Ejecutar el plan de trabajo </a:t>
            </a:r>
          </a:p>
          <a:p>
            <a:pPr marL="342900" indent="-342900" algn="l">
              <a:spcBef>
                <a:spcPct val="20000"/>
              </a:spcBef>
              <a:buSzPct val="65000"/>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effectLst>
                  <a:outerShdw blurRad="38100" dist="38100" dir="2700000" algn="tl">
                    <a:srgbClr val="C0C0C0"/>
                  </a:outerShdw>
                </a:effectLst>
                <a:latin typeface="Trebuchet MS" pitchFamily="34" charset="0"/>
              </a:rPr>
              <a:t>Aplicar cada uno de los 5 Sentidos </a:t>
            </a:r>
          </a:p>
          <a:p>
            <a:pPr marL="342900" indent="-342900" algn="l">
              <a:spcBef>
                <a:spcPct val="20000"/>
              </a:spcBef>
              <a:buSzPct val="65000"/>
            </a:pPr>
            <a:r>
              <a:rPr lang="es-CO" sz="2100" dirty="0">
                <a:effectLst>
                  <a:outerShdw blurRad="38100" dist="38100" dir="2700000" algn="tl">
                    <a:srgbClr val="C0C0C0"/>
                  </a:outerShdw>
                </a:effectLst>
                <a:latin typeface="Trebuchet MS" pitchFamily="34" charset="0"/>
              </a:rPr>
              <a:t> </a:t>
            </a:r>
            <a:endParaRPr lang="es-CO" sz="2100" dirty="0">
              <a:solidFill>
                <a:schemeClr val="tx1"/>
              </a:solidFill>
              <a:effectLst>
                <a:outerShdw blurRad="38100" dist="38100" dir="2700000" algn="tl">
                  <a:srgbClr val="C0C0C0"/>
                </a:outerShdw>
              </a:effectLst>
              <a:latin typeface="Trebuchet MS" pitchFamily="34" charset="0"/>
            </a:endParaRPr>
          </a:p>
        </p:txBody>
      </p:sp>
      <p:sp>
        <p:nvSpPr>
          <p:cNvPr id="6" name="Rectangle 2"/>
          <p:cNvSpPr txBox="1">
            <a:spLocks noChangeArrowheads="1"/>
          </p:cNvSpPr>
          <p:nvPr/>
        </p:nvSpPr>
        <p:spPr bwMode="auto">
          <a:xfrm>
            <a:off x="395536" y="404664"/>
            <a:ext cx="8424416"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2400" b="1" i="0" u="none" strike="noStrike" kern="0" cap="none" spc="0" normalizeH="0" baseline="0" noProof="0" dirty="0">
                <a:ln>
                  <a:noFill/>
                </a:ln>
                <a:solidFill>
                  <a:srgbClr val="C00000"/>
                </a:solidFill>
                <a:effectLst/>
                <a:uLnTx/>
                <a:uFillTx/>
                <a:latin typeface="Trebuchet MS" pitchFamily="34" charset="0"/>
                <a:ea typeface="+mn-ea"/>
                <a:cs typeface="Arial" pitchFamily="34" charset="0"/>
              </a:rPr>
              <a:t>IMPLEMENTAR LAS 5 S IMPLICA:</a:t>
            </a:r>
            <a:r>
              <a:rPr kumimoji="0" lang="es-CO" sz="2400" b="1" i="0" u="none" strike="noStrike" kern="0" cap="none" spc="0" normalizeH="0" noProof="0" dirty="0">
                <a:ln>
                  <a:noFill/>
                </a:ln>
                <a:solidFill>
                  <a:srgbClr val="C00000"/>
                </a:solidFill>
                <a:effectLst/>
                <a:uLnTx/>
                <a:uFillTx/>
                <a:latin typeface="Trebuchet MS" pitchFamily="34" charset="0"/>
                <a:ea typeface="+mn-ea"/>
                <a:cs typeface="Arial" pitchFamily="34" charset="0"/>
              </a:rPr>
              <a:t> </a:t>
            </a:r>
            <a:endParaRPr kumimoji="0" lang="es-ES" sz="2400" b="1" i="0" u="none" strike="noStrike" kern="0" cap="none" spc="0" normalizeH="0" baseline="0" noProof="0" dirty="0">
              <a:ln>
                <a:noFill/>
              </a:ln>
              <a:solidFill>
                <a:srgbClr val="C00000"/>
              </a:solidFill>
              <a:effectLst/>
              <a:uLnTx/>
              <a:uFillTx/>
              <a:latin typeface="Trebuchet MS" pitchFamily="34" charset="0"/>
              <a:ea typeface="+mn-ea"/>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AutoShape 5"/>
          <p:cNvSpPr>
            <a:spLocks noChangeArrowheads="1"/>
          </p:cNvSpPr>
          <p:nvPr/>
        </p:nvSpPr>
        <p:spPr bwMode="auto">
          <a:xfrm>
            <a:off x="3708400" y="2420938"/>
            <a:ext cx="1873250" cy="1511300"/>
          </a:xfrm>
          <a:prstGeom prst="pentagon">
            <a:avLst/>
          </a:prstGeom>
          <a:solidFill>
            <a:srgbClr val="3366CC"/>
          </a:solidFill>
          <a:ln w="9525" algn="ctr">
            <a:miter lim="800000"/>
            <a:headEnd/>
            <a:tailEnd/>
          </a:ln>
          <a:effectLst/>
          <a:scene3d>
            <a:camera prst="legacyPerspectiveBottom"/>
            <a:lightRig rig="legacyFlat3" dir="t"/>
          </a:scene3d>
          <a:sp3d extrusionH="887400" prstMaterial="legacyMatte">
            <a:bevelT w="13500" h="13500" prst="angle"/>
            <a:bevelB w="13500" h="13500" prst="angle"/>
            <a:extrusionClr>
              <a:srgbClr val="3366CC"/>
            </a:extrusionClr>
          </a:sp3d>
        </p:spPr>
        <p:txBody>
          <a:bodyPr wrap="none" anchor="ctr">
            <a:flatTx/>
          </a:bodyPr>
          <a:lstStyle/>
          <a:p>
            <a:pPr algn="ctr"/>
            <a:r>
              <a:rPr lang="es-CO" dirty="0">
                <a:solidFill>
                  <a:srgbClr val="99CCFF"/>
                </a:solidFill>
              </a:rPr>
              <a:t>PROGRAMA</a:t>
            </a:r>
          </a:p>
          <a:p>
            <a:pPr algn="ctr"/>
            <a:r>
              <a:rPr lang="es-CO" dirty="0">
                <a:solidFill>
                  <a:srgbClr val="99CCFF"/>
                </a:solidFill>
              </a:rPr>
              <a:t> 5´S</a:t>
            </a:r>
            <a:endParaRPr lang="es-ES" dirty="0">
              <a:solidFill>
                <a:srgbClr val="99CCFF"/>
              </a:solidFill>
            </a:endParaRPr>
          </a:p>
        </p:txBody>
      </p:sp>
      <p:sp>
        <p:nvSpPr>
          <p:cNvPr id="140294" name="AutoShape 6">
            <a:hlinkClick r:id="rId2" action="ppaction://hlinkpres?slideindex=11&amp;slidetitle=Diapositiva 11"/>
          </p:cNvPr>
          <p:cNvSpPr>
            <a:spLocks noChangeArrowheads="1"/>
          </p:cNvSpPr>
          <p:nvPr/>
        </p:nvSpPr>
        <p:spPr bwMode="auto">
          <a:xfrm>
            <a:off x="3205163" y="836613"/>
            <a:ext cx="2879725" cy="1150937"/>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sz="2400" dirty="0"/>
              <a:t>UTILIDAD </a:t>
            </a:r>
            <a:endParaRPr lang="es-ES" sz="2400" dirty="0"/>
          </a:p>
        </p:txBody>
      </p:sp>
      <p:sp>
        <p:nvSpPr>
          <p:cNvPr id="140295" name="WordArt 7"/>
          <p:cNvSpPr>
            <a:spLocks noChangeArrowheads="1" noChangeShapeType="1" noTextEdit="1"/>
          </p:cNvSpPr>
          <p:nvPr/>
        </p:nvSpPr>
        <p:spPr bwMode="auto">
          <a:xfrm>
            <a:off x="4140200" y="188913"/>
            <a:ext cx="784225" cy="360362"/>
          </a:xfrm>
          <a:prstGeom prst="rect">
            <a:avLst/>
          </a:prstGeom>
        </p:spPr>
        <p:txBody>
          <a:bodyPr wrap="none" fromWordArt="1">
            <a:prstTxWarp prst="textPlain">
              <a:avLst>
                <a:gd name="adj" fmla="val 50000"/>
              </a:avLst>
            </a:prstTxWarp>
          </a:bodyPr>
          <a:lstStyle/>
          <a:p>
            <a:r>
              <a:rPr lang="es-CO" sz="3600" i="1" kern="10" dirty="0" err="1">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endParaRPr lang="es-CO" sz="3600" i="1" kern="10" dirty="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endParaRPr>
          </a:p>
        </p:txBody>
      </p:sp>
      <p:sp>
        <p:nvSpPr>
          <p:cNvPr id="140296" name="AutoShape 8">
            <a:hlinkClick r:id="rId3" action="ppaction://hlinkpres?slideindex=17&amp;slidetitle=Diapositiva 17"/>
          </p:cNvPr>
          <p:cNvSpPr>
            <a:spLocks noChangeArrowheads="1"/>
          </p:cNvSpPr>
          <p:nvPr/>
        </p:nvSpPr>
        <p:spPr bwMode="auto">
          <a:xfrm>
            <a:off x="5940425" y="2422525"/>
            <a:ext cx="2879725" cy="1150938"/>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sz="2400"/>
              <a:t>ORDEN</a:t>
            </a:r>
            <a:endParaRPr lang="es-ES" sz="2400"/>
          </a:p>
        </p:txBody>
      </p:sp>
      <p:sp>
        <p:nvSpPr>
          <p:cNvPr id="140297" name="WordArt 9"/>
          <p:cNvSpPr>
            <a:spLocks noChangeArrowheads="1" noChangeShapeType="1" noTextEdit="1"/>
          </p:cNvSpPr>
          <p:nvPr/>
        </p:nvSpPr>
        <p:spPr bwMode="auto">
          <a:xfrm>
            <a:off x="7667625" y="1700213"/>
            <a:ext cx="865188" cy="434975"/>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sp>
        <p:nvSpPr>
          <p:cNvPr id="140298" name="AutoShape 10">
            <a:hlinkClick r:id="rId4" action="ppaction://hlinkpres?slideindex=23&amp;slidetitle=Diapositiva 23"/>
          </p:cNvPr>
          <p:cNvSpPr>
            <a:spLocks noChangeArrowheads="1"/>
          </p:cNvSpPr>
          <p:nvPr/>
        </p:nvSpPr>
        <p:spPr bwMode="auto">
          <a:xfrm>
            <a:off x="5005388" y="4654550"/>
            <a:ext cx="2879725" cy="1150938"/>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sz="2400" dirty="0"/>
              <a:t>ASEO / LIMPIEZA</a:t>
            </a:r>
            <a:endParaRPr lang="es-ES" sz="2400" dirty="0"/>
          </a:p>
        </p:txBody>
      </p:sp>
      <p:sp>
        <p:nvSpPr>
          <p:cNvPr id="140299" name="WordArt 11"/>
          <p:cNvSpPr>
            <a:spLocks noChangeArrowheads="1" noChangeShapeType="1" noTextEdit="1"/>
          </p:cNvSpPr>
          <p:nvPr/>
        </p:nvSpPr>
        <p:spPr bwMode="auto">
          <a:xfrm>
            <a:off x="6804025" y="4005263"/>
            <a:ext cx="784225" cy="36036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Seiso</a:t>
            </a:r>
          </a:p>
        </p:txBody>
      </p:sp>
      <p:sp>
        <p:nvSpPr>
          <p:cNvPr id="140300" name="AutoShape 12"/>
          <p:cNvSpPr>
            <a:spLocks noChangeArrowheads="1"/>
          </p:cNvSpPr>
          <p:nvPr/>
        </p:nvSpPr>
        <p:spPr bwMode="auto">
          <a:xfrm>
            <a:off x="1403350" y="4654550"/>
            <a:ext cx="2879725" cy="1150938"/>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sz="2200" dirty="0"/>
              <a:t>SALUD Y BIENESTAR</a:t>
            </a:r>
            <a:endParaRPr lang="es-ES" sz="2200" dirty="0"/>
          </a:p>
        </p:txBody>
      </p:sp>
      <p:sp>
        <p:nvSpPr>
          <p:cNvPr id="140301" name="WordArt 13"/>
          <p:cNvSpPr>
            <a:spLocks noChangeArrowheads="1" noChangeShapeType="1" noTextEdit="1"/>
          </p:cNvSpPr>
          <p:nvPr/>
        </p:nvSpPr>
        <p:spPr bwMode="auto">
          <a:xfrm>
            <a:off x="1403350" y="4005263"/>
            <a:ext cx="1225550" cy="36195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Seiketsu</a:t>
            </a:r>
          </a:p>
        </p:txBody>
      </p:sp>
      <p:sp>
        <p:nvSpPr>
          <p:cNvPr id="140302" name="AutoShape 14"/>
          <p:cNvSpPr>
            <a:spLocks noChangeArrowheads="1"/>
          </p:cNvSpPr>
          <p:nvPr/>
        </p:nvSpPr>
        <p:spPr bwMode="auto">
          <a:xfrm>
            <a:off x="323850" y="2422525"/>
            <a:ext cx="2879725" cy="1150938"/>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sz="2400" dirty="0"/>
              <a:t>AUTODISCIPLINA</a:t>
            </a:r>
            <a:endParaRPr lang="es-ES" sz="2400" dirty="0"/>
          </a:p>
        </p:txBody>
      </p:sp>
      <p:sp>
        <p:nvSpPr>
          <p:cNvPr id="140303" name="WordArt 15"/>
          <p:cNvSpPr>
            <a:spLocks noChangeArrowheads="1" noChangeShapeType="1" noTextEdit="1"/>
          </p:cNvSpPr>
          <p:nvPr/>
        </p:nvSpPr>
        <p:spPr bwMode="auto">
          <a:xfrm>
            <a:off x="395288" y="1844675"/>
            <a:ext cx="1296987" cy="360363"/>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Shitsuke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4"/>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402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0" fill="hold" grpId="0" nodeType="clickEffect">
                                  <p:stCondLst>
                                    <p:cond delay="0"/>
                                  </p:stCondLst>
                                  <p:childTnLst>
                                    <p:set>
                                      <p:cBhvr>
                                        <p:cTn id="12" dur="1" fill="hold">
                                          <p:stCondLst>
                                            <p:cond delay="0"/>
                                          </p:stCondLst>
                                        </p:cTn>
                                        <p:tgtEl>
                                          <p:spTgt spid="1402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2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1402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2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1403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0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0" fill="hold" grpId="0" nodeType="clickEffect">
                                  <p:stCondLst>
                                    <p:cond delay="0"/>
                                  </p:stCondLst>
                                  <p:childTnLst>
                                    <p:set>
                                      <p:cBhvr>
                                        <p:cTn id="30" dur="1" fill="hold">
                                          <p:stCondLst>
                                            <p:cond delay="0"/>
                                          </p:stCondLst>
                                        </p:cTn>
                                        <p:tgtEl>
                                          <p:spTgt spid="1403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0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4" grpId="0" animBg="1"/>
      <p:bldP spid="140295" grpId="0" animBg="1"/>
      <p:bldP spid="140296" grpId="0" animBg="1"/>
      <p:bldP spid="140297" grpId="0" animBg="1"/>
      <p:bldP spid="140298" grpId="0" animBg="1"/>
      <p:bldP spid="140299" grpId="0" animBg="1"/>
      <p:bldP spid="140300" grpId="0" animBg="1"/>
      <p:bldP spid="140301" grpId="0" animBg="1"/>
      <p:bldP spid="140302" grpId="0" animBg="1"/>
      <p:bldP spid="1403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p:cNvSpPr>
            <a:spLocks noChangeArrowheads="1"/>
          </p:cNvSpPr>
          <p:nvPr/>
        </p:nvSpPr>
        <p:spPr bwMode="auto">
          <a:xfrm>
            <a:off x="2627313" y="2060575"/>
            <a:ext cx="6192837"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2100" dirty="0">
                <a:solidFill>
                  <a:schemeClr val="tx1"/>
                </a:solidFill>
                <a:effectLst>
                  <a:outerShdw blurRad="38100" dist="38100" dir="2700000" algn="tl">
                    <a:srgbClr val="C0C0C0"/>
                  </a:outerShdw>
                </a:effectLst>
                <a:latin typeface="Trebuchet MS" pitchFamily="34" charset="0"/>
              </a:rPr>
              <a:t>Es mantener en la Institución, lo que realmente se necesita y utiliza (objetos, métodos, actitudes), en la cantidad adecuada, tomando las decisiones necesarias para eliminar lo innecesario.</a:t>
            </a:r>
          </a:p>
          <a:p>
            <a:pPr marL="342900" indent="-342900" algn="l">
              <a:spcBef>
                <a:spcPct val="20000"/>
              </a:spcBef>
              <a:buSzPct val="65000"/>
              <a:buFontTx/>
              <a:buBlip>
                <a:blip r:embed="rId2"/>
              </a:buBlip>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dirty="0">
                <a:solidFill>
                  <a:schemeClr val="tx1"/>
                </a:solidFill>
                <a:effectLst>
                  <a:outerShdw blurRad="38100" dist="38100" dir="2700000" algn="tl">
                    <a:srgbClr val="C0C0C0"/>
                  </a:outerShdw>
                </a:effectLst>
                <a:latin typeface="Trebuchet MS" pitchFamily="34" charset="0"/>
              </a:rPr>
              <a:t>Es utilizar los recursos disponibles con buen sentido y equilibrio, evitando el desperdicio o la carencia. </a:t>
            </a:r>
          </a:p>
          <a:p>
            <a:pPr marL="342900" indent="-342900" algn="l">
              <a:spcBef>
                <a:spcPct val="20000"/>
              </a:spcBef>
              <a:buSzPct val="65000"/>
            </a:pPr>
            <a:endParaRPr lang="es-CO" sz="2100" dirty="0">
              <a:solidFill>
                <a:schemeClr val="tx1"/>
              </a:solidFill>
              <a:effectLst>
                <a:outerShdw blurRad="38100" dist="38100" dir="2700000" algn="tl">
                  <a:srgbClr val="C0C0C0"/>
                </a:outerShdw>
              </a:effectLst>
              <a:latin typeface="Trebuchet MS" pitchFamily="34" charset="0"/>
            </a:endParaRPr>
          </a:p>
        </p:txBody>
      </p:sp>
      <p:sp>
        <p:nvSpPr>
          <p:cNvPr id="148484"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a:t>
            </a:r>
            <a:endParaRPr lang="es-ES" b="1" dirty="0"/>
          </a:p>
        </p:txBody>
      </p:sp>
      <p:sp>
        <p:nvSpPr>
          <p:cNvPr id="148485" name="WordArt 5"/>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pic>
        <p:nvPicPr>
          <p:cNvPr id="148486" name="Picture 6" descr="CPEPO008"/>
          <p:cNvPicPr>
            <a:picLocks noChangeAspect="1" noChangeArrowheads="1"/>
          </p:cNvPicPr>
          <p:nvPr/>
        </p:nvPicPr>
        <p:blipFill>
          <a:blip r:embed="rId3" cstate="print"/>
          <a:srcRect/>
          <a:stretch>
            <a:fillRect/>
          </a:stretch>
        </p:blipFill>
        <p:spPr bwMode="auto">
          <a:xfrm>
            <a:off x="250825" y="1844824"/>
            <a:ext cx="2108200" cy="4128939"/>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¿Para qué sirve?</a:t>
            </a:r>
            <a:endParaRPr lang="es-ES" b="1">
              <a:solidFill>
                <a:srgbClr val="003399"/>
              </a:solidFill>
            </a:endParaRPr>
          </a:p>
        </p:txBody>
      </p:sp>
      <p:sp>
        <p:nvSpPr>
          <p:cNvPr id="149507" name="Rectangle 3"/>
          <p:cNvSpPr>
            <a:spLocks noChangeArrowheads="1"/>
          </p:cNvSpPr>
          <p:nvPr/>
        </p:nvSpPr>
        <p:spPr bwMode="auto">
          <a:xfrm>
            <a:off x="395288"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1700" dirty="0">
                <a:solidFill>
                  <a:schemeClr val="tx1"/>
                </a:solidFill>
                <a:effectLst>
                  <a:outerShdw blurRad="38100" dist="38100" dir="2700000" algn="tl">
                    <a:srgbClr val="C0C0C0"/>
                  </a:outerShdw>
                </a:effectLst>
                <a:latin typeface="Trebuchet MS" pitchFamily="34" charset="0"/>
              </a:rPr>
              <a:t>Eliminar materiales, herramientas, gabinetes, muebles, </a:t>
            </a:r>
            <a:r>
              <a:rPr lang="es-CO" sz="1700" dirty="0" err="1">
                <a:solidFill>
                  <a:schemeClr val="tx1"/>
                </a:solidFill>
                <a:effectLst>
                  <a:outerShdw blurRad="38100" dist="38100" dir="2700000" algn="tl">
                    <a:srgbClr val="C0C0C0"/>
                  </a:outerShdw>
                </a:effectLst>
                <a:latin typeface="Trebuchet MS" pitchFamily="34" charset="0"/>
              </a:rPr>
              <a:t>lockers</a:t>
            </a:r>
            <a:r>
              <a:rPr lang="es-CO" sz="1700" dirty="0">
                <a:solidFill>
                  <a:schemeClr val="tx1"/>
                </a:solidFill>
                <a:effectLst>
                  <a:outerShdw blurRad="38100" dist="38100" dir="2700000" algn="tl">
                    <a:srgbClr val="C0C0C0"/>
                  </a:outerShdw>
                </a:effectLst>
                <a:latin typeface="Trebuchet MS" pitchFamily="34" charset="0"/>
              </a:rPr>
              <a:t>, etc., innecesarios.</a:t>
            </a:r>
          </a:p>
          <a:p>
            <a:pPr marL="342900" indent="-342900" algn="l">
              <a:spcBef>
                <a:spcPct val="20000"/>
              </a:spcBef>
              <a:buSzPct val="65000"/>
              <a:buFontTx/>
              <a:buBlip>
                <a:blip r:embed="rId2"/>
              </a:buBlip>
            </a:pPr>
            <a:endParaRPr lang="es-CO" sz="17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dirty="0">
                <a:solidFill>
                  <a:schemeClr val="tx1"/>
                </a:solidFill>
                <a:effectLst>
                  <a:outerShdw blurRad="38100" dist="38100" dir="2700000" algn="tl">
                    <a:srgbClr val="C0C0C0"/>
                  </a:outerShdw>
                </a:effectLst>
                <a:latin typeface="Trebuchet MS" pitchFamily="34" charset="0"/>
              </a:rPr>
              <a:t>Aprovechar los recursos de la Institución, utilizar plenamente los materiales y recursos didácticos.</a:t>
            </a:r>
          </a:p>
          <a:p>
            <a:pPr marL="342900" indent="-342900" algn="l">
              <a:spcBef>
                <a:spcPct val="20000"/>
              </a:spcBef>
              <a:buSzPct val="65000"/>
              <a:buFontTx/>
              <a:buBlip>
                <a:blip r:embed="rId2"/>
              </a:buBlip>
            </a:pPr>
            <a:endParaRPr lang="es-CO" sz="17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dirty="0">
                <a:solidFill>
                  <a:schemeClr val="tx1"/>
                </a:solidFill>
                <a:effectLst>
                  <a:outerShdw blurRad="38100" dist="38100" dir="2700000" algn="tl">
                    <a:srgbClr val="C0C0C0"/>
                  </a:outerShdw>
                </a:effectLst>
                <a:latin typeface="Trebuchet MS" pitchFamily="34" charset="0"/>
              </a:rPr>
              <a:t>Ahorrar energía de las personas (tiempo buscando elementos, tiempo  manipulando y transportando materiales).</a:t>
            </a:r>
          </a:p>
          <a:p>
            <a:pPr marL="342900" indent="-342900" algn="l">
              <a:spcBef>
                <a:spcPct val="20000"/>
              </a:spcBef>
              <a:buSzPct val="65000"/>
              <a:buFontTx/>
              <a:buBlip>
                <a:blip r:embed="rId2"/>
              </a:buBlip>
            </a:pPr>
            <a:endParaRPr lang="es-CO" sz="17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dirty="0">
                <a:solidFill>
                  <a:schemeClr val="tx1"/>
                </a:solidFill>
                <a:effectLst>
                  <a:outerShdw blurRad="38100" dist="38100" dir="2700000" algn="tl">
                    <a:srgbClr val="C0C0C0"/>
                  </a:outerShdw>
                </a:effectLst>
                <a:latin typeface="Trebuchet MS" pitchFamily="34" charset="0"/>
              </a:rPr>
              <a:t>Eliminar el desperdicio y disminuir costos.</a:t>
            </a:r>
          </a:p>
          <a:p>
            <a:pPr marL="342900" indent="-342900" algn="l">
              <a:spcBef>
                <a:spcPct val="20000"/>
              </a:spcBef>
              <a:buSzPct val="65000"/>
              <a:buFontTx/>
              <a:buBlip>
                <a:blip r:embed="rId2"/>
              </a:buBlip>
            </a:pPr>
            <a:endParaRPr lang="es-CO" sz="17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dirty="0">
                <a:solidFill>
                  <a:schemeClr val="tx1"/>
                </a:solidFill>
                <a:effectLst>
                  <a:outerShdw blurRad="38100" dist="38100" dir="2700000" algn="tl">
                    <a:srgbClr val="C0C0C0"/>
                  </a:outerShdw>
                </a:effectLst>
                <a:latin typeface="Trebuchet MS" pitchFamily="34" charset="0"/>
              </a:rPr>
              <a:t>Combatir la burocracia interna, los procedimientos y actitudes no necesarios.</a:t>
            </a:r>
          </a:p>
          <a:p>
            <a:pPr marL="342900" indent="-342900" algn="l">
              <a:spcBef>
                <a:spcPct val="20000"/>
              </a:spcBef>
              <a:buSzPct val="65000"/>
              <a:buFontTx/>
              <a:buBlip>
                <a:blip r:embed="rId2"/>
              </a:buBlip>
            </a:pPr>
            <a:endParaRPr lang="es-CO" sz="17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dirty="0">
                <a:solidFill>
                  <a:schemeClr val="tx1"/>
                </a:solidFill>
                <a:effectLst>
                  <a:outerShdw blurRad="38100" dist="38100" dir="2700000" algn="tl">
                    <a:srgbClr val="C0C0C0"/>
                  </a:outerShdw>
                </a:effectLst>
                <a:latin typeface="Trebuchet MS" pitchFamily="34" charset="0"/>
              </a:rPr>
              <a:t>Liberar espacios para diversos fines.</a:t>
            </a:r>
          </a:p>
          <a:p>
            <a:pPr marL="342900" indent="-342900" algn="l">
              <a:spcBef>
                <a:spcPct val="20000"/>
              </a:spcBef>
              <a:buSzPct val="65000"/>
            </a:pPr>
            <a:endParaRPr lang="es-CO" sz="1700" dirty="0">
              <a:solidFill>
                <a:schemeClr val="tx1"/>
              </a:solidFill>
              <a:effectLst>
                <a:outerShdw blurRad="38100" dist="38100" dir="2700000" algn="tl">
                  <a:srgbClr val="C0C0C0"/>
                </a:outerShdw>
              </a:effectLst>
              <a:latin typeface="Trebuchet MS" pitchFamily="34" charset="0"/>
            </a:endParaRPr>
          </a:p>
        </p:txBody>
      </p:sp>
      <p:sp>
        <p:nvSpPr>
          <p:cNvPr id="149508"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49509" name="WordArt 5"/>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¿Cómo implementarlo?</a:t>
            </a:r>
            <a:endParaRPr lang="es-ES" b="1">
              <a:solidFill>
                <a:srgbClr val="003399"/>
              </a:solidFill>
            </a:endParaRPr>
          </a:p>
        </p:txBody>
      </p:sp>
      <p:sp>
        <p:nvSpPr>
          <p:cNvPr id="150531" name="Rectangle 3"/>
          <p:cNvSpPr>
            <a:spLocks noChangeArrowheads="1"/>
          </p:cNvSpPr>
          <p:nvPr/>
        </p:nvSpPr>
        <p:spPr bwMode="auto">
          <a:xfrm>
            <a:off x="395288"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Escoger y trabajar con un área piloto (si aplica).</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Analizar y seleccionar los recursos con que cuenta cada área de acuerdo con sus necesidades y el nivel de utilización diaria.</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Retirar lo inútil, disponiendo de un área determinada para el descarte e informar a otros de lo descartado.</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Buscar causas para evitar nuevos acumulamientos.</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Definir tiempos y criterios para  guardar documentos o elementos.  </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Seleccionar los elementos de valor para la memoria de la institución y definir el sitio para ésta memoria.</a:t>
            </a:r>
          </a:p>
          <a:p>
            <a:pPr marL="342900" indent="-342900" algn="l">
              <a:spcBef>
                <a:spcPct val="20000"/>
              </a:spcBef>
              <a:buSzPct val="65000"/>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pPr>
            <a:endParaRPr lang="es-CO" sz="1700">
              <a:solidFill>
                <a:schemeClr val="tx1"/>
              </a:solidFill>
              <a:effectLst>
                <a:outerShdw blurRad="38100" dist="38100" dir="2700000" algn="tl">
                  <a:srgbClr val="C0C0C0"/>
                </a:outerShdw>
              </a:effectLst>
              <a:latin typeface="Trebuchet MS" pitchFamily="34" charset="0"/>
            </a:endParaRPr>
          </a:p>
        </p:txBody>
      </p:sp>
      <p:sp>
        <p:nvSpPr>
          <p:cNvPr id="150532"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50533" name="WordArt 5"/>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¿Cómo implementarlo?</a:t>
            </a:r>
            <a:endParaRPr lang="es-ES" b="1">
              <a:solidFill>
                <a:srgbClr val="003399"/>
              </a:solidFill>
            </a:endParaRPr>
          </a:p>
        </p:txBody>
      </p:sp>
      <p:sp>
        <p:nvSpPr>
          <p:cNvPr id="151556"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51557" name="WordArt 5"/>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grpSp>
        <p:nvGrpSpPr>
          <p:cNvPr id="2" name="Group 26"/>
          <p:cNvGrpSpPr>
            <a:grpSpLocks/>
          </p:cNvGrpSpPr>
          <p:nvPr/>
        </p:nvGrpSpPr>
        <p:grpSpPr bwMode="auto">
          <a:xfrm>
            <a:off x="684213" y="1557338"/>
            <a:ext cx="7729537" cy="4319587"/>
            <a:chOff x="523" y="618"/>
            <a:chExt cx="5051" cy="2948"/>
          </a:xfrm>
        </p:grpSpPr>
        <p:sp>
          <p:nvSpPr>
            <p:cNvPr id="151579" name="Rectangle 27"/>
            <p:cNvSpPr>
              <a:spLocks noChangeArrowheads="1"/>
            </p:cNvSpPr>
            <p:nvPr/>
          </p:nvSpPr>
          <p:spPr bwMode="auto">
            <a:xfrm>
              <a:off x="523" y="2191"/>
              <a:ext cx="995" cy="266"/>
            </a:xfrm>
            <a:prstGeom prst="rect">
              <a:avLst/>
            </a:prstGeom>
            <a:gradFill rotWithShape="0">
              <a:gsLst>
                <a:gs pos="0">
                  <a:srgbClr val="D9E6F3"/>
                </a:gs>
                <a:gs pos="100000">
                  <a:srgbClr val="D9E6F3">
                    <a:gamma/>
                    <a:tint val="30588"/>
                    <a:invGamma/>
                  </a:srgbClr>
                </a:gs>
              </a:gsLst>
              <a:path path="rect">
                <a:fillToRect t="100000" r="100000"/>
              </a:path>
            </a:gradFill>
            <a:ln w="12700">
              <a:solidFill>
                <a:schemeClr val="tx1"/>
              </a:solidFill>
              <a:miter lim="800000"/>
              <a:headEnd/>
              <a:tailEnd/>
            </a:ln>
            <a:effectLst/>
          </p:spPr>
          <p:txBody>
            <a:bodyPr anchor="ctr"/>
            <a:lstStyle/>
            <a:p>
              <a:pPr eaLnBrk="0" hangingPunct="0"/>
              <a:r>
                <a:rPr lang="es-ES_tradnl" sz="1400">
                  <a:solidFill>
                    <a:srgbClr val="003366"/>
                  </a:solidFill>
                </a:rPr>
                <a:t>Cuando se usa</a:t>
              </a:r>
              <a:endParaRPr lang="es-ES" sz="1400">
                <a:solidFill>
                  <a:srgbClr val="003366"/>
                </a:solidFill>
              </a:endParaRPr>
            </a:p>
          </p:txBody>
        </p:sp>
        <p:sp>
          <p:nvSpPr>
            <p:cNvPr id="151580" name="Rectangle 28"/>
            <p:cNvSpPr>
              <a:spLocks noChangeArrowheads="1"/>
            </p:cNvSpPr>
            <p:nvPr/>
          </p:nvSpPr>
          <p:spPr bwMode="auto">
            <a:xfrm>
              <a:off x="532" y="618"/>
              <a:ext cx="924" cy="332"/>
            </a:xfrm>
            <a:prstGeom prst="rect">
              <a:avLst/>
            </a:prstGeom>
            <a:noFill/>
            <a:ln w="9525">
              <a:noFill/>
              <a:miter lim="800000"/>
              <a:headEnd/>
              <a:tailEnd/>
            </a:ln>
            <a:effectLst/>
          </p:spPr>
          <p:txBody>
            <a:bodyPr wrap="none" lIns="87312" tIns="44450" rIns="87312" bIns="44450">
              <a:spAutoFit/>
            </a:bodyPr>
            <a:lstStyle/>
            <a:p>
              <a:pPr algn="l" defTabSz="687388" eaLnBrk="0" hangingPunct="0"/>
              <a:r>
                <a:rPr lang="es-ES_tradnl" sz="2600">
                  <a:solidFill>
                    <a:srgbClr val="003366"/>
                  </a:solidFill>
                  <a:effectLst>
                    <a:outerShdw blurRad="38100" dist="38100" dir="2700000" algn="tl">
                      <a:srgbClr val="C0C0C0"/>
                    </a:outerShdw>
                  </a:effectLst>
                </a:rPr>
                <a:t>Análisis</a:t>
              </a:r>
            </a:p>
          </p:txBody>
        </p:sp>
        <p:sp>
          <p:nvSpPr>
            <p:cNvPr id="151581" name="Rectangle 29"/>
            <p:cNvSpPr>
              <a:spLocks noChangeArrowheads="1"/>
            </p:cNvSpPr>
            <p:nvPr/>
          </p:nvSpPr>
          <p:spPr bwMode="auto">
            <a:xfrm>
              <a:off x="2109" y="618"/>
              <a:ext cx="1230" cy="332"/>
            </a:xfrm>
            <a:prstGeom prst="rect">
              <a:avLst/>
            </a:prstGeom>
            <a:noFill/>
            <a:ln w="9525">
              <a:noFill/>
              <a:miter lim="800000"/>
              <a:headEnd/>
              <a:tailEnd/>
            </a:ln>
            <a:effectLst/>
          </p:spPr>
          <p:txBody>
            <a:bodyPr wrap="none" lIns="87312" tIns="44450" rIns="87312" bIns="44450">
              <a:spAutoFit/>
            </a:bodyPr>
            <a:lstStyle/>
            <a:p>
              <a:pPr algn="l" defTabSz="687388" eaLnBrk="0" hangingPunct="0"/>
              <a:r>
                <a:rPr lang="es-ES_tradnl" sz="2600">
                  <a:solidFill>
                    <a:srgbClr val="003366"/>
                  </a:solidFill>
                  <a:effectLst>
                    <a:outerShdw blurRad="38100" dist="38100" dir="2700000" algn="tl">
                      <a:srgbClr val="C0C0C0"/>
                    </a:outerShdw>
                  </a:effectLst>
                </a:rPr>
                <a:t>Frecuencia</a:t>
              </a:r>
            </a:p>
          </p:txBody>
        </p:sp>
        <p:sp>
          <p:nvSpPr>
            <p:cNvPr id="151582" name="Rectangle 30"/>
            <p:cNvSpPr>
              <a:spLocks noChangeArrowheads="1"/>
            </p:cNvSpPr>
            <p:nvPr/>
          </p:nvSpPr>
          <p:spPr bwMode="auto">
            <a:xfrm>
              <a:off x="4248" y="618"/>
              <a:ext cx="815" cy="332"/>
            </a:xfrm>
            <a:prstGeom prst="rect">
              <a:avLst/>
            </a:prstGeom>
            <a:noFill/>
            <a:ln w="9525">
              <a:noFill/>
              <a:miter lim="800000"/>
              <a:headEnd/>
              <a:tailEnd/>
            </a:ln>
            <a:effectLst/>
          </p:spPr>
          <p:txBody>
            <a:bodyPr wrap="none" lIns="87312" tIns="44450" rIns="87312" bIns="44450">
              <a:spAutoFit/>
            </a:bodyPr>
            <a:lstStyle/>
            <a:p>
              <a:pPr algn="l" defTabSz="687388" eaLnBrk="0" hangingPunct="0"/>
              <a:r>
                <a:rPr lang="es-ES_tradnl" sz="2600">
                  <a:solidFill>
                    <a:srgbClr val="003366"/>
                  </a:solidFill>
                  <a:effectLst>
                    <a:outerShdw blurRad="38100" dist="38100" dir="2700000" algn="tl">
                      <a:srgbClr val="C0C0C0"/>
                    </a:outerShdw>
                  </a:effectLst>
                </a:rPr>
                <a:t>Acción</a:t>
              </a:r>
            </a:p>
          </p:txBody>
        </p:sp>
        <p:sp>
          <p:nvSpPr>
            <p:cNvPr id="151583" name="Oval 31"/>
            <p:cNvSpPr>
              <a:spLocks noChangeArrowheads="1"/>
            </p:cNvSpPr>
            <p:nvPr/>
          </p:nvSpPr>
          <p:spPr bwMode="auto">
            <a:xfrm>
              <a:off x="2120" y="1037"/>
              <a:ext cx="1451" cy="280"/>
            </a:xfrm>
            <a:prstGeom prst="ellipse">
              <a:avLst/>
            </a:prstGeom>
            <a:gradFill rotWithShape="0">
              <a:gsLst>
                <a:gs pos="0">
                  <a:srgbClr val="FF9F81"/>
                </a:gs>
                <a:gs pos="50000">
                  <a:srgbClr val="FF9F81">
                    <a:gamma/>
                    <a:tint val="0"/>
                    <a:invGamma/>
                  </a:srgbClr>
                </a:gs>
                <a:gs pos="100000">
                  <a:srgbClr val="FF9F81"/>
                </a:gs>
              </a:gsLst>
              <a:lin ang="18900000" scaled="1"/>
            </a:gradFill>
            <a:ln w="12700">
              <a:solidFill>
                <a:schemeClr val="tx1"/>
              </a:solidFill>
              <a:round/>
              <a:headEnd/>
              <a:tailEnd/>
            </a:ln>
            <a:effectLst/>
          </p:spPr>
          <p:txBody>
            <a:bodyPr wrap="none" anchor="ctr"/>
            <a:lstStyle/>
            <a:p>
              <a:r>
                <a:rPr lang="es-ES_tradnl" sz="1700">
                  <a:solidFill>
                    <a:srgbClr val="A50021"/>
                  </a:solidFill>
                </a:rPr>
                <a:t>Constantemente</a:t>
              </a:r>
              <a:endParaRPr lang="es-ES" sz="1700">
                <a:solidFill>
                  <a:srgbClr val="A50021"/>
                </a:solidFill>
              </a:endParaRPr>
            </a:p>
          </p:txBody>
        </p:sp>
        <p:sp>
          <p:nvSpPr>
            <p:cNvPr id="151584" name="Oval 32"/>
            <p:cNvSpPr>
              <a:spLocks noChangeArrowheads="1"/>
            </p:cNvSpPr>
            <p:nvPr/>
          </p:nvSpPr>
          <p:spPr bwMode="auto">
            <a:xfrm>
              <a:off x="2120" y="1826"/>
              <a:ext cx="1451" cy="280"/>
            </a:xfrm>
            <a:prstGeom prst="ellipse">
              <a:avLst/>
            </a:prstGeom>
            <a:gradFill rotWithShape="0">
              <a:gsLst>
                <a:gs pos="0">
                  <a:srgbClr val="FF9F81"/>
                </a:gs>
                <a:gs pos="50000">
                  <a:srgbClr val="FF9F81">
                    <a:gamma/>
                    <a:tint val="0"/>
                    <a:invGamma/>
                  </a:srgbClr>
                </a:gs>
                <a:gs pos="100000">
                  <a:srgbClr val="FF9F81"/>
                </a:gs>
              </a:gsLst>
              <a:lin ang="18900000" scaled="1"/>
            </a:gradFill>
            <a:ln w="12700">
              <a:solidFill>
                <a:schemeClr val="tx1"/>
              </a:solidFill>
              <a:round/>
              <a:headEnd/>
              <a:tailEnd/>
            </a:ln>
            <a:effectLst/>
          </p:spPr>
          <p:txBody>
            <a:bodyPr wrap="none" anchor="ctr"/>
            <a:lstStyle/>
            <a:p>
              <a:r>
                <a:rPr lang="es-ES_tradnl" sz="1700">
                  <a:solidFill>
                    <a:srgbClr val="A50021"/>
                  </a:solidFill>
                </a:rPr>
                <a:t>Ocasionalmente</a:t>
              </a:r>
              <a:endParaRPr lang="es-ES" sz="1700">
                <a:solidFill>
                  <a:srgbClr val="A50021"/>
                </a:solidFill>
              </a:endParaRPr>
            </a:p>
          </p:txBody>
        </p:sp>
        <p:sp>
          <p:nvSpPr>
            <p:cNvPr id="151585" name="Oval 33"/>
            <p:cNvSpPr>
              <a:spLocks noChangeArrowheads="1"/>
            </p:cNvSpPr>
            <p:nvPr/>
          </p:nvSpPr>
          <p:spPr bwMode="auto">
            <a:xfrm>
              <a:off x="2120" y="2579"/>
              <a:ext cx="1451" cy="280"/>
            </a:xfrm>
            <a:prstGeom prst="ellipse">
              <a:avLst/>
            </a:prstGeom>
            <a:gradFill rotWithShape="0">
              <a:gsLst>
                <a:gs pos="0">
                  <a:srgbClr val="FF9F81"/>
                </a:gs>
                <a:gs pos="50000">
                  <a:srgbClr val="FF9F81">
                    <a:gamma/>
                    <a:tint val="0"/>
                    <a:invGamma/>
                  </a:srgbClr>
                </a:gs>
                <a:gs pos="100000">
                  <a:srgbClr val="FF9F81"/>
                </a:gs>
              </a:gsLst>
              <a:lin ang="18900000" scaled="1"/>
            </a:gradFill>
            <a:ln w="12700">
              <a:solidFill>
                <a:schemeClr val="tx1"/>
              </a:solidFill>
              <a:round/>
              <a:headEnd/>
              <a:tailEnd/>
            </a:ln>
            <a:effectLst/>
          </p:spPr>
          <p:txBody>
            <a:bodyPr wrap="none" tIns="10800" anchor="ctr"/>
            <a:lstStyle/>
            <a:p>
              <a:pPr eaLnBrk="0" hangingPunct="0"/>
              <a:r>
                <a:rPr lang="es-ES_tradnl" sz="1500">
                  <a:solidFill>
                    <a:srgbClr val="A50021"/>
                  </a:solidFill>
                </a:rPr>
                <a:t> Raramente</a:t>
              </a:r>
            </a:p>
            <a:p>
              <a:pPr eaLnBrk="0" hangingPunct="0"/>
              <a:r>
                <a:rPr lang="es-ES_tradnl" sz="1500">
                  <a:solidFill>
                    <a:srgbClr val="A50021"/>
                  </a:solidFill>
                </a:rPr>
                <a:t>(pero necesario)</a:t>
              </a:r>
              <a:endParaRPr lang="es-ES" sz="1500">
                <a:solidFill>
                  <a:srgbClr val="A50021"/>
                </a:solidFill>
              </a:endParaRPr>
            </a:p>
          </p:txBody>
        </p:sp>
        <p:sp>
          <p:nvSpPr>
            <p:cNvPr id="151586" name="Oval 34"/>
            <p:cNvSpPr>
              <a:spLocks noChangeArrowheads="1"/>
            </p:cNvSpPr>
            <p:nvPr/>
          </p:nvSpPr>
          <p:spPr bwMode="auto">
            <a:xfrm>
              <a:off x="2120" y="3286"/>
              <a:ext cx="1451" cy="280"/>
            </a:xfrm>
            <a:prstGeom prst="ellipse">
              <a:avLst/>
            </a:prstGeom>
            <a:gradFill rotWithShape="0">
              <a:gsLst>
                <a:gs pos="0">
                  <a:srgbClr val="FF9F81"/>
                </a:gs>
                <a:gs pos="50000">
                  <a:srgbClr val="FF9F81">
                    <a:gamma/>
                    <a:tint val="0"/>
                    <a:invGamma/>
                  </a:srgbClr>
                </a:gs>
                <a:gs pos="100000">
                  <a:srgbClr val="FF9F81"/>
                </a:gs>
              </a:gsLst>
              <a:lin ang="18900000" scaled="1"/>
            </a:gradFill>
            <a:ln w="12700">
              <a:solidFill>
                <a:schemeClr val="tx1"/>
              </a:solidFill>
              <a:round/>
              <a:headEnd/>
              <a:tailEnd/>
            </a:ln>
            <a:effectLst/>
          </p:spPr>
          <p:txBody>
            <a:bodyPr wrap="none" anchor="ctr"/>
            <a:lstStyle/>
            <a:p>
              <a:r>
                <a:rPr lang="es-ES_tradnl" sz="1700">
                  <a:solidFill>
                    <a:srgbClr val="A50021"/>
                  </a:solidFill>
                </a:rPr>
                <a:t>Nunca</a:t>
              </a:r>
              <a:endParaRPr lang="es-ES" sz="1700">
                <a:solidFill>
                  <a:srgbClr val="A50021"/>
                </a:solidFill>
              </a:endParaRPr>
            </a:p>
          </p:txBody>
        </p:sp>
        <p:sp>
          <p:nvSpPr>
            <p:cNvPr id="151587" name="Rectangle 35"/>
            <p:cNvSpPr>
              <a:spLocks noChangeArrowheads="1"/>
            </p:cNvSpPr>
            <p:nvPr/>
          </p:nvSpPr>
          <p:spPr bwMode="auto">
            <a:xfrm>
              <a:off x="3963" y="1802"/>
              <a:ext cx="1611" cy="312"/>
            </a:xfrm>
            <a:prstGeom prst="rect">
              <a:avLst/>
            </a:prstGeom>
            <a:gradFill rotWithShape="0">
              <a:gsLst>
                <a:gs pos="0">
                  <a:srgbClr val="D9E6F3"/>
                </a:gs>
                <a:gs pos="100000">
                  <a:srgbClr val="D9E6F3">
                    <a:gamma/>
                    <a:tint val="30588"/>
                    <a:invGamma/>
                  </a:srgbClr>
                </a:gs>
              </a:gsLst>
              <a:path path="rect">
                <a:fillToRect t="100000" r="100000"/>
              </a:path>
            </a:gradFill>
            <a:ln w="12700">
              <a:solidFill>
                <a:schemeClr val="tx1"/>
              </a:solidFill>
              <a:miter lim="800000"/>
              <a:headEnd/>
              <a:tailEnd/>
            </a:ln>
            <a:effectLst/>
          </p:spPr>
          <p:txBody>
            <a:bodyPr anchor="ctr"/>
            <a:lstStyle/>
            <a:p>
              <a:pPr eaLnBrk="0" hangingPunct="0"/>
              <a:r>
                <a:rPr lang="es-ES_tradnl" sz="1200">
                  <a:solidFill>
                    <a:schemeClr val="tx1"/>
                  </a:solidFill>
                </a:rPr>
                <a:t>Mantener un poco separado del lugar de trabajo</a:t>
              </a:r>
              <a:endParaRPr lang="es-ES" sz="1200">
                <a:solidFill>
                  <a:schemeClr val="tx1"/>
                </a:solidFill>
              </a:endParaRPr>
            </a:p>
          </p:txBody>
        </p:sp>
        <p:sp>
          <p:nvSpPr>
            <p:cNvPr id="151588" name="Rectangle 36"/>
            <p:cNvSpPr>
              <a:spLocks noChangeArrowheads="1"/>
            </p:cNvSpPr>
            <p:nvPr/>
          </p:nvSpPr>
          <p:spPr bwMode="auto">
            <a:xfrm>
              <a:off x="3963" y="2547"/>
              <a:ext cx="1611" cy="311"/>
            </a:xfrm>
            <a:prstGeom prst="rect">
              <a:avLst/>
            </a:prstGeom>
            <a:gradFill rotWithShape="0">
              <a:gsLst>
                <a:gs pos="0">
                  <a:srgbClr val="D9E6F3"/>
                </a:gs>
                <a:gs pos="100000">
                  <a:srgbClr val="D9E6F3">
                    <a:gamma/>
                    <a:tint val="30588"/>
                    <a:invGamma/>
                  </a:srgbClr>
                </a:gs>
              </a:gsLst>
              <a:path path="rect">
                <a:fillToRect t="100000" r="100000"/>
              </a:path>
            </a:gradFill>
            <a:ln w="12700">
              <a:solidFill>
                <a:schemeClr val="tx1"/>
              </a:solidFill>
              <a:miter lim="800000"/>
              <a:headEnd/>
              <a:tailEnd/>
            </a:ln>
            <a:effectLst/>
          </p:spPr>
          <p:txBody>
            <a:bodyPr anchor="ctr"/>
            <a:lstStyle/>
            <a:p>
              <a:pPr eaLnBrk="0" hangingPunct="0"/>
              <a:r>
                <a:rPr lang="es-ES_tradnl" sz="1400">
                  <a:solidFill>
                    <a:schemeClr val="tx1"/>
                  </a:solidFill>
                </a:rPr>
                <a:t>Mantener en un depósito separado</a:t>
              </a:r>
              <a:endParaRPr lang="es-ES" sz="1400">
                <a:solidFill>
                  <a:schemeClr val="tx1"/>
                </a:solidFill>
              </a:endParaRPr>
            </a:p>
          </p:txBody>
        </p:sp>
        <p:sp>
          <p:nvSpPr>
            <p:cNvPr id="151589" name="Rectangle 37"/>
            <p:cNvSpPr>
              <a:spLocks noChangeArrowheads="1"/>
            </p:cNvSpPr>
            <p:nvPr/>
          </p:nvSpPr>
          <p:spPr bwMode="auto">
            <a:xfrm>
              <a:off x="3963" y="1005"/>
              <a:ext cx="1611" cy="399"/>
            </a:xfrm>
            <a:prstGeom prst="rect">
              <a:avLst/>
            </a:prstGeom>
            <a:gradFill rotWithShape="0">
              <a:gsLst>
                <a:gs pos="0">
                  <a:srgbClr val="D9E6F3"/>
                </a:gs>
                <a:gs pos="100000">
                  <a:srgbClr val="D9E6F3">
                    <a:gamma/>
                    <a:tint val="30588"/>
                    <a:invGamma/>
                  </a:srgbClr>
                </a:gs>
              </a:gsLst>
              <a:path path="rect">
                <a:fillToRect t="100000" r="100000"/>
              </a:path>
            </a:gradFill>
            <a:ln w="12700">
              <a:solidFill>
                <a:schemeClr val="tx1"/>
              </a:solidFill>
              <a:miter lim="800000"/>
              <a:headEnd/>
              <a:tailEnd/>
            </a:ln>
            <a:effectLst/>
          </p:spPr>
          <p:txBody>
            <a:bodyPr anchor="ctr"/>
            <a:lstStyle/>
            <a:p>
              <a:pPr eaLnBrk="0" hangingPunct="0"/>
              <a:r>
                <a:rPr lang="es-ES_tradnl" sz="1200" dirty="0">
                  <a:solidFill>
                    <a:schemeClr val="tx1"/>
                  </a:solidFill>
                </a:rPr>
                <a:t>Mantener en el</a:t>
              </a:r>
            </a:p>
            <a:p>
              <a:pPr eaLnBrk="0" hangingPunct="0"/>
              <a:r>
                <a:rPr lang="es-ES_tradnl" sz="1200" dirty="0">
                  <a:solidFill>
                    <a:schemeClr val="tx1"/>
                  </a:solidFill>
                </a:rPr>
                <a:t>lugar de trabajo</a:t>
              </a:r>
            </a:p>
            <a:p>
              <a:pPr eaLnBrk="0" hangingPunct="0"/>
              <a:r>
                <a:rPr lang="es-ES_tradnl" sz="1200" dirty="0">
                  <a:solidFill>
                    <a:schemeClr val="tx1"/>
                  </a:solidFill>
                </a:rPr>
                <a:t>o próximo a él</a:t>
              </a:r>
              <a:endParaRPr lang="es-ES" sz="1200" dirty="0">
                <a:solidFill>
                  <a:schemeClr val="tx1"/>
                </a:solidFill>
              </a:endParaRPr>
            </a:p>
          </p:txBody>
        </p:sp>
        <p:sp>
          <p:nvSpPr>
            <p:cNvPr id="151590" name="Rectangle 38"/>
            <p:cNvSpPr>
              <a:spLocks noChangeArrowheads="1"/>
            </p:cNvSpPr>
            <p:nvPr/>
          </p:nvSpPr>
          <p:spPr bwMode="auto">
            <a:xfrm>
              <a:off x="3963" y="3254"/>
              <a:ext cx="1611" cy="311"/>
            </a:xfrm>
            <a:prstGeom prst="rect">
              <a:avLst/>
            </a:prstGeom>
            <a:gradFill rotWithShape="0">
              <a:gsLst>
                <a:gs pos="0">
                  <a:srgbClr val="D9E6F3"/>
                </a:gs>
                <a:gs pos="100000">
                  <a:srgbClr val="D9E6F3">
                    <a:gamma/>
                    <a:tint val="30588"/>
                    <a:invGamma/>
                  </a:srgbClr>
                </a:gs>
              </a:gsLst>
              <a:path path="rect">
                <a:fillToRect t="100000" r="100000"/>
              </a:path>
            </a:gradFill>
            <a:ln w="12700">
              <a:solidFill>
                <a:schemeClr val="tx1"/>
              </a:solidFill>
              <a:miter lim="800000"/>
              <a:headEnd/>
              <a:tailEnd/>
            </a:ln>
            <a:effectLst/>
          </p:spPr>
          <p:txBody>
            <a:bodyPr anchor="ctr"/>
            <a:lstStyle/>
            <a:p>
              <a:pPr eaLnBrk="0" hangingPunct="0"/>
              <a:r>
                <a:rPr lang="es-ES_tradnl" sz="1400">
                  <a:solidFill>
                    <a:schemeClr val="tx1"/>
                  </a:solidFill>
                </a:rPr>
                <a:t>Llevarlo al área</a:t>
              </a:r>
            </a:p>
            <a:p>
              <a:pPr eaLnBrk="0" hangingPunct="0"/>
              <a:r>
                <a:rPr lang="es-ES_tradnl" sz="1400">
                  <a:solidFill>
                    <a:schemeClr val="tx1"/>
                  </a:solidFill>
                </a:rPr>
                <a:t>de descarte</a:t>
              </a:r>
              <a:endParaRPr lang="es-ES" sz="1400">
                <a:solidFill>
                  <a:schemeClr val="tx1"/>
                </a:solidFill>
              </a:endParaRPr>
            </a:p>
          </p:txBody>
        </p:sp>
        <p:cxnSp>
          <p:nvCxnSpPr>
            <p:cNvPr id="151591" name="AutoShape 39"/>
            <p:cNvCxnSpPr>
              <a:cxnSpLocks noChangeShapeType="1"/>
              <a:stCxn id="151583" idx="2"/>
              <a:endCxn id="151586" idx="2"/>
            </p:cNvCxnSpPr>
            <p:nvPr/>
          </p:nvCxnSpPr>
          <p:spPr bwMode="auto">
            <a:xfrm rot="10800000" flipH="1" flipV="1">
              <a:off x="2120" y="1177"/>
              <a:ext cx="1" cy="2249"/>
            </a:xfrm>
            <a:prstGeom prst="bentConnector3">
              <a:avLst>
                <a:gd name="adj1" fmla="val -14400000"/>
              </a:avLst>
            </a:prstGeom>
            <a:noFill/>
            <a:ln w="9525">
              <a:solidFill>
                <a:schemeClr val="tx1"/>
              </a:solidFill>
              <a:miter lim="800000"/>
              <a:headEnd type="triangle" w="med" len="med"/>
              <a:tailEnd type="triangle" w="med" len="med"/>
            </a:ln>
            <a:effectLst/>
          </p:spPr>
        </p:cxnSp>
        <p:cxnSp>
          <p:nvCxnSpPr>
            <p:cNvPr id="151592" name="AutoShape 40"/>
            <p:cNvCxnSpPr>
              <a:cxnSpLocks noChangeShapeType="1"/>
              <a:stCxn id="151583" idx="6"/>
              <a:endCxn id="151589" idx="1"/>
            </p:cNvCxnSpPr>
            <p:nvPr/>
          </p:nvCxnSpPr>
          <p:spPr bwMode="auto">
            <a:xfrm>
              <a:off x="3571" y="1177"/>
              <a:ext cx="392" cy="27"/>
            </a:xfrm>
            <a:prstGeom prst="straightConnector1">
              <a:avLst/>
            </a:prstGeom>
            <a:noFill/>
            <a:ln w="9525">
              <a:solidFill>
                <a:schemeClr val="tx1"/>
              </a:solidFill>
              <a:round/>
              <a:headEnd/>
              <a:tailEnd type="triangle" w="med" len="med"/>
            </a:ln>
            <a:effectLst/>
          </p:spPr>
        </p:cxnSp>
        <p:cxnSp>
          <p:nvCxnSpPr>
            <p:cNvPr id="151593" name="AutoShape 41"/>
            <p:cNvCxnSpPr>
              <a:cxnSpLocks noChangeShapeType="1"/>
              <a:stCxn id="151584" idx="6"/>
              <a:endCxn id="151587" idx="1"/>
            </p:cNvCxnSpPr>
            <p:nvPr/>
          </p:nvCxnSpPr>
          <p:spPr bwMode="auto">
            <a:xfrm flipV="1">
              <a:off x="3571" y="1958"/>
              <a:ext cx="392" cy="8"/>
            </a:xfrm>
            <a:prstGeom prst="straightConnector1">
              <a:avLst/>
            </a:prstGeom>
            <a:noFill/>
            <a:ln w="9525">
              <a:solidFill>
                <a:schemeClr val="tx1"/>
              </a:solidFill>
              <a:round/>
              <a:headEnd/>
              <a:tailEnd type="triangle" w="med" len="med"/>
            </a:ln>
            <a:effectLst/>
          </p:spPr>
        </p:cxnSp>
        <p:cxnSp>
          <p:nvCxnSpPr>
            <p:cNvPr id="151594" name="AutoShape 42"/>
            <p:cNvCxnSpPr>
              <a:cxnSpLocks noChangeShapeType="1"/>
              <a:stCxn id="151585" idx="6"/>
              <a:endCxn id="151588" idx="1"/>
            </p:cNvCxnSpPr>
            <p:nvPr/>
          </p:nvCxnSpPr>
          <p:spPr bwMode="auto">
            <a:xfrm flipV="1">
              <a:off x="3571" y="2703"/>
              <a:ext cx="392" cy="16"/>
            </a:xfrm>
            <a:prstGeom prst="straightConnector1">
              <a:avLst/>
            </a:prstGeom>
            <a:noFill/>
            <a:ln w="9525">
              <a:solidFill>
                <a:schemeClr val="tx1"/>
              </a:solidFill>
              <a:round/>
              <a:headEnd/>
              <a:tailEnd type="triangle" w="med" len="med"/>
            </a:ln>
            <a:effectLst/>
          </p:spPr>
        </p:cxnSp>
        <p:cxnSp>
          <p:nvCxnSpPr>
            <p:cNvPr id="151595" name="AutoShape 43"/>
            <p:cNvCxnSpPr>
              <a:cxnSpLocks noChangeShapeType="1"/>
              <a:stCxn id="151586" idx="6"/>
              <a:endCxn id="151590" idx="1"/>
            </p:cNvCxnSpPr>
            <p:nvPr/>
          </p:nvCxnSpPr>
          <p:spPr bwMode="auto">
            <a:xfrm flipV="1">
              <a:off x="3571" y="3410"/>
              <a:ext cx="392" cy="16"/>
            </a:xfrm>
            <a:prstGeom prst="straightConnector1">
              <a:avLst/>
            </a:prstGeom>
            <a:noFill/>
            <a:ln w="9525">
              <a:solidFill>
                <a:schemeClr val="tx1"/>
              </a:solidFill>
              <a:round/>
              <a:headEnd/>
              <a:tailEnd type="triangle" w="med" len="med"/>
            </a:ln>
            <a:effectLst/>
          </p:spPr>
        </p:cxnSp>
        <p:cxnSp>
          <p:nvCxnSpPr>
            <p:cNvPr id="151596" name="AutoShape 44"/>
            <p:cNvCxnSpPr>
              <a:cxnSpLocks noChangeShapeType="1"/>
              <a:stCxn id="151584" idx="2"/>
              <a:endCxn id="151585" idx="2"/>
            </p:cNvCxnSpPr>
            <p:nvPr/>
          </p:nvCxnSpPr>
          <p:spPr bwMode="auto">
            <a:xfrm rot="10800000" flipH="1" flipV="1">
              <a:off x="2120" y="1966"/>
              <a:ext cx="1" cy="753"/>
            </a:xfrm>
            <a:prstGeom prst="bentConnector3">
              <a:avLst>
                <a:gd name="adj1" fmla="val -14400000"/>
              </a:avLst>
            </a:prstGeom>
            <a:noFill/>
            <a:ln w="9525">
              <a:solidFill>
                <a:schemeClr val="tx1"/>
              </a:solidFill>
              <a:miter lim="800000"/>
              <a:headEnd type="triangle" w="med" len="med"/>
              <a:tailEnd type="triangle" w="med" len="med"/>
            </a:ln>
            <a:effectLst/>
          </p:spPr>
        </p:cxnSp>
        <p:sp>
          <p:nvSpPr>
            <p:cNvPr id="151597" name="Line 45"/>
            <p:cNvSpPr>
              <a:spLocks noChangeShapeType="1"/>
            </p:cNvSpPr>
            <p:nvPr/>
          </p:nvSpPr>
          <p:spPr bwMode="auto">
            <a:xfrm>
              <a:off x="1522" y="2447"/>
              <a:ext cx="225" cy="0"/>
            </a:xfrm>
            <a:prstGeom prst="line">
              <a:avLst/>
            </a:prstGeom>
            <a:noFill/>
            <a:ln w="9525">
              <a:solidFill>
                <a:schemeClr val="tx1"/>
              </a:solidFill>
              <a:round/>
              <a:headEnd/>
              <a:tailEnd type="triangle" w="med" len="med"/>
            </a:ln>
            <a:effectLst/>
          </p:spPr>
          <p:txBody>
            <a:bodyPr/>
            <a:lstStyle/>
            <a:p>
              <a:endParaRPr lang="es-CO"/>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¿Cómo implementarlo?</a:t>
            </a:r>
            <a:endParaRPr lang="es-ES" b="1">
              <a:solidFill>
                <a:srgbClr val="003399"/>
              </a:solidFill>
            </a:endParaRPr>
          </a:p>
        </p:txBody>
      </p:sp>
      <p:sp>
        <p:nvSpPr>
          <p:cNvPr id="152579"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a:t>
            </a:r>
            <a:endParaRPr lang="es-ES" b="1" dirty="0"/>
          </a:p>
        </p:txBody>
      </p:sp>
      <p:sp>
        <p:nvSpPr>
          <p:cNvPr id="152580" name="WordArt 4"/>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grpSp>
        <p:nvGrpSpPr>
          <p:cNvPr id="2" name="Group 25"/>
          <p:cNvGrpSpPr>
            <a:grpSpLocks/>
          </p:cNvGrpSpPr>
          <p:nvPr/>
        </p:nvGrpSpPr>
        <p:grpSpPr bwMode="auto">
          <a:xfrm>
            <a:off x="323850" y="1700213"/>
            <a:ext cx="7775575" cy="4105275"/>
            <a:chOff x="204" y="868"/>
            <a:chExt cx="5125" cy="2789"/>
          </a:xfrm>
        </p:grpSpPr>
        <p:sp>
          <p:nvSpPr>
            <p:cNvPr id="152602" name="Oval 26"/>
            <p:cNvSpPr>
              <a:spLocks noChangeArrowheads="1"/>
            </p:cNvSpPr>
            <p:nvPr/>
          </p:nvSpPr>
          <p:spPr bwMode="auto">
            <a:xfrm>
              <a:off x="969" y="1064"/>
              <a:ext cx="1197" cy="342"/>
            </a:xfrm>
            <a:prstGeom prst="ellipse">
              <a:avLst/>
            </a:prstGeom>
            <a:gradFill rotWithShape="0">
              <a:gsLst>
                <a:gs pos="0">
                  <a:srgbClr val="FFBCA7"/>
                </a:gs>
                <a:gs pos="100000">
                  <a:srgbClr val="FFBCA7">
                    <a:gamma/>
                    <a:tint val="0"/>
                    <a:invGamma/>
                  </a:srgbClr>
                </a:gs>
              </a:gsLst>
              <a:path path="rect">
                <a:fillToRect r="100000" b="100000"/>
              </a:path>
            </a:gradFill>
            <a:ln w="12700">
              <a:solidFill>
                <a:schemeClr val="tx1"/>
              </a:solidFill>
              <a:round/>
              <a:headEnd/>
              <a:tailEnd/>
            </a:ln>
            <a:effectLst/>
          </p:spPr>
          <p:txBody>
            <a:bodyPr anchor="ctr"/>
            <a:lstStyle/>
            <a:p>
              <a:pPr eaLnBrk="0" hangingPunct="0"/>
              <a:r>
                <a:rPr lang="es-ES_tradnl" sz="1400" dirty="0">
                  <a:solidFill>
                    <a:srgbClr val="A50021"/>
                  </a:solidFill>
                </a:rPr>
                <a:t>Cosas  aún útiles</a:t>
              </a:r>
              <a:endParaRPr lang="es-ES" sz="1400" dirty="0">
                <a:solidFill>
                  <a:srgbClr val="A50021"/>
                </a:solidFill>
              </a:endParaRPr>
            </a:p>
          </p:txBody>
        </p:sp>
        <p:sp>
          <p:nvSpPr>
            <p:cNvPr id="152603" name="Oval 27"/>
            <p:cNvSpPr>
              <a:spLocks noChangeArrowheads="1"/>
            </p:cNvSpPr>
            <p:nvPr/>
          </p:nvSpPr>
          <p:spPr bwMode="auto">
            <a:xfrm>
              <a:off x="204" y="1971"/>
              <a:ext cx="1126" cy="267"/>
            </a:xfrm>
            <a:prstGeom prst="ellipse">
              <a:avLst/>
            </a:prstGeom>
            <a:solidFill>
              <a:srgbClr val="D9E6F3"/>
            </a:solidFill>
            <a:ln w="12700">
              <a:solidFill>
                <a:schemeClr val="tx1"/>
              </a:solidFill>
              <a:round/>
              <a:headEnd/>
              <a:tailEnd/>
            </a:ln>
            <a:effectLst/>
          </p:spPr>
          <p:txBody>
            <a:bodyPr anchor="ctr"/>
            <a:lstStyle/>
            <a:p>
              <a:pPr eaLnBrk="0" hangingPunct="0"/>
              <a:r>
                <a:rPr lang="es-ES_tradnl" sz="1400">
                  <a:solidFill>
                    <a:srgbClr val="003366"/>
                  </a:solidFill>
                </a:rPr>
                <a:t>Descartar</a:t>
              </a:r>
              <a:endParaRPr lang="es-ES" sz="1400">
                <a:solidFill>
                  <a:srgbClr val="003366"/>
                </a:solidFill>
              </a:endParaRPr>
            </a:p>
          </p:txBody>
        </p:sp>
        <p:sp>
          <p:nvSpPr>
            <p:cNvPr id="152604" name="Oval 28"/>
            <p:cNvSpPr>
              <a:spLocks noChangeArrowheads="1"/>
            </p:cNvSpPr>
            <p:nvPr/>
          </p:nvSpPr>
          <p:spPr bwMode="auto">
            <a:xfrm>
              <a:off x="969" y="2678"/>
              <a:ext cx="1197" cy="367"/>
            </a:xfrm>
            <a:prstGeom prst="ellipse">
              <a:avLst/>
            </a:prstGeom>
            <a:gradFill rotWithShape="0">
              <a:gsLst>
                <a:gs pos="0">
                  <a:srgbClr val="FFBCA7"/>
                </a:gs>
                <a:gs pos="100000">
                  <a:srgbClr val="FFBCA7">
                    <a:gamma/>
                    <a:tint val="0"/>
                    <a:invGamma/>
                  </a:srgbClr>
                </a:gs>
              </a:gsLst>
              <a:path path="rect">
                <a:fillToRect r="100000" b="100000"/>
              </a:path>
            </a:gradFill>
            <a:ln w="12700">
              <a:solidFill>
                <a:schemeClr val="tx1"/>
              </a:solidFill>
              <a:round/>
              <a:headEnd/>
              <a:tailEnd/>
            </a:ln>
            <a:effectLst/>
          </p:spPr>
          <p:txBody>
            <a:bodyPr anchor="ctr"/>
            <a:lstStyle/>
            <a:p>
              <a:pPr eaLnBrk="0" hangingPunct="0"/>
              <a:r>
                <a:rPr lang="es-ES_tradnl" sz="1400" dirty="0">
                  <a:solidFill>
                    <a:srgbClr val="A50021"/>
                  </a:solidFill>
                </a:rPr>
                <a:t>Cosas no necesarias</a:t>
              </a:r>
              <a:endParaRPr lang="es-ES" sz="1400" dirty="0">
                <a:solidFill>
                  <a:srgbClr val="A50021"/>
                </a:solidFill>
              </a:endParaRPr>
            </a:p>
          </p:txBody>
        </p:sp>
        <p:sp>
          <p:nvSpPr>
            <p:cNvPr id="152605" name="Rectangle 29"/>
            <p:cNvSpPr>
              <a:spLocks noChangeArrowheads="1"/>
            </p:cNvSpPr>
            <p:nvPr/>
          </p:nvSpPr>
          <p:spPr bwMode="auto">
            <a:xfrm>
              <a:off x="2476" y="2187"/>
              <a:ext cx="1241" cy="296"/>
            </a:xfrm>
            <a:prstGeom prst="rect">
              <a:avLst/>
            </a:prstGeom>
            <a:gradFill rotWithShape="0">
              <a:gsLst>
                <a:gs pos="0">
                  <a:srgbClr val="CDFFEA"/>
                </a:gs>
                <a:gs pos="100000">
                  <a:srgbClr val="CDFFEA">
                    <a:gamma/>
                    <a:tint val="0"/>
                    <a:invGamma/>
                  </a:srgbClr>
                </a:gs>
              </a:gsLst>
              <a:lin ang="18900000" scaled="1"/>
            </a:gradFill>
            <a:ln w="12700">
              <a:solidFill>
                <a:schemeClr val="tx1"/>
              </a:solidFill>
              <a:miter lim="800000"/>
              <a:headEnd/>
              <a:tailEnd/>
            </a:ln>
            <a:effectLst/>
          </p:spPr>
          <p:txBody>
            <a:bodyPr anchor="ctr"/>
            <a:lstStyle/>
            <a:p>
              <a:pPr eaLnBrk="0" hangingPunct="0"/>
              <a:r>
                <a:rPr lang="es-ES_tradnl" sz="1400" dirty="0">
                  <a:solidFill>
                    <a:srgbClr val="003300"/>
                  </a:solidFill>
                </a:rPr>
                <a:t>Material o equipos en buen estado</a:t>
              </a:r>
              <a:endParaRPr lang="es-ES" sz="1400" dirty="0">
                <a:solidFill>
                  <a:srgbClr val="003300"/>
                </a:solidFill>
              </a:endParaRPr>
            </a:p>
          </p:txBody>
        </p:sp>
        <p:sp>
          <p:nvSpPr>
            <p:cNvPr id="152606" name="Rectangle 30"/>
            <p:cNvSpPr>
              <a:spLocks noChangeArrowheads="1"/>
            </p:cNvSpPr>
            <p:nvPr/>
          </p:nvSpPr>
          <p:spPr bwMode="auto">
            <a:xfrm>
              <a:off x="2476" y="1448"/>
              <a:ext cx="1241" cy="249"/>
            </a:xfrm>
            <a:prstGeom prst="rect">
              <a:avLst/>
            </a:prstGeom>
            <a:gradFill rotWithShape="0">
              <a:gsLst>
                <a:gs pos="0">
                  <a:srgbClr val="CDFFEA"/>
                </a:gs>
                <a:gs pos="100000">
                  <a:srgbClr val="CDFFEA">
                    <a:gamma/>
                    <a:tint val="0"/>
                    <a:invGamma/>
                  </a:srgbClr>
                </a:gs>
              </a:gsLst>
              <a:lin ang="18900000" scaled="1"/>
            </a:gradFill>
            <a:ln w="12700">
              <a:solidFill>
                <a:schemeClr val="tx1"/>
              </a:solidFill>
              <a:miter lim="800000"/>
              <a:headEnd/>
              <a:tailEnd/>
            </a:ln>
            <a:effectLst/>
          </p:spPr>
          <p:txBody>
            <a:bodyPr anchor="ctr"/>
            <a:lstStyle/>
            <a:p>
              <a:pPr eaLnBrk="0" hangingPunct="0"/>
              <a:r>
                <a:rPr lang="es-ES_tradnl" sz="1400">
                  <a:solidFill>
                    <a:srgbClr val="003300"/>
                  </a:solidFill>
                </a:rPr>
                <a:t>Material  recuperable</a:t>
              </a:r>
              <a:endParaRPr lang="es-ES" sz="1400">
                <a:solidFill>
                  <a:srgbClr val="003300"/>
                </a:solidFill>
              </a:endParaRPr>
            </a:p>
          </p:txBody>
        </p:sp>
        <p:sp>
          <p:nvSpPr>
            <p:cNvPr id="152607" name="Rectangle 31"/>
            <p:cNvSpPr>
              <a:spLocks noChangeArrowheads="1"/>
            </p:cNvSpPr>
            <p:nvPr/>
          </p:nvSpPr>
          <p:spPr bwMode="auto">
            <a:xfrm>
              <a:off x="2476" y="868"/>
              <a:ext cx="1241" cy="249"/>
            </a:xfrm>
            <a:prstGeom prst="rect">
              <a:avLst/>
            </a:prstGeom>
            <a:gradFill rotWithShape="0">
              <a:gsLst>
                <a:gs pos="0">
                  <a:srgbClr val="CDFFEA"/>
                </a:gs>
                <a:gs pos="100000">
                  <a:srgbClr val="CDFFEA">
                    <a:gamma/>
                    <a:tint val="0"/>
                    <a:invGamma/>
                  </a:srgbClr>
                </a:gs>
              </a:gsLst>
              <a:lin ang="18900000" scaled="1"/>
            </a:gradFill>
            <a:ln w="12700">
              <a:solidFill>
                <a:schemeClr val="tx1"/>
              </a:solidFill>
              <a:miter lim="800000"/>
              <a:headEnd/>
              <a:tailEnd/>
            </a:ln>
            <a:effectLst/>
          </p:spPr>
          <p:txBody>
            <a:bodyPr anchor="ctr"/>
            <a:lstStyle/>
            <a:p>
              <a:pPr eaLnBrk="0" hangingPunct="0"/>
              <a:r>
                <a:rPr lang="es-ES_tradnl" sz="1400">
                  <a:solidFill>
                    <a:srgbClr val="003300"/>
                  </a:solidFill>
                </a:rPr>
                <a:t>En buen estado</a:t>
              </a:r>
              <a:endParaRPr lang="es-ES" sz="1400">
                <a:solidFill>
                  <a:srgbClr val="003300"/>
                </a:solidFill>
              </a:endParaRPr>
            </a:p>
          </p:txBody>
        </p:sp>
        <p:sp>
          <p:nvSpPr>
            <p:cNvPr id="152608" name="Rectangle 32"/>
            <p:cNvSpPr>
              <a:spLocks noChangeArrowheads="1"/>
            </p:cNvSpPr>
            <p:nvPr/>
          </p:nvSpPr>
          <p:spPr bwMode="auto">
            <a:xfrm>
              <a:off x="2476" y="2797"/>
              <a:ext cx="1241" cy="322"/>
            </a:xfrm>
            <a:prstGeom prst="rect">
              <a:avLst/>
            </a:prstGeom>
            <a:gradFill rotWithShape="0">
              <a:gsLst>
                <a:gs pos="0">
                  <a:srgbClr val="CDFFEA"/>
                </a:gs>
                <a:gs pos="100000">
                  <a:srgbClr val="CDFFEA">
                    <a:gamma/>
                    <a:tint val="0"/>
                    <a:invGamma/>
                  </a:srgbClr>
                </a:gs>
              </a:gsLst>
              <a:lin ang="18900000" scaled="1"/>
            </a:gradFill>
            <a:ln w="12700">
              <a:solidFill>
                <a:schemeClr val="tx1"/>
              </a:solidFill>
              <a:miter lim="800000"/>
              <a:headEnd/>
              <a:tailEnd/>
            </a:ln>
            <a:effectLst/>
          </p:spPr>
          <p:txBody>
            <a:bodyPr anchor="ctr"/>
            <a:lstStyle/>
            <a:p>
              <a:pPr eaLnBrk="0" hangingPunct="0"/>
              <a:r>
                <a:rPr lang="es-ES_tradnl" sz="1400" dirty="0">
                  <a:solidFill>
                    <a:srgbClr val="003300"/>
                  </a:solidFill>
                </a:rPr>
                <a:t>Material en pésimo estado</a:t>
              </a:r>
              <a:endParaRPr lang="es-ES" sz="1400" dirty="0">
                <a:solidFill>
                  <a:srgbClr val="003300"/>
                </a:solidFill>
              </a:endParaRPr>
            </a:p>
          </p:txBody>
        </p:sp>
        <p:sp>
          <p:nvSpPr>
            <p:cNvPr id="152609" name="Rectangle 33"/>
            <p:cNvSpPr>
              <a:spLocks noChangeArrowheads="1"/>
            </p:cNvSpPr>
            <p:nvPr/>
          </p:nvSpPr>
          <p:spPr bwMode="auto">
            <a:xfrm>
              <a:off x="2476" y="3408"/>
              <a:ext cx="1241" cy="249"/>
            </a:xfrm>
            <a:prstGeom prst="rect">
              <a:avLst/>
            </a:prstGeom>
            <a:gradFill rotWithShape="0">
              <a:gsLst>
                <a:gs pos="0">
                  <a:srgbClr val="CDFFEA"/>
                </a:gs>
                <a:gs pos="100000">
                  <a:srgbClr val="CDFFEA">
                    <a:gamma/>
                    <a:tint val="0"/>
                    <a:invGamma/>
                  </a:srgbClr>
                </a:gs>
              </a:gsLst>
              <a:lin ang="18900000" scaled="1"/>
            </a:gradFill>
            <a:ln w="12700">
              <a:solidFill>
                <a:schemeClr val="tx1"/>
              </a:solidFill>
              <a:miter lim="800000"/>
              <a:headEnd/>
              <a:tailEnd/>
            </a:ln>
            <a:effectLst/>
          </p:spPr>
          <p:txBody>
            <a:bodyPr anchor="ctr"/>
            <a:lstStyle/>
            <a:p>
              <a:r>
                <a:rPr lang="es-ES_tradnl" sz="1400">
                  <a:solidFill>
                    <a:srgbClr val="003300"/>
                  </a:solidFill>
                </a:rPr>
                <a:t>Basura</a:t>
              </a:r>
              <a:endParaRPr lang="es-ES" sz="1400">
                <a:solidFill>
                  <a:srgbClr val="003300"/>
                </a:solidFill>
              </a:endParaRPr>
            </a:p>
          </p:txBody>
        </p:sp>
        <p:sp>
          <p:nvSpPr>
            <p:cNvPr id="152610" name="Rectangle 34"/>
            <p:cNvSpPr>
              <a:spLocks noChangeArrowheads="1"/>
            </p:cNvSpPr>
            <p:nvPr/>
          </p:nvSpPr>
          <p:spPr bwMode="auto">
            <a:xfrm>
              <a:off x="4020" y="868"/>
              <a:ext cx="1309" cy="343"/>
            </a:xfrm>
            <a:prstGeom prst="rect">
              <a:avLst/>
            </a:prstGeom>
            <a:solidFill>
              <a:srgbClr val="D9E6F3"/>
            </a:solidFill>
            <a:ln w="12700">
              <a:solidFill>
                <a:schemeClr val="tx1"/>
              </a:solidFill>
              <a:miter lim="800000"/>
              <a:headEnd/>
              <a:tailEnd/>
            </a:ln>
            <a:effectLst/>
          </p:spPr>
          <p:txBody>
            <a:bodyPr anchor="ctr"/>
            <a:lstStyle/>
            <a:p>
              <a:pPr eaLnBrk="0" hangingPunct="0"/>
              <a:r>
                <a:rPr lang="es-ES_tradnl" sz="1400" dirty="0">
                  <a:solidFill>
                    <a:schemeClr val="tx1"/>
                  </a:solidFill>
                </a:rPr>
                <a:t>Enviar al área</a:t>
              </a:r>
            </a:p>
            <a:p>
              <a:pPr eaLnBrk="0" hangingPunct="0"/>
              <a:r>
                <a:rPr lang="es-ES_tradnl" sz="1400" dirty="0">
                  <a:solidFill>
                    <a:schemeClr val="tx1"/>
                  </a:solidFill>
                </a:rPr>
                <a:t>que va a usarlas</a:t>
              </a:r>
              <a:endParaRPr lang="es-ES" sz="1400" dirty="0">
                <a:solidFill>
                  <a:schemeClr val="tx1"/>
                </a:solidFill>
              </a:endParaRPr>
            </a:p>
          </p:txBody>
        </p:sp>
        <p:sp>
          <p:nvSpPr>
            <p:cNvPr id="152611" name="Rectangle 35"/>
            <p:cNvSpPr>
              <a:spLocks noChangeArrowheads="1"/>
            </p:cNvSpPr>
            <p:nvPr/>
          </p:nvSpPr>
          <p:spPr bwMode="auto">
            <a:xfrm>
              <a:off x="4020" y="1448"/>
              <a:ext cx="1309" cy="350"/>
            </a:xfrm>
            <a:prstGeom prst="rect">
              <a:avLst/>
            </a:prstGeom>
            <a:solidFill>
              <a:srgbClr val="D9E6F3"/>
            </a:solidFill>
            <a:ln w="12700">
              <a:solidFill>
                <a:schemeClr val="tx1"/>
              </a:solidFill>
              <a:miter lim="800000"/>
              <a:headEnd/>
              <a:tailEnd/>
            </a:ln>
            <a:effectLst/>
          </p:spPr>
          <p:txBody>
            <a:bodyPr anchor="ctr"/>
            <a:lstStyle/>
            <a:p>
              <a:pPr eaLnBrk="0" hangingPunct="0"/>
              <a:r>
                <a:rPr lang="es-ES_tradnl" sz="1400" dirty="0">
                  <a:solidFill>
                    <a:schemeClr val="tx1"/>
                  </a:solidFill>
                </a:rPr>
                <a:t>Enviar para</a:t>
              </a:r>
            </a:p>
            <a:p>
              <a:pPr eaLnBrk="0" hangingPunct="0"/>
              <a:r>
                <a:rPr lang="es-ES_tradnl" sz="1400" dirty="0">
                  <a:solidFill>
                    <a:schemeClr val="tx1"/>
                  </a:solidFill>
                </a:rPr>
                <a:t>recuperación</a:t>
              </a:r>
              <a:endParaRPr lang="es-ES" sz="1400" dirty="0">
                <a:solidFill>
                  <a:schemeClr val="tx1"/>
                </a:solidFill>
              </a:endParaRPr>
            </a:p>
          </p:txBody>
        </p:sp>
        <p:sp>
          <p:nvSpPr>
            <p:cNvPr id="152612" name="Rectangle 36"/>
            <p:cNvSpPr>
              <a:spLocks noChangeArrowheads="1"/>
            </p:cNvSpPr>
            <p:nvPr/>
          </p:nvSpPr>
          <p:spPr bwMode="auto">
            <a:xfrm>
              <a:off x="4020" y="2187"/>
              <a:ext cx="1309" cy="345"/>
            </a:xfrm>
            <a:prstGeom prst="rect">
              <a:avLst/>
            </a:prstGeom>
            <a:solidFill>
              <a:srgbClr val="D9E6F3"/>
            </a:solidFill>
            <a:ln w="12700">
              <a:solidFill>
                <a:schemeClr val="tx1"/>
              </a:solidFill>
              <a:miter lim="800000"/>
              <a:headEnd/>
              <a:tailEnd/>
            </a:ln>
            <a:effectLst/>
          </p:spPr>
          <p:txBody>
            <a:bodyPr anchor="ctr"/>
            <a:lstStyle/>
            <a:p>
              <a:pPr eaLnBrk="0" hangingPunct="0"/>
              <a:r>
                <a:rPr lang="es-ES_tradnl" sz="1400" dirty="0">
                  <a:solidFill>
                    <a:schemeClr val="tx1"/>
                  </a:solidFill>
                </a:rPr>
                <a:t>Vender para </a:t>
              </a:r>
            </a:p>
            <a:p>
              <a:pPr eaLnBrk="0" hangingPunct="0"/>
              <a:r>
                <a:rPr lang="es-ES_tradnl" sz="1400" dirty="0">
                  <a:solidFill>
                    <a:schemeClr val="tx1"/>
                  </a:solidFill>
                </a:rPr>
                <a:t>otro uso</a:t>
              </a:r>
              <a:endParaRPr lang="es-ES" sz="1400" dirty="0">
                <a:solidFill>
                  <a:schemeClr val="tx1"/>
                </a:solidFill>
              </a:endParaRPr>
            </a:p>
          </p:txBody>
        </p:sp>
        <p:sp>
          <p:nvSpPr>
            <p:cNvPr id="152613" name="Rectangle 37"/>
            <p:cNvSpPr>
              <a:spLocks noChangeArrowheads="1"/>
            </p:cNvSpPr>
            <p:nvPr/>
          </p:nvSpPr>
          <p:spPr bwMode="auto">
            <a:xfrm>
              <a:off x="4020" y="2797"/>
              <a:ext cx="1309" cy="371"/>
            </a:xfrm>
            <a:prstGeom prst="rect">
              <a:avLst/>
            </a:prstGeom>
            <a:solidFill>
              <a:srgbClr val="D9E6F3"/>
            </a:solidFill>
            <a:ln w="12700">
              <a:solidFill>
                <a:schemeClr val="tx1"/>
              </a:solidFill>
              <a:miter lim="800000"/>
              <a:headEnd/>
              <a:tailEnd/>
            </a:ln>
            <a:effectLst/>
          </p:spPr>
          <p:txBody>
            <a:bodyPr anchor="ctr"/>
            <a:lstStyle/>
            <a:p>
              <a:pPr eaLnBrk="0" hangingPunct="0"/>
              <a:r>
                <a:rPr lang="es-ES_tradnl" sz="1400" dirty="0">
                  <a:solidFill>
                    <a:schemeClr val="tx1"/>
                  </a:solidFill>
                </a:rPr>
                <a:t>Vender como</a:t>
              </a:r>
            </a:p>
            <a:p>
              <a:pPr eaLnBrk="0" hangingPunct="0"/>
              <a:r>
                <a:rPr lang="es-ES_tradnl" sz="1400" dirty="0">
                  <a:solidFill>
                    <a:schemeClr val="tx1"/>
                  </a:solidFill>
                </a:rPr>
                <a:t>chatarra</a:t>
              </a:r>
              <a:endParaRPr lang="es-ES" sz="1400" dirty="0">
                <a:solidFill>
                  <a:schemeClr val="tx1"/>
                </a:solidFill>
              </a:endParaRPr>
            </a:p>
          </p:txBody>
        </p:sp>
        <p:sp>
          <p:nvSpPr>
            <p:cNvPr id="152614" name="Rectangle 38"/>
            <p:cNvSpPr>
              <a:spLocks noChangeArrowheads="1"/>
            </p:cNvSpPr>
            <p:nvPr/>
          </p:nvSpPr>
          <p:spPr bwMode="auto">
            <a:xfrm>
              <a:off x="4020" y="3408"/>
              <a:ext cx="1309" cy="249"/>
            </a:xfrm>
            <a:prstGeom prst="rect">
              <a:avLst/>
            </a:prstGeom>
            <a:solidFill>
              <a:srgbClr val="D9E6F3"/>
            </a:solidFill>
            <a:ln w="12700">
              <a:solidFill>
                <a:schemeClr val="tx1"/>
              </a:solidFill>
              <a:miter lim="800000"/>
              <a:headEnd/>
              <a:tailEnd/>
            </a:ln>
            <a:effectLst/>
          </p:spPr>
          <p:txBody>
            <a:bodyPr anchor="ctr"/>
            <a:lstStyle/>
            <a:p>
              <a:r>
                <a:rPr lang="es-ES_tradnl" sz="1400">
                  <a:solidFill>
                    <a:schemeClr val="tx1"/>
                  </a:solidFill>
                </a:rPr>
                <a:t>Botar</a:t>
              </a:r>
              <a:endParaRPr lang="es-ES" sz="1400">
                <a:solidFill>
                  <a:schemeClr val="tx1"/>
                </a:solidFill>
              </a:endParaRPr>
            </a:p>
          </p:txBody>
        </p:sp>
        <p:cxnSp>
          <p:nvCxnSpPr>
            <p:cNvPr id="152615" name="AutoShape 39"/>
            <p:cNvCxnSpPr>
              <a:cxnSpLocks noChangeShapeType="1"/>
              <a:stCxn id="152603" idx="0"/>
              <a:endCxn id="152602" idx="2"/>
            </p:cNvCxnSpPr>
            <p:nvPr/>
          </p:nvCxnSpPr>
          <p:spPr bwMode="auto">
            <a:xfrm rot="5400000" flipH="1" flipV="1">
              <a:off x="500" y="1502"/>
              <a:ext cx="736" cy="202"/>
            </a:xfrm>
            <a:prstGeom prst="bentConnector2">
              <a:avLst/>
            </a:prstGeom>
            <a:noFill/>
            <a:ln w="9525">
              <a:solidFill>
                <a:schemeClr val="tx1"/>
              </a:solidFill>
              <a:miter lim="800000"/>
              <a:headEnd/>
              <a:tailEnd type="triangle" w="med" len="med"/>
            </a:ln>
            <a:effectLst/>
          </p:spPr>
        </p:cxnSp>
        <p:cxnSp>
          <p:nvCxnSpPr>
            <p:cNvPr id="152616" name="AutoShape 40"/>
            <p:cNvCxnSpPr>
              <a:cxnSpLocks noChangeShapeType="1"/>
              <a:stCxn id="152603" idx="4"/>
              <a:endCxn id="152604" idx="2"/>
            </p:cNvCxnSpPr>
            <p:nvPr/>
          </p:nvCxnSpPr>
          <p:spPr bwMode="auto">
            <a:xfrm rot="16200000" flipH="1">
              <a:off x="556" y="2449"/>
              <a:ext cx="624" cy="202"/>
            </a:xfrm>
            <a:prstGeom prst="bentConnector2">
              <a:avLst/>
            </a:prstGeom>
            <a:noFill/>
            <a:ln w="9525">
              <a:solidFill>
                <a:schemeClr val="tx1"/>
              </a:solidFill>
              <a:miter lim="800000"/>
              <a:headEnd/>
              <a:tailEnd type="triangle" w="med" len="med"/>
            </a:ln>
            <a:effectLst/>
          </p:spPr>
        </p:cxnSp>
        <p:cxnSp>
          <p:nvCxnSpPr>
            <p:cNvPr id="152617" name="AutoShape 41"/>
            <p:cNvCxnSpPr>
              <a:cxnSpLocks noChangeShapeType="1"/>
              <a:stCxn id="152602" idx="6"/>
              <a:endCxn id="152607" idx="1"/>
            </p:cNvCxnSpPr>
            <p:nvPr/>
          </p:nvCxnSpPr>
          <p:spPr bwMode="auto">
            <a:xfrm flipV="1">
              <a:off x="2166" y="992"/>
              <a:ext cx="310" cy="243"/>
            </a:xfrm>
            <a:prstGeom prst="bentConnector3">
              <a:avLst>
                <a:gd name="adj1" fmla="val 50000"/>
              </a:avLst>
            </a:prstGeom>
            <a:noFill/>
            <a:ln w="9525">
              <a:solidFill>
                <a:schemeClr val="tx1"/>
              </a:solidFill>
              <a:miter lim="800000"/>
              <a:headEnd/>
              <a:tailEnd type="triangle" w="med" len="med"/>
            </a:ln>
            <a:effectLst/>
          </p:spPr>
        </p:cxnSp>
        <p:cxnSp>
          <p:nvCxnSpPr>
            <p:cNvPr id="152618" name="AutoShape 42"/>
            <p:cNvCxnSpPr>
              <a:cxnSpLocks noChangeShapeType="1"/>
              <a:stCxn id="152602" idx="6"/>
              <a:endCxn id="152606" idx="1"/>
            </p:cNvCxnSpPr>
            <p:nvPr/>
          </p:nvCxnSpPr>
          <p:spPr bwMode="auto">
            <a:xfrm>
              <a:off x="2166" y="1235"/>
              <a:ext cx="310" cy="337"/>
            </a:xfrm>
            <a:prstGeom prst="bentConnector3">
              <a:avLst>
                <a:gd name="adj1" fmla="val 50000"/>
              </a:avLst>
            </a:prstGeom>
            <a:noFill/>
            <a:ln w="9525">
              <a:solidFill>
                <a:schemeClr val="tx1"/>
              </a:solidFill>
              <a:miter lim="800000"/>
              <a:headEnd/>
              <a:tailEnd type="triangle" w="med" len="med"/>
            </a:ln>
            <a:effectLst/>
          </p:spPr>
        </p:cxnSp>
        <p:cxnSp>
          <p:nvCxnSpPr>
            <p:cNvPr id="152619" name="AutoShape 43"/>
            <p:cNvCxnSpPr>
              <a:cxnSpLocks noChangeShapeType="1"/>
              <a:stCxn id="152607" idx="3"/>
              <a:endCxn id="152610" idx="1"/>
            </p:cNvCxnSpPr>
            <p:nvPr/>
          </p:nvCxnSpPr>
          <p:spPr bwMode="auto">
            <a:xfrm>
              <a:off x="3717" y="992"/>
              <a:ext cx="303" cy="47"/>
            </a:xfrm>
            <a:prstGeom prst="straightConnector1">
              <a:avLst/>
            </a:prstGeom>
            <a:noFill/>
            <a:ln w="9525">
              <a:solidFill>
                <a:schemeClr val="tx1"/>
              </a:solidFill>
              <a:round/>
              <a:headEnd/>
              <a:tailEnd type="triangle" w="med" len="med"/>
            </a:ln>
            <a:effectLst/>
          </p:spPr>
        </p:cxnSp>
        <p:cxnSp>
          <p:nvCxnSpPr>
            <p:cNvPr id="152620" name="AutoShape 44"/>
            <p:cNvCxnSpPr>
              <a:cxnSpLocks noChangeShapeType="1"/>
              <a:stCxn id="152606" idx="3"/>
              <a:endCxn id="152611" idx="1"/>
            </p:cNvCxnSpPr>
            <p:nvPr/>
          </p:nvCxnSpPr>
          <p:spPr bwMode="auto">
            <a:xfrm>
              <a:off x="3717" y="1572"/>
              <a:ext cx="303" cy="50"/>
            </a:xfrm>
            <a:prstGeom prst="straightConnector1">
              <a:avLst/>
            </a:prstGeom>
            <a:noFill/>
            <a:ln w="9525">
              <a:solidFill>
                <a:schemeClr val="tx1"/>
              </a:solidFill>
              <a:round/>
              <a:headEnd/>
              <a:tailEnd type="triangle" w="med" len="med"/>
            </a:ln>
            <a:effectLst/>
          </p:spPr>
        </p:cxnSp>
        <p:cxnSp>
          <p:nvCxnSpPr>
            <p:cNvPr id="152621" name="AutoShape 45"/>
            <p:cNvCxnSpPr>
              <a:cxnSpLocks noChangeShapeType="1"/>
              <a:stCxn id="152605" idx="3"/>
              <a:endCxn id="152612" idx="1"/>
            </p:cNvCxnSpPr>
            <p:nvPr/>
          </p:nvCxnSpPr>
          <p:spPr bwMode="auto">
            <a:xfrm>
              <a:off x="3717" y="2335"/>
              <a:ext cx="303" cy="24"/>
            </a:xfrm>
            <a:prstGeom prst="straightConnector1">
              <a:avLst/>
            </a:prstGeom>
            <a:noFill/>
            <a:ln w="9525">
              <a:solidFill>
                <a:schemeClr val="tx1"/>
              </a:solidFill>
              <a:round/>
              <a:headEnd/>
              <a:tailEnd type="triangle" w="med" len="med"/>
            </a:ln>
            <a:effectLst/>
          </p:spPr>
        </p:cxnSp>
        <p:cxnSp>
          <p:nvCxnSpPr>
            <p:cNvPr id="152622" name="AutoShape 46"/>
            <p:cNvCxnSpPr>
              <a:cxnSpLocks noChangeShapeType="1"/>
              <a:stCxn id="152608" idx="3"/>
              <a:endCxn id="152613" idx="1"/>
            </p:cNvCxnSpPr>
            <p:nvPr/>
          </p:nvCxnSpPr>
          <p:spPr bwMode="auto">
            <a:xfrm>
              <a:off x="3717" y="2958"/>
              <a:ext cx="303" cy="24"/>
            </a:xfrm>
            <a:prstGeom prst="straightConnector1">
              <a:avLst/>
            </a:prstGeom>
            <a:noFill/>
            <a:ln w="9525">
              <a:solidFill>
                <a:schemeClr val="tx1"/>
              </a:solidFill>
              <a:round/>
              <a:headEnd/>
              <a:tailEnd type="triangle" w="med" len="med"/>
            </a:ln>
            <a:effectLst/>
          </p:spPr>
        </p:cxnSp>
        <p:cxnSp>
          <p:nvCxnSpPr>
            <p:cNvPr id="152623" name="AutoShape 47"/>
            <p:cNvCxnSpPr>
              <a:cxnSpLocks noChangeShapeType="1"/>
              <a:stCxn id="152609" idx="3"/>
              <a:endCxn id="152614" idx="1"/>
            </p:cNvCxnSpPr>
            <p:nvPr/>
          </p:nvCxnSpPr>
          <p:spPr bwMode="auto">
            <a:xfrm>
              <a:off x="3717" y="3533"/>
              <a:ext cx="303" cy="0"/>
            </a:xfrm>
            <a:prstGeom prst="straightConnector1">
              <a:avLst/>
            </a:prstGeom>
            <a:noFill/>
            <a:ln w="9525">
              <a:solidFill>
                <a:schemeClr val="tx1"/>
              </a:solidFill>
              <a:round/>
              <a:headEnd/>
              <a:tailEnd type="triangle" w="med" len="med"/>
            </a:ln>
            <a:effectLst/>
          </p:spPr>
        </p:cxnSp>
        <p:cxnSp>
          <p:nvCxnSpPr>
            <p:cNvPr id="152624" name="AutoShape 48"/>
            <p:cNvCxnSpPr>
              <a:cxnSpLocks noChangeShapeType="1"/>
              <a:stCxn id="152604" idx="6"/>
              <a:endCxn id="152608" idx="1"/>
            </p:cNvCxnSpPr>
            <p:nvPr/>
          </p:nvCxnSpPr>
          <p:spPr bwMode="auto">
            <a:xfrm>
              <a:off x="2166" y="2862"/>
              <a:ext cx="310" cy="96"/>
            </a:xfrm>
            <a:prstGeom prst="straightConnector1">
              <a:avLst/>
            </a:prstGeom>
            <a:noFill/>
            <a:ln w="9525">
              <a:solidFill>
                <a:schemeClr val="tx1"/>
              </a:solidFill>
              <a:round/>
              <a:headEnd/>
              <a:tailEnd type="triangle" w="med" len="med"/>
            </a:ln>
            <a:effectLst/>
          </p:spPr>
        </p:cxnSp>
        <p:cxnSp>
          <p:nvCxnSpPr>
            <p:cNvPr id="152625" name="AutoShape 49"/>
            <p:cNvCxnSpPr>
              <a:cxnSpLocks noChangeShapeType="1"/>
              <a:stCxn id="152605" idx="1"/>
              <a:endCxn id="152609" idx="1"/>
            </p:cNvCxnSpPr>
            <p:nvPr/>
          </p:nvCxnSpPr>
          <p:spPr bwMode="auto">
            <a:xfrm rot="10800000" flipV="1">
              <a:off x="2476" y="2335"/>
              <a:ext cx="8" cy="1198"/>
            </a:xfrm>
            <a:prstGeom prst="bentConnector3">
              <a:avLst>
                <a:gd name="adj1" fmla="val 1800000"/>
              </a:avLst>
            </a:prstGeom>
            <a:noFill/>
            <a:ln w="9525">
              <a:solidFill>
                <a:schemeClr val="tx1"/>
              </a:solidFill>
              <a:miter lim="800000"/>
              <a:headEnd type="triangle" w="med" len="med"/>
              <a:tailEnd type="triangle" w="med" len="med"/>
            </a:ln>
            <a:effectLst/>
          </p:spPr>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ChangeArrowheads="1"/>
          </p:cNvSpPr>
          <p:nvPr/>
        </p:nvSpPr>
        <p:spPr bwMode="auto">
          <a:xfrm>
            <a:off x="2281238" y="647700"/>
            <a:ext cx="4546600" cy="377825"/>
          </a:xfrm>
          <a:prstGeom prst="rect">
            <a:avLst/>
          </a:prstGeom>
          <a:noFill/>
          <a:ln w="9525">
            <a:noFill/>
            <a:miter lim="800000"/>
            <a:headEnd/>
            <a:tailEnd/>
          </a:ln>
          <a:effectLst/>
        </p:spPr>
        <p:txBody>
          <a:bodyPr wrap="none" lIns="87312" tIns="44450" rIns="87312" bIns="44450">
            <a:spAutoFit/>
          </a:bodyPr>
          <a:lstStyle/>
          <a:p>
            <a:pPr defTabSz="825500" eaLnBrk="0" hangingPunct="0"/>
            <a:r>
              <a:rPr lang="es-ES_tradnl" sz="1900">
                <a:solidFill>
                  <a:schemeClr val="tx1"/>
                </a:solidFill>
                <a:effectLst>
                  <a:outerShdw blurRad="38100" dist="38100" dir="2700000" algn="tl">
                    <a:srgbClr val="C0C0C0"/>
                  </a:outerShdw>
                </a:effectLst>
                <a:latin typeface="Century Gothic" pitchFamily="34" charset="0"/>
              </a:rPr>
              <a:t>Notificación de Elemento a Descartar</a:t>
            </a:r>
          </a:p>
        </p:txBody>
      </p:sp>
      <p:sp>
        <p:nvSpPr>
          <p:cNvPr id="199683" name="Rectangle 3"/>
          <p:cNvSpPr>
            <a:spLocks noChangeArrowheads="1"/>
          </p:cNvSpPr>
          <p:nvPr/>
        </p:nvSpPr>
        <p:spPr bwMode="auto">
          <a:xfrm>
            <a:off x="1920875" y="1162050"/>
            <a:ext cx="1793875" cy="301625"/>
          </a:xfrm>
          <a:prstGeom prst="rect">
            <a:avLst/>
          </a:prstGeom>
          <a:noFill/>
          <a:ln w="9525">
            <a:noFill/>
            <a:miter lim="800000"/>
            <a:headEnd/>
            <a:tailEnd/>
          </a:ln>
          <a:effectLst/>
        </p:spPr>
        <p:txBody>
          <a:bodyPr wrap="none" lIns="87312" tIns="44450" rIns="87312" bIns="44450">
            <a:spAutoFit/>
          </a:bodyPr>
          <a:lstStyle/>
          <a:p>
            <a:pPr algn="l" defTabSz="825500" eaLnBrk="0" hangingPunct="0"/>
            <a:r>
              <a:rPr lang="es-ES_tradnl" sz="1400" b="0">
                <a:solidFill>
                  <a:schemeClr val="tx1"/>
                </a:solidFill>
                <a:latin typeface="Century Gothic" pitchFamily="34" charset="0"/>
              </a:rPr>
              <a:t>Dado de baja por:</a:t>
            </a:r>
          </a:p>
        </p:txBody>
      </p:sp>
      <p:sp>
        <p:nvSpPr>
          <p:cNvPr id="199684" name="Rectangle 4"/>
          <p:cNvSpPr>
            <a:spLocks noChangeArrowheads="1"/>
          </p:cNvSpPr>
          <p:nvPr/>
        </p:nvSpPr>
        <p:spPr bwMode="auto">
          <a:xfrm>
            <a:off x="1920875" y="1604963"/>
            <a:ext cx="2225675" cy="301625"/>
          </a:xfrm>
          <a:prstGeom prst="rect">
            <a:avLst/>
          </a:prstGeom>
          <a:noFill/>
          <a:ln w="9525">
            <a:noFill/>
            <a:miter lim="800000"/>
            <a:headEnd/>
            <a:tailEnd/>
          </a:ln>
          <a:effectLst/>
        </p:spPr>
        <p:txBody>
          <a:bodyPr lIns="87312" tIns="44450" rIns="87312" bIns="44450">
            <a:spAutoFit/>
          </a:bodyPr>
          <a:lstStyle/>
          <a:p>
            <a:pPr algn="l" defTabSz="825500" eaLnBrk="0" hangingPunct="0">
              <a:spcBef>
                <a:spcPct val="50000"/>
              </a:spcBef>
            </a:pPr>
            <a:r>
              <a:rPr lang="es-ES_tradnl" sz="1400" b="0">
                <a:solidFill>
                  <a:schemeClr val="tx1"/>
                </a:solidFill>
                <a:latin typeface="Century Gothic" pitchFamily="34" charset="0"/>
              </a:rPr>
              <a:t>Descripción del objeto:</a:t>
            </a:r>
          </a:p>
        </p:txBody>
      </p:sp>
      <p:sp>
        <p:nvSpPr>
          <p:cNvPr id="199685" name="Rectangle 5"/>
          <p:cNvSpPr>
            <a:spLocks noChangeArrowheads="1"/>
          </p:cNvSpPr>
          <p:nvPr/>
        </p:nvSpPr>
        <p:spPr bwMode="auto">
          <a:xfrm>
            <a:off x="1920875" y="2505075"/>
            <a:ext cx="2125663" cy="301625"/>
          </a:xfrm>
          <a:prstGeom prst="rect">
            <a:avLst/>
          </a:prstGeom>
          <a:noFill/>
          <a:ln w="9525">
            <a:noFill/>
            <a:miter lim="800000"/>
            <a:headEnd/>
            <a:tailEnd/>
          </a:ln>
          <a:effectLst/>
        </p:spPr>
        <p:txBody>
          <a:bodyPr wrap="none" lIns="87312" tIns="44450" rIns="87312" bIns="44450">
            <a:spAutoFit/>
          </a:bodyPr>
          <a:lstStyle/>
          <a:p>
            <a:pPr algn="l" defTabSz="825500" eaLnBrk="0" hangingPunct="0"/>
            <a:r>
              <a:rPr lang="es-ES_tradnl" sz="1400" b="0">
                <a:solidFill>
                  <a:schemeClr val="tx1"/>
                </a:solidFill>
                <a:latin typeface="Century Gothic" pitchFamily="34" charset="0"/>
              </a:rPr>
              <a:t>Fecha de notificación:</a:t>
            </a:r>
          </a:p>
        </p:txBody>
      </p:sp>
      <p:sp>
        <p:nvSpPr>
          <p:cNvPr id="199686" name="Rectangle 6"/>
          <p:cNvSpPr>
            <a:spLocks noChangeArrowheads="1"/>
          </p:cNvSpPr>
          <p:nvPr/>
        </p:nvSpPr>
        <p:spPr bwMode="auto">
          <a:xfrm>
            <a:off x="1920875" y="2990850"/>
            <a:ext cx="1998663" cy="301625"/>
          </a:xfrm>
          <a:prstGeom prst="rect">
            <a:avLst/>
          </a:prstGeom>
          <a:noFill/>
          <a:ln w="9525">
            <a:noFill/>
            <a:miter lim="800000"/>
            <a:headEnd/>
            <a:tailEnd/>
          </a:ln>
          <a:effectLst/>
        </p:spPr>
        <p:txBody>
          <a:bodyPr wrap="none" lIns="87312" tIns="44450" rIns="87312" bIns="44450">
            <a:spAutoFit/>
          </a:bodyPr>
          <a:lstStyle/>
          <a:p>
            <a:pPr algn="l" defTabSz="825500" eaLnBrk="0" hangingPunct="0"/>
            <a:r>
              <a:rPr lang="es-ES_tradnl" sz="1400" b="0">
                <a:solidFill>
                  <a:schemeClr val="tx1"/>
                </a:solidFill>
                <a:latin typeface="Century Gothic" pitchFamily="34" charset="0"/>
              </a:rPr>
              <a:t>Responder antes del:</a:t>
            </a:r>
          </a:p>
        </p:txBody>
      </p:sp>
      <p:sp>
        <p:nvSpPr>
          <p:cNvPr id="199687" name="AutoShape 7"/>
          <p:cNvSpPr>
            <a:spLocks noChangeArrowheads="1"/>
          </p:cNvSpPr>
          <p:nvPr/>
        </p:nvSpPr>
        <p:spPr bwMode="auto">
          <a:xfrm>
            <a:off x="1863725" y="623888"/>
            <a:ext cx="5368925" cy="5657850"/>
          </a:xfrm>
          <a:prstGeom prst="roundRect">
            <a:avLst>
              <a:gd name="adj" fmla="val 6245"/>
            </a:avLst>
          </a:prstGeom>
          <a:noFill/>
          <a:ln w="12700">
            <a:solidFill>
              <a:schemeClr val="tx1"/>
            </a:solidFill>
            <a:round/>
            <a:headEnd/>
            <a:tailEnd/>
          </a:ln>
          <a:effectLst/>
        </p:spPr>
        <p:txBody>
          <a:bodyPr wrap="none" anchor="ctr"/>
          <a:lstStyle/>
          <a:p>
            <a:endParaRPr lang="es-CO"/>
          </a:p>
        </p:txBody>
      </p:sp>
      <p:sp>
        <p:nvSpPr>
          <p:cNvPr id="199688" name="Freeform 8"/>
          <p:cNvSpPr>
            <a:spLocks/>
          </p:cNvSpPr>
          <p:nvPr/>
        </p:nvSpPr>
        <p:spPr bwMode="auto">
          <a:xfrm>
            <a:off x="1857375" y="3614738"/>
            <a:ext cx="5372100" cy="2676525"/>
          </a:xfrm>
          <a:custGeom>
            <a:avLst/>
            <a:gdLst/>
            <a:ahLst/>
            <a:cxnLst>
              <a:cxn ang="0">
                <a:pos x="150" y="2240"/>
              </a:cxn>
              <a:cxn ang="0">
                <a:pos x="133" y="2238"/>
              </a:cxn>
              <a:cxn ang="0">
                <a:pos x="119" y="2235"/>
              </a:cxn>
              <a:cxn ang="0">
                <a:pos x="103" y="2230"/>
              </a:cxn>
              <a:cxn ang="0">
                <a:pos x="89" y="2225"/>
              </a:cxn>
              <a:cxn ang="0">
                <a:pos x="70" y="2215"/>
              </a:cxn>
              <a:cxn ang="0">
                <a:pos x="51" y="2201"/>
              </a:cxn>
              <a:cxn ang="0">
                <a:pos x="41" y="2191"/>
              </a:cxn>
              <a:cxn ang="0">
                <a:pos x="31" y="2180"/>
              </a:cxn>
              <a:cxn ang="0">
                <a:pos x="19" y="2163"/>
              </a:cxn>
              <a:cxn ang="0">
                <a:pos x="13" y="2150"/>
              </a:cxn>
              <a:cxn ang="0">
                <a:pos x="8" y="2137"/>
              </a:cxn>
              <a:cxn ang="0">
                <a:pos x="4" y="2122"/>
              </a:cxn>
              <a:cxn ang="0">
                <a:pos x="1" y="2108"/>
              </a:cxn>
              <a:cxn ang="0">
                <a:pos x="0" y="2092"/>
              </a:cxn>
              <a:cxn ang="0">
                <a:pos x="1" y="139"/>
              </a:cxn>
              <a:cxn ang="0">
                <a:pos x="2" y="124"/>
              </a:cxn>
              <a:cxn ang="0">
                <a:pos x="5" y="110"/>
              </a:cxn>
              <a:cxn ang="0">
                <a:pos x="10" y="96"/>
              </a:cxn>
              <a:cxn ang="0">
                <a:pos x="16" y="83"/>
              </a:cxn>
              <a:cxn ang="0">
                <a:pos x="23" y="70"/>
              </a:cxn>
              <a:cxn ang="0">
                <a:pos x="36" y="52"/>
              </a:cxn>
              <a:cxn ang="0">
                <a:pos x="47" y="43"/>
              </a:cxn>
              <a:cxn ang="0">
                <a:pos x="70" y="24"/>
              </a:cxn>
              <a:cxn ang="0">
                <a:pos x="89" y="14"/>
              </a:cxn>
              <a:cxn ang="0">
                <a:pos x="103" y="9"/>
              </a:cxn>
              <a:cxn ang="0">
                <a:pos x="119" y="4"/>
              </a:cxn>
              <a:cxn ang="0">
                <a:pos x="133" y="1"/>
              </a:cxn>
              <a:cxn ang="0">
                <a:pos x="150" y="0"/>
              </a:cxn>
              <a:cxn ang="0">
                <a:pos x="2245" y="0"/>
              </a:cxn>
              <a:cxn ang="0">
                <a:pos x="2260" y="0"/>
              </a:cxn>
              <a:cxn ang="0">
                <a:pos x="2276" y="2"/>
              </a:cxn>
              <a:cxn ang="0">
                <a:pos x="2291" y="6"/>
              </a:cxn>
              <a:cxn ang="0">
                <a:pos x="2306" y="11"/>
              </a:cxn>
              <a:cxn ang="0">
                <a:pos x="2319" y="17"/>
              </a:cxn>
              <a:cxn ang="0">
                <a:pos x="2332" y="24"/>
              </a:cxn>
              <a:cxn ang="0">
                <a:pos x="2344" y="33"/>
              </a:cxn>
              <a:cxn ang="0">
                <a:pos x="2360" y="48"/>
              </a:cxn>
              <a:cxn ang="0">
                <a:pos x="2370" y="59"/>
              </a:cxn>
              <a:cxn ang="0">
                <a:pos x="2379" y="70"/>
              </a:cxn>
              <a:cxn ang="0">
                <a:pos x="2388" y="89"/>
              </a:cxn>
              <a:cxn ang="0">
                <a:pos x="2394" y="102"/>
              </a:cxn>
              <a:cxn ang="0">
                <a:pos x="2398" y="118"/>
              </a:cxn>
              <a:cxn ang="0">
                <a:pos x="2400" y="131"/>
              </a:cxn>
              <a:cxn ang="0">
                <a:pos x="2402" y="147"/>
              </a:cxn>
              <a:cxn ang="0">
                <a:pos x="2402" y="2100"/>
              </a:cxn>
              <a:cxn ang="0">
                <a:pos x="2399" y="2115"/>
              </a:cxn>
              <a:cxn ang="0">
                <a:pos x="2396" y="2129"/>
              </a:cxn>
              <a:cxn ang="0">
                <a:pos x="2391" y="2144"/>
              </a:cxn>
              <a:cxn ang="0">
                <a:pos x="2385" y="2156"/>
              </a:cxn>
              <a:cxn ang="0">
                <a:pos x="2379" y="2169"/>
              </a:cxn>
              <a:cxn ang="0">
                <a:pos x="2370" y="2180"/>
              </a:cxn>
              <a:cxn ang="0">
                <a:pos x="2360" y="2191"/>
              </a:cxn>
              <a:cxn ang="0">
                <a:pos x="2350" y="2201"/>
              </a:cxn>
              <a:cxn ang="0">
                <a:pos x="2338" y="2210"/>
              </a:cxn>
              <a:cxn ang="0">
                <a:pos x="2326" y="2219"/>
              </a:cxn>
              <a:cxn ang="0">
                <a:pos x="2313" y="2225"/>
              </a:cxn>
              <a:cxn ang="0">
                <a:pos x="2298" y="2230"/>
              </a:cxn>
              <a:cxn ang="0">
                <a:pos x="2283" y="2235"/>
              </a:cxn>
              <a:cxn ang="0">
                <a:pos x="2268" y="2238"/>
              </a:cxn>
              <a:cxn ang="0">
                <a:pos x="2252" y="2240"/>
              </a:cxn>
              <a:cxn ang="0">
                <a:pos x="157" y="2240"/>
              </a:cxn>
            </a:cxnLst>
            <a:rect l="0" t="0" r="r" b="b"/>
            <a:pathLst>
              <a:path w="2403" h="2241">
                <a:moveTo>
                  <a:pt x="157" y="2240"/>
                </a:moveTo>
                <a:lnTo>
                  <a:pt x="150" y="2240"/>
                </a:lnTo>
                <a:lnTo>
                  <a:pt x="142" y="2239"/>
                </a:lnTo>
                <a:lnTo>
                  <a:pt x="133" y="2238"/>
                </a:lnTo>
                <a:lnTo>
                  <a:pt x="126" y="2237"/>
                </a:lnTo>
                <a:lnTo>
                  <a:pt x="119" y="2235"/>
                </a:lnTo>
                <a:lnTo>
                  <a:pt x="111" y="2233"/>
                </a:lnTo>
                <a:lnTo>
                  <a:pt x="103" y="2230"/>
                </a:lnTo>
                <a:lnTo>
                  <a:pt x="97" y="2228"/>
                </a:lnTo>
                <a:lnTo>
                  <a:pt x="89" y="2225"/>
                </a:lnTo>
                <a:lnTo>
                  <a:pt x="83" y="2222"/>
                </a:lnTo>
                <a:lnTo>
                  <a:pt x="70" y="2215"/>
                </a:lnTo>
                <a:lnTo>
                  <a:pt x="57" y="2207"/>
                </a:lnTo>
                <a:lnTo>
                  <a:pt x="51" y="2201"/>
                </a:lnTo>
                <a:lnTo>
                  <a:pt x="47" y="2197"/>
                </a:lnTo>
                <a:lnTo>
                  <a:pt x="41" y="2191"/>
                </a:lnTo>
                <a:lnTo>
                  <a:pt x="36" y="2187"/>
                </a:lnTo>
                <a:lnTo>
                  <a:pt x="31" y="2180"/>
                </a:lnTo>
                <a:lnTo>
                  <a:pt x="27" y="2175"/>
                </a:lnTo>
                <a:lnTo>
                  <a:pt x="19" y="2163"/>
                </a:lnTo>
                <a:lnTo>
                  <a:pt x="16" y="2156"/>
                </a:lnTo>
                <a:lnTo>
                  <a:pt x="13" y="2150"/>
                </a:lnTo>
                <a:lnTo>
                  <a:pt x="10" y="2144"/>
                </a:lnTo>
                <a:lnTo>
                  <a:pt x="8" y="2137"/>
                </a:lnTo>
                <a:lnTo>
                  <a:pt x="5" y="2129"/>
                </a:lnTo>
                <a:lnTo>
                  <a:pt x="4" y="2122"/>
                </a:lnTo>
                <a:lnTo>
                  <a:pt x="2" y="2115"/>
                </a:lnTo>
                <a:lnTo>
                  <a:pt x="1" y="2108"/>
                </a:lnTo>
                <a:lnTo>
                  <a:pt x="1" y="2100"/>
                </a:lnTo>
                <a:lnTo>
                  <a:pt x="0" y="2092"/>
                </a:lnTo>
                <a:lnTo>
                  <a:pt x="0" y="147"/>
                </a:lnTo>
                <a:lnTo>
                  <a:pt x="1" y="139"/>
                </a:lnTo>
                <a:lnTo>
                  <a:pt x="1" y="131"/>
                </a:lnTo>
                <a:lnTo>
                  <a:pt x="2" y="124"/>
                </a:lnTo>
                <a:lnTo>
                  <a:pt x="4" y="118"/>
                </a:lnTo>
                <a:lnTo>
                  <a:pt x="5" y="110"/>
                </a:lnTo>
                <a:lnTo>
                  <a:pt x="8" y="102"/>
                </a:lnTo>
                <a:lnTo>
                  <a:pt x="10" y="96"/>
                </a:lnTo>
                <a:lnTo>
                  <a:pt x="13" y="89"/>
                </a:lnTo>
                <a:lnTo>
                  <a:pt x="16" y="83"/>
                </a:lnTo>
                <a:lnTo>
                  <a:pt x="19" y="77"/>
                </a:lnTo>
                <a:lnTo>
                  <a:pt x="23" y="70"/>
                </a:lnTo>
                <a:lnTo>
                  <a:pt x="27" y="64"/>
                </a:lnTo>
                <a:lnTo>
                  <a:pt x="36" y="52"/>
                </a:lnTo>
                <a:lnTo>
                  <a:pt x="41" y="48"/>
                </a:lnTo>
                <a:lnTo>
                  <a:pt x="47" y="43"/>
                </a:lnTo>
                <a:lnTo>
                  <a:pt x="57" y="33"/>
                </a:lnTo>
                <a:lnTo>
                  <a:pt x="70" y="24"/>
                </a:lnTo>
                <a:lnTo>
                  <a:pt x="83" y="17"/>
                </a:lnTo>
                <a:lnTo>
                  <a:pt x="89" y="14"/>
                </a:lnTo>
                <a:lnTo>
                  <a:pt x="97" y="11"/>
                </a:lnTo>
                <a:lnTo>
                  <a:pt x="103" y="9"/>
                </a:lnTo>
                <a:lnTo>
                  <a:pt x="111" y="6"/>
                </a:lnTo>
                <a:lnTo>
                  <a:pt x="119" y="4"/>
                </a:lnTo>
                <a:lnTo>
                  <a:pt x="126" y="2"/>
                </a:lnTo>
                <a:lnTo>
                  <a:pt x="133" y="1"/>
                </a:lnTo>
                <a:lnTo>
                  <a:pt x="142" y="0"/>
                </a:lnTo>
                <a:lnTo>
                  <a:pt x="150" y="0"/>
                </a:lnTo>
                <a:lnTo>
                  <a:pt x="157" y="0"/>
                </a:lnTo>
                <a:lnTo>
                  <a:pt x="2245" y="0"/>
                </a:lnTo>
                <a:lnTo>
                  <a:pt x="2252" y="0"/>
                </a:lnTo>
                <a:lnTo>
                  <a:pt x="2260" y="0"/>
                </a:lnTo>
                <a:lnTo>
                  <a:pt x="2268" y="1"/>
                </a:lnTo>
                <a:lnTo>
                  <a:pt x="2276" y="2"/>
                </a:lnTo>
                <a:lnTo>
                  <a:pt x="2283" y="4"/>
                </a:lnTo>
                <a:lnTo>
                  <a:pt x="2291" y="6"/>
                </a:lnTo>
                <a:lnTo>
                  <a:pt x="2298" y="9"/>
                </a:lnTo>
                <a:lnTo>
                  <a:pt x="2306" y="11"/>
                </a:lnTo>
                <a:lnTo>
                  <a:pt x="2313" y="14"/>
                </a:lnTo>
                <a:lnTo>
                  <a:pt x="2319" y="17"/>
                </a:lnTo>
                <a:lnTo>
                  <a:pt x="2326" y="20"/>
                </a:lnTo>
                <a:lnTo>
                  <a:pt x="2332" y="24"/>
                </a:lnTo>
                <a:lnTo>
                  <a:pt x="2338" y="29"/>
                </a:lnTo>
                <a:lnTo>
                  <a:pt x="2344" y="33"/>
                </a:lnTo>
                <a:lnTo>
                  <a:pt x="2355" y="43"/>
                </a:lnTo>
                <a:lnTo>
                  <a:pt x="2360" y="48"/>
                </a:lnTo>
                <a:lnTo>
                  <a:pt x="2365" y="52"/>
                </a:lnTo>
                <a:lnTo>
                  <a:pt x="2370" y="59"/>
                </a:lnTo>
                <a:lnTo>
                  <a:pt x="2374" y="64"/>
                </a:lnTo>
                <a:lnTo>
                  <a:pt x="2379" y="70"/>
                </a:lnTo>
                <a:lnTo>
                  <a:pt x="2382" y="77"/>
                </a:lnTo>
                <a:lnTo>
                  <a:pt x="2388" y="89"/>
                </a:lnTo>
                <a:lnTo>
                  <a:pt x="2391" y="96"/>
                </a:lnTo>
                <a:lnTo>
                  <a:pt x="2394" y="102"/>
                </a:lnTo>
                <a:lnTo>
                  <a:pt x="2396" y="110"/>
                </a:lnTo>
                <a:lnTo>
                  <a:pt x="2398" y="118"/>
                </a:lnTo>
                <a:lnTo>
                  <a:pt x="2399" y="124"/>
                </a:lnTo>
                <a:lnTo>
                  <a:pt x="2400" y="131"/>
                </a:lnTo>
                <a:lnTo>
                  <a:pt x="2402" y="139"/>
                </a:lnTo>
                <a:lnTo>
                  <a:pt x="2402" y="147"/>
                </a:lnTo>
                <a:lnTo>
                  <a:pt x="2402" y="2092"/>
                </a:lnTo>
                <a:lnTo>
                  <a:pt x="2402" y="2100"/>
                </a:lnTo>
                <a:lnTo>
                  <a:pt x="2400" y="2108"/>
                </a:lnTo>
                <a:lnTo>
                  <a:pt x="2399" y="2115"/>
                </a:lnTo>
                <a:lnTo>
                  <a:pt x="2398" y="2122"/>
                </a:lnTo>
                <a:lnTo>
                  <a:pt x="2396" y="2129"/>
                </a:lnTo>
                <a:lnTo>
                  <a:pt x="2394" y="2137"/>
                </a:lnTo>
                <a:lnTo>
                  <a:pt x="2391" y="2144"/>
                </a:lnTo>
                <a:lnTo>
                  <a:pt x="2388" y="2150"/>
                </a:lnTo>
                <a:lnTo>
                  <a:pt x="2385" y="2156"/>
                </a:lnTo>
                <a:lnTo>
                  <a:pt x="2382" y="2163"/>
                </a:lnTo>
                <a:lnTo>
                  <a:pt x="2379" y="2169"/>
                </a:lnTo>
                <a:lnTo>
                  <a:pt x="2374" y="2175"/>
                </a:lnTo>
                <a:lnTo>
                  <a:pt x="2370" y="2180"/>
                </a:lnTo>
                <a:lnTo>
                  <a:pt x="2365" y="2187"/>
                </a:lnTo>
                <a:lnTo>
                  <a:pt x="2360" y="2191"/>
                </a:lnTo>
                <a:lnTo>
                  <a:pt x="2355" y="2197"/>
                </a:lnTo>
                <a:lnTo>
                  <a:pt x="2350" y="2201"/>
                </a:lnTo>
                <a:lnTo>
                  <a:pt x="2344" y="2207"/>
                </a:lnTo>
                <a:lnTo>
                  <a:pt x="2338" y="2210"/>
                </a:lnTo>
                <a:lnTo>
                  <a:pt x="2332" y="2215"/>
                </a:lnTo>
                <a:lnTo>
                  <a:pt x="2326" y="2219"/>
                </a:lnTo>
                <a:lnTo>
                  <a:pt x="2319" y="2222"/>
                </a:lnTo>
                <a:lnTo>
                  <a:pt x="2313" y="2225"/>
                </a:lnTo>
                <a:lnTo>
                  <a:pt x="2306" y="2228"/>
                </a:lnTo>
                <a:lnTo>
                  <a:pt x="2298" y="2230"/>
                </a:lnTo>
                <a:lnTo>
                  <a:pt x="2291" y="2233"/>
                </a:lnTo>
                <a:lnTo>
                  <a:pt x="2283" y="2235"/>
                </a:lnTo>
                <a:lnTo>
                  <a:pt x="2276" y="2237"/>
                </a:lnTo>
                <a:lnTo>
                  <a:pt x="2268" y="2238"/>
                </a:lnTo>
                <a:lnTo>
                  <a:pt x="2260" y="2239"/>
                </a:lnTo>
                <a:lnTo>
                  <a:pt x="2252" y="2240"/>
                </a:lnTo>
                <a:lnTo>
                  <a:pt x="2245" y="2240"/>
                </a:lnTo>
                <a:lnTo>
                  <a:pt x="157" y="2240"/>
                </a:lnTo>
              </a:path>
            </a:pathLst>
          </a:custGeom>
          <a:gradFill rotWithShape="0">
            <a:gsLst>
              <a:gs pos="0">
                <a:srgbClr val="D9E6F3"/>
              </a:gs>
              <a:gs pos="50000">
                <a:srgbClr val="D9E6F3">
                  <a:gamma/>
                  <a:tint val="0"/>
                  <a:invGamma/>
                </a:srgbClr>
              </a:gs>
              <a:gs pos="100000">
                <a:srgbClr val="D9E6F3"/>
              </a:gs>
            </a:gsLst>
            <a:lin ang="5400000" scaled="1"/>
          </a:gradFill>
          <a:ln w="12700" cap="rnd" cmpd="sng">
            <a:solidFill>
              <a:srgbClr val="000000"/>
            </a:solidFill>
            <a:prstDash val="solid"/>
            <a:round/>
            <a:headEnd/>
            <a:tailEnd/>
          </a:ln>
          <a:effectLst/>
        </p:spPr>
        <p:txBody>
          <a:bodyPr/>
          <a:lstStyle/>
          <a:p>
            <a:endParaRPr lang="es-CO"/>
          </a:p>
        </p:txBody>
      </p:sp>
      <p:sp>
        <p:nvSpPr>
          <p:cNvPr id="199689" name="Rectangle 9"/>
          <p:cNvSpPr>
            <a:spLocks noChangeArrowheads="1"/>
          </p:cNvSpPr>
          <p:nvPr/>
        </p:nvSpPr>
        <p:spPr bwMode="auto">
          <a:xfrm>
            <a:off x="3222625" y="3605213"/>
            <a:ext cx="2641600" cy="377825"/>
          </a:xfrm>
          <a:prstGeom prst="rect">
            <a:avLst/>
          </a:prstGeom>
          <a:noFill/>
          <a:ln w="9525">
            <a:noFill/>
            <a:miter lim="800000"/>
            <a:headEnd/>
            <a:tailEnd/>
          </a:ln>
          <a:effectLst/>
        </p:spPr>
        <p:txBody>
          <a:bodyPr wrap="none" lIns="87312" tIns="44450" rIns="87312" bIns="44450">
            <a:spAutoFit/>
          </a:bodyPr>
          <a:lstStyle/>
          <a:p>
            <a:pPr defTabSz="825500" eaLnBrk="0" hangingPunct="0"/>
            <a:r>
              <a:rPr lang="es-ES_tradnl" sz="1900">
                <a:solidFill>
                  <a:schemeClr val="tx1"/>
                </a:solidFill>
                <a:effectLst>
                  <a:outerShdw blurRad="38100" dist="38100" dir="2700000" algn="tl">
                    <a:srgbClr val="C0C0C0"/>
                  </a:outerShdw>
                </a:effectLst>
                <a:latin typeface="Century Gothic" pitchFamily="34" charset="0"/>
              </a:rPr>
              <a:t>Respuesta del Dueño</a:t>
            </a:r>
          </a:p>
        </p:txBody>
      </p:sp>
      <p:sp>
        <p:nvSpPr>
          <p:cNvPr id="199690" name="Line 10"/>
          <p:cNvSpPr>
            <a:spLocks noChangeShapeType="1"/>
          </p:cNvSpPr>
          <p:nvPr/>
        </p:nvSpPr>
        <p:spPr bwMode="auto">
          <a:xfrm>
            <a:off x="4116388" y="1463675"/>
            <a:ext cx="2879725"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1" name="Line 11"/>
          <p:cNvSpPr>
            <a:spLocks noChangeShapeType="1"/>
          </p:cNvSpPr>
          <p:nvPr/>
        </p:nvSpPr>
        <p:spPr bwMode="auto">
          <a:xfrm>
            <a:off x="4116388" y="2806700"/>
            <a:ext cx="2879725"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2" name="Line 12"/>
          <p:cNvSpPr>
            <a:spLocks noChangeShapeType="1"/>
          </p:cNvSpPr>
          <p:nvPr/>
        </p:nvSpPr>
        <p:spPr bwMode="auto">
          <a:xfrm>
            <a:off x="4116388" y="3292475"/>
            <a:ext cx="2879725"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3" name="Line 13"/>
          <p:cNvSpPr>
            <a:spLocks noChangeShapeType="1"/>
          </p:cNvSpPr>
          <p:nvPr/>
        </p:nvSpPr>
        <p:spPr bwMode="auto">
          <a:xfrm>
            <a:off x="4116388" y="1906588"/>
            <a:ext cx="2879725"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4" name="Line 14"/>
          <p:cNvSpPr>
            <a:spLocks noChangeShapeType="1"/>
          </p:cNvSpPr>
          <p:nvPr/>
        </p:nvSpPr>
        <p:spPr bwMode="auto">
          <a:xfrm>
            <a:off x="2133600" y="4222750"/>
            <a:ext cx="4819650"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5" name="Line 15"/>
          <p:cNvSpPr>
            <a:spLocks noChangeShapeType="1"/>
          </p:cNvSpPr>
          <p:nvPr/>
        </p:nvSpPr>
        <p:spPr bwMode="auto">
          <a:xfrm>
            <a:off x="1968500" y="2330450"/>
            <a:ext cx="5180013"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6" name="Line 16"/>
          <p:cNvSpPr>
            <a:spLocks noChangeShapeType="1"/>
          </p:cNvSpPr>
          <p:nvPr/>
        </p:nvSpPr>
        <p:spPr bwMode="auto">
          <a:xfrm>
            <a:off x="2133600" y="4646613"/>
            <a:ext cx="4819650"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7" name="Line 17"/>
          <p:cNvSpPr>
            <a:spLocks noChangeShapeType="1"/>
          </p:cNvSpPr>
          <p:nvPr/>
        </p:nvSpPr>
        <p:spPr bwMode="auto">
          <a:xfrm>
            <a:off x="2133600" y="5070475"/>
            <a:ext cx="4819650"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8" name="Line 18"/>
          <p:cNvSpPr>
            <a:spLocks noChangeShapeType="1"/>
          </p:cNvSpPr>
          <p:nvPr/>
        </p:nvSpPr>
        <p:spPr bwMode="auto">
          <a:xfrm>
            <a:off x="2133600" y="5494338"/>
            <a:ext cx="4819650" cy="0"/>
          </a:xfrm>
          <a:prstGeom prst="line">
            <a:avLst/>
          </a:prstGeom>
          <a:noFill/>
          <a:ln w="12700">
            <a:solidFill>
              <a:srgbClr val="000000"/>
            </a:solidFill>
            <a:round/>
            <a:headEnd type="none" w="sm" len="sm"/>
            <a:tailEnd type="none" w="sm" len="sm"/>
          </a:ln>
          <a:effectLst/>
        </p:spPr>
        <p:txBody>
          <a:bodyPr wrap="none" anchor="ctr"/>
          <a:lstStyle/>
          <a:p>
            <a:endParaRPr lang="es-CO"/>
          </a:p>
        </p:txBody>
      </p:sp>
      <p:sp>
        <p:nvSpPr>
          <p:cNvPr id="199699" name="Line 19"/>
          <p:cNvSpPr>
            <a:spLocks noChangeShapeType="1"/>
          </p:cNvSpPr>
          <p:nvPr/>
        </p:nvSpPr>
        <p:spPr bwMode="auto">
          <a:xfrm>
            <a:off x="2133600" y="5918200"/>
            <a:ext cx="4819650" cy="0"/>
          </a:xfrm>
          <a:prstGeom prst="line">
            <a:avLst/>
          </a:prstGeom>
          <a:noFill/>
          <a:ln w="12700">
            <a:solidFill>
              <a:srgbClr val="000000"/>
            </a:solidFill>
            <a:round/>
            <a:headEnd type="none" w="sm" len="sm"/>
            <a:tailEnd type="none" w="sm" len="sm"/>
          </a:ln>
          <a:effectLst/>
        </p:spPr>
        <p:txBody>
          <a:bodyPr wrap="none" anchor="ctr"/>
          <a:lstStyle/>
          <a:p>
            <a:endParaRPr lang="es-C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250825" y="333375"/>
            <a:ext cx="8280400" cy="647700"/>
          </a:xfrm>
        </p:spPr>
        <p:txBody>
          <a:bodyPr/>
          <a:lstStyle/>
          <a:p>
            <a:pPr lvl="1" algn="ctr">
              <a:lnSpc>
                <a:spcPct val="90000"/>
              </a:lnSpc>
              <a:buFontTx/>
              <a:buNone/>
            </a:pPr>
            <a:r>
              <a:rPr lang="es-CO" sz="2400" b="1" dirty="0">
                <a:solidFill>
                  <a:srgbClr val="CC3300"/>
                </a:solidFill>
              </a:rPr>
              <a:t>¿POR  QUÉ ES IMPORTANTE?</a:t>
            </a:r>
            <a:endParaRPr lang="es-ES" sz="2400" b="1" dirty="0">
              <a:solidFill>
                <a:srgbClr val="CC3300"/>
              </a:solidFill>
            </a:endParaRPr>
          </a:p>
        </p:txBody>
      </p:sp>
      <p:sp>
        <p:nvSpPr>
          <p:cNvPr id="137219" name="Rectangle 3"/>
          <p:cNvSpPr>
            <a:spLocks noChangeArrowheads="1"/>
          </p:cNvSpPr>
          <p:nvPr/>
        </p:nvSpPr>
        <p:spPr bwMode="auto">
          <a:xfrm>
            <a:off x="539750" y="1196752"/>
            <a:ext cx="7992690" cy="4536504"/>
          </a:xfrm>
          <a:prstGeom prst="rect">
            <a:avLst/>
          </a:prstGeom>
          <a:noFill/>
          <a:ln w="9525">
            <a:noFill/>
            <a:miter lim="800000"/>
            <a:headEnd/>
            <a:tailEnd/>
          </a:ln>
          <a:effectLst/>
        </p:spPr>
        <p:txBody>
          <a:bodyPr/>
          <a:lstStyle/>
          <a:p>
            <a:pPr marL="342900" indent="-342900" algn="just">
              <a:spcBef>
                <a:spcPct val="20000"/>
              </a:spcBef>
              <a:buSzPct val="80000"/>
              <a:buFontTx/>
              <a:buBlip>
                <a:blip r:embed="rId2"/>
              </a:buBlip>
            </a:pPr>
            <a:r>
              <a:rPr lang="es-CO" sz="2000" dirty="0">
                <a:solidFill>
                  <a:schemeClr val="tx1"/>
                </a:solidFill>
                <a:effectLst>
                  <a:outerShdw blurRad="38100" dist="38100" dir="2700000" algn="tl">
                    <a:srgbClr val="C0C0C0"/>
                  </a:outerShdw>
                </a:effectLst>
                <a:latin typeface="Trebuchet MS" pitchFamily="34" charset="0"/>
              </a:rPr>
              <a:t>Porque nos sentimos bien cuando el sitio en el que trabajamos todos los días es agradable; nos sentimos orgullosos y comprometidos con el entorno y su cuidado. </a:t>
            </a:r>
          </a:p>
          <a:p>
            <a:pPr marL="342900" indent="-342900" algn="just">
              <a:spcBef>
                <a:spcPct val="20000"/>
              </a:spcBef>
              <a:buSzPct val="80000"/>
              <a:buFontTx/>
              <a:buBlip>
                <a:blip r:embed="rId2"/>
              </a:buBlip>
            </a:pPr>
            <a:endParaRPr lang="es-CO" sz="2000" dirty="0">
              <a:solidFill>
                <a:schemeClr val="tx1"/>
              </a:solidFill>
              <a:effectLst>
                <a:outerShdw blurRad="38100" dist="38100" dir="2700000" algn="tl">
                  <a:srgbClr val="C0C0C0"/>
                </a:outerShdw>
              </a:effectLst>
              <a:latin typeface="Trebuchet MS" pitchFamily="34" charset="0"/>
            </a:endParaRPr>
          </a:p>
          <a:p>
            <a:pPr marL="342900" indent="-342900" algn="just">
              <a:spcBef>
                <a:spcPct val="20000"/>
              </a:spcBef>
              <a:buSzPct val="80000"/>
              <a:buFontTx/>
              <a:buBlip>
                <a:blip r:embed="rId2"/>
              </a:buBlip>
            </a:pPr>
            <a:r>
              <a:rPr lang="es-CO" sz="2000" dirty="0">
                <a:solidFill>
                  <a:schemeClr val="tx1"/>
                </a:solidFill>
                <a:effectLst>
                  <a:outerShdw blurRad="38100" dist="38100" dir="2700000" algn="tl">
                    <a:srgbClr val="C0C0C0"/>
                  </a:outerShdw>
                </a:effectLst>
                <a:latin typeface="Trebuchet MS" pitchFamily="34" charset="0"/>
              </a:rPr>
              <a:t>Porque aprendemos a </a:t>
            </a:r>
            <a:r>
              <a:rPr lang="es-CO" sz="2000" dirty="0">
                <a:effectLst>
                  <a:outerShdw blurRad="38100" dist="38100" dir="2700000" algn="tl">
                    <a:srgbClr val="C0C0C0"/>
                  </a:outerShdw>
                </a:effectLst>
                <a:latin typeface="Trebuchet MS" pitchFamily="34" charset="0"/>
              </a:rPr>
              <a:t>optimizar </a:t>
            </a:r>
            <a:r>
              <a:rPr lang="es-CO" sz="2000" dirty="0">
                <a:solidFill>
                  <a:schemeClr val="tx1"/>
                </a:solidFill>
                <a:effectLst>
                  <a:outerShdw blurRad="38100" dist="38100" dir="2700000" algn="tl">
                    <a:srgbClr val="C0C0C0"/>
                  </a:outerShdw>
                </a:effectLst>
                <a:latin typeface="Trebuchet MS" pitchFamily="34" charset="0"/>
              </a:rPr>
              <a:t>tiempo y esfuerzo; aumentamos el espacio útil.</a:t>
            </a:r>
          </a:p>
          <a:p>
            <a:pPr marL="342900" indent="-342900" algn="just">
              <a:spcBef>
                <a:spcPct val="20000"/>
              </a:spcBef>
              <a:buSzPct val="80000"/>
              <a:buFontTx/>
              <a:buBlip>
                <a:blip r:embed="rId2"/>
              </a:buBlip>
            </a:pPr>
            <a:endParaRPr lang="es-CO" sz="2000" dirty="0">
              <a:solidFill>
                <a:schemeClr val="tx1"/>
              </a:solidFill>
              <a:effectLst>
                <a:outerShdw blurRad="38100" dist="38100" dir="2700000" algn="tl">
                  <a:srgbClr val="C0C0C0"/>
                </a:outerShdw>
              </a:effectLst>
              <a:latin typeface="Trebuchet MS" pitchFamily="34" charset="0"/>
            </a:endParaRPr>
          </a:p>
          <a:p>
            <a:pPr marL="342900" indent="-342900" algn="just">
              <a:spcBef>
                <a:spcPct val="20000"/>
              </a:spcBef>
              <a:buSzPct val="80000"/>
              <a:buFontTx/>
              <a:buBlip>
                <a:blip r:embed="rId2"/>
              </a:buBlip>
            </a:pPr>
            <a:r>
              <a:rPr lang="es-CO" sz="2000" dirty="0">
                <a:solidFill>
                  <a:schemeClr val="tx1"/>
                </a:solidFill>
                <a:effectLst>
                  <a:outerShdw blurRad="38100" dist="38100" dir="2700000" algn="tl">
                    <a:srgbClr val="C0C0C0"/>
                  </a:outerShdw>
                </a:effectLst>
                <a:latin typeface="Trebuchet MS" pitchFamily="34" charset="0"/>
              </a:rPr>
              <a:t>Porque con una simple mirada descubrimos anomalías, y podemos actuar para aumentar nuestra seguridad.</a:t>
            </a:r>
          </a:p>
          <a:p>
            <a:pPr marL="342900" indent="-342900" algn="just">
              <a:spcBef>
                <a:spcPct val="20000"/>
              </a:spcBef>
              <a:buSzPct val="80000"/>
              <a:buFontTx/>
              <a:buBlip>
                <a:blip r:embed="rId2"/>
              </a:buBlip>
            </a:pPr>
            <a:endParaRPr lang="es-CO" sz="2000" dirty="0">
              <a:solidFill>
                <a:schemeClr val="tx1"/>
              </a:solidFill>
              <a:effectLst>
                <a:outerShdw blurRad="38100" dist="38100" dir="2700000" algn="tl">
                  <a:srgbClr val="C0C0C0"/>
                </a:outerShdw>
              </a:effectLst>
              <a:latin typeface="Trebuchet MS" pitchFamily="34" charset="0"/>
            </a:endParaRPr>
          </a:p>
          <a:p>
            <a:pPr marL="342900" indent="-342900" algn="just">
              <a:spcBef>
                <a:spcPct val="20000"/>
              </a:spcBef>
              <a:buSzPct val="80000"/>
              <a:buFontTx/>
              <a:buBlip>
                <a:blip r:embed="rId2"/>
              </a:buBlip>
            </a:pPr>
            <a:r>
              <a:rPr lang="es-CO" sz="2000" dirty="0">
                <a:solidFill>
                  <a:schemeClr val="tx1"/>
                </a:solidFill>
                <a:effectLst>
                  <a:outerShdw blurRad="38100" dist="38100" dir="2700000" algn="tl">
                    <a:srgbClr val="C0C0C0"/>
                  </a:outerShdw>
                </a:effectLst>
                <a:latin typeface="Trebuchet MS" pitchFamily="34" charset="0"/>
              </a:rPr>
              <a:t>Porque una mejor organización  del  ambiente  externo  ayuda  en  la organización del ambiente interno (ideas y pensamientos), y esto estimula el trabajo en equipo.</a:t>
            </a:r>
          </a:p>
          <a:p>
            <a:pPr marL="342900" indent="-342900" algn="l">
              <a:spcBef>
                <a:spcPct val="20000"/>
              </a:spcBef>
              <a:buSzPct val="80000"/>
              <a:buFontTx/>
              <a:buBlip>
                <a:blip r:embed="rId2"/>
              </a:buBlip>
            </a:pPr>
            <a:endParaRPr lang="es-CO" sz="2000" dirty="0">
              <a:solidFill>
                <a:schemeClr val="tx1"/>
              </a:solidFill>
              <a:effectLst>
                <a:outerShdw blurRad="38100" dist="38100" dir="2700000" algn="tl">
                  <a:srgbClr val="C0C0C0"/>
                </a:outerShdw>
              </a:effectLst>
              <a:latin typeface="Trebuchet MS"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dirty="0">
                <a:solidFill>
                  <a:srgbClr val="003399"/>
                </a:solidFill>
              </a:rPr>
              <a:t>Aspectos a tener en cuenta</a:t>
            </a:r>
            <a:endParaRPr lang="es-ES" b="1" dirty="0">
              <a:solidFill>
                <a:srgbClr val="003399"/>
              </a:solidFill>
            </a:endParaRPr>
          </a:p>
        </p:txBody>
      </p:sp>
      <p:sp>
        <p:nvSpPr>
          <p:cNvPr id="168963" name="Rectangle 3"/>
          <p:cNvSpPr>
            <a:spLocks noChangeArrowheads="1"/>
          </p:cNvSpPr>
          <p:nvPr/>
        </p:nvSpPr>
        <p:spPr bwMode="auto">
          <a:xfrm>
            <a:off x="395288"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Primero registre la situación actual de las diferentes áreas.</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Defina un equipo responsable por cada área.</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Identifique las cosas que parecen ser innecesarias y luego de verificar con el equipo, llévelas al área de descarte.</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Documente y divulgue el destino de los elementos disponibles, reutilizados o descartados y su valor.</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Repetir periódicamente en toda la institución la actividad del descarte, evitando el acumulamiento de  materiales , burocracia, etc.</a:t>
            </a:r>
          </a:p>
          <a:p>
            <a:pPr marL="342900" indent="-342900" algn="l">
              <a:spcBef>
                <a:spcPct val="20000"/>
              </a:spcBef>
              <a:buSzPct val="65000"/>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pPr>
            <a:endParaRPr lang="es-CO" sz="1700">
              <a:solidFill>
                <a:schemeClr val="tx1"/>
              </a:solidFill>
              <a:effectLst>
                <a:outerShdw blurRad="38100" dist="38100" dir="2700000" algn="tl">
                  <a:srgbClr val="C0C0C0"/>
                </a:outerShdw>
              </a:effectLst>
              <a:latin typeface="Trebuchet MS" pitchFamily="34" charset="0"/>
            </a:endParaRPr>
          </a:p>
        </p:txBody>
      </p:sp>
      <p:sp>
        <p:nvSpPr>
          <p:cNvPr id="168964"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a:t>
            </a:r>
            <a:endParaRPr lang="es-ES" b="1" dirty="0"/>
          </a:p>
        </p:txBody>
      </p:sp>
      <p:sp>
        <p:nvSpPr>
          <p:cNvPr id="168965" name="WordArt 5"/>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53604"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a:t>
            </a:r>
            <a:endParaRPr lang="es-ES" b="1" dirty="0"/>
          </a:p>
        </p:txBody>
      </p:sp>
      <p:sp>
        <p:nvSpPr>
          <p:cNvPr id="153605" name="WordArt 5"/>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pic>
        <p:nvPicPr>
          <p:cNvPr id="153608" name="Picture 8"/>
          <p:cNvPicPr>
            <a:picLocks noChangeAspect="1" noChangeArrowheads="1"/>
          </p:cNvPicPr>
          <p:nvPr/>
        </p:nvPicPr>
        <p:blipFill>
          <a:blip r:embed="rId2" cstate="print"/>
          <a:srcRect/>
          <a:stretch>
            <a:fillRect/>
          </a:stretch>
        </p:blipFill>
        <p:spPr bwMode="auto">
          <a:xfrm>
            <a:off x="1403350" y="1484313"/>
            <a:ext cx="6264275" cy="463073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72035"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72036" name="WordArt 4"/>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pic>
        <p:nvPicPr>
          <p:cNvPr id="172040" name="Picture 8"/>
          <p:cNvPicPr>
            <a:picLocks noChangeAspect="1" noChangeArrowheads="1"/>
          </p:cNvPicPr>
          <p:nvPr/>
        </p:nvPicPr>
        <p:blipFill>
          <a:blip r:embed="rId2" cstate="print"/>
          <a:srcRect/>
          <a:stretch>
            <a:fillRect/>
          </a:stretch>
        </p:blipFill>
        <p:spPr bwMode="auto">
          <a:xfrm>
            <a:off x="1331913" y="1484313"/>
            <a:ext cx="6264275" cy="45243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73059"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73060" name="WordArt 4"/>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pic>
        <p:nvPicPr>
          <p:cNvPr id="173063" name="Picture 7"/>
          <p:cNvPicPr>
            <a:picLocks noChangeAspect="1" noChangeArrowheads="1"/>
          </p:cNvPicPr>
          <p:nvPr/>
        </p:nvPicPr>
        <p:blipFill>
          <a:blip r:embed="rId2" cstate="print"/>
          <a:srcRect/>
          <a:stretch>
            <a:fillRect/>
          </a:stretch>
        </p:blipFill>
        <p:spPr bwMode="auto">
          <a:xfrm>
            <a:off x="1187450" y="1484313"/>
            <a:ext cx="6264275" cy="459263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83299"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83300" name="WordArt 4"/>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pic>
        <p:nvPicPr>
          <p:cNvPr id="183302" name="Picture 6" descr="DSC_5266"/>
          <p:cNvPicPr>
            <a:picLocks noChangeAspect="1" noChangeArrowheads="1"/>
          </p:cNvPicPr>
          <p:nvPr/>
        </p:nvPicPr>
        <p:blipFill>
          <a:blip r:embed="rId2" cstate="print"/>
          <a:srcRect/>
          <a:stretch>
            <a:fillRect/>
          </a:stretch>
        </p:blipFill>
        <p:spPr bwMode="auto">
          <a:xfrm>
            <a:off x="684213" y="1484313"/>
            <a:ext cx="6743700" cy="448468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74083"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pPr algn="ctr"/>
            <a:r>
              <a:rPr lang="es-CO" b="1" dirty="0"/>
              <a:t>UTILIDAD </a:t>
            </a:r>
            <a:endParaRPr lang="es-ES" b="1" dirty="0"/>
          </a:p>
        </p:txBody>
      </p:sp>
      <p:sp>
        <p:nvSpPr>
          <p:cNvPr id="174084" name="WordArt 4"/>
          <p:cNvSpPr>
            <a:spLocks noChangeArrowheads="1" noChangeShapeType="1" noTextEdit="1"/>
          </p:cNvSpPr>
          <p:nvPr/>
        </p:nvSpPr>
        <p:spPr bwMode="auto">
          <a:xfrm>
            <a:off x="8101013" y="188913"/>
            <a:ext cx="549275" cy="201612"/>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Seiri</a:t>
            </a:r>
          </a:p>
        </p:txBody>
      </p:sp>
      <p:sp>
        <p:nvSpPr>
          <p:cNvPr id="174085" name="AutoShape 5">
            <a:hlinkClick r:id="rId2" action="ppaction://hlinksldjump" highlightClick="1"/>
          </p:cNvPr>
          <p:cNvSpPr>
            <a:spLocks noChangeArrowheads="1"/>
          </p:cNvSpPr>
          <p:nvPr/>
        </p:nvSpPr>
        <p:spPr bwMode="auto">
          <a:xfrm>
            <a:off x="323850" y="5734050"/>
            <a:ext cx="647700" cy="358775"/>
          </a:xfrm>
          <a:prstGeom prst="actionButtonBackPrevious">
            <a:avLst/>
          </a:prstGeom>
          <a:solidFill>
            <a:srgbClr val="99CCFF"/>
          </a:solidFill>
          <a:ln w="9525">
            <a:noFill/>
            <a:miter lim="800000"/>
            <a:headEnd/>
            <a:tailEnd/>
          </a:ln>
          <a:effectLst/>
        </p:spPr>
        <p:txBody>
          <a:bodyPr wrap="none" anchor="ctr"/>
          <a:lstStyle/>
          <a:p>
            <a:endParaRPr lang="es-CO"/>
          </a:p>
        </p:txBody>
      </p:sp>
      <p:pic>
        <p:nvPicPr>
          <p:cNvPr id="174089" name="Picture 9"/>
          <p:cNvPicPr>
            <a:picLocks noChangeAspect="1" noChangeArrowheads="1"/>
          </p:cNvPicPr>
          <p:nvPr/>
        </p:nvPicPr>
        <p:blipFill>
          <a:blip r:embed="rId3" cstate="print"/>
          <a:srcRect/>
          <a:stretch>
            <a:fillRect/>
          </a:stretch>
        </p:blipFill>
        <p:spPr bwMode="auto">
          <a:xfrm>
            <a:off x="1187450" y="1484313"/>
            <a:ext cx="6181725" cy="463708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ChangeArrowheads="1"/>
          </p:cNvSpPr>
          <p:nvPr/>
        </p:nvSpPr>
        <p:spPr bwMode="auto">
          <a:xfrm>
            <a:off x="323850" y="1557338"/>
            <a:ext cx="648017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Es determinar un lugar único y exclusivo para cada elemento, sean objetos físicos o información, de tal forma que nos permita encontrar rápida y fácilmente lo que se necesita.</a:t>
            </a:r>
          </a:p>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Es disponer los recursos de forma sistemática y establecer un excelente sistema de comunicación visual para el rápido acceso a ellos.</a:t>
            </a:r>
          </a:p>
          <a:p>
            <a:pPr marL="342900" indent="-342900" algn="l">
              <a:spcBef>
                <a:spcPct val="20000"/>
              </a:spcBef>
              <a:buSzPct val="65000"/>
            </a:pPr>
            <a:endParaRPr lang="es-CO" sz="2100">
              <a:solidFill>
                <a:schemeClr val="tx1"/>
              </a:solidFill>
              <a:effectLst>
                <a:outerShdw blurRad="38100" dist="38100" dir="2700000" algn="tl">
                  <a:srgbClr val="C0C0C0"/>
                </a:outerShdw>
              </a:effectLst>
              <a:latin typeface="Trebuchet MS" pitchFamily="34" charset="0"/>
            </a:endParaRPr>
          </a:p>
        </p:txBody>
      </p:sp>
      <p:sp>
        <p:nvSpPr>
          <p:cNvPr id="154628"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54629"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pic>
        <p:nvPicPr>
          <p:cNvPr id="154631" name="Picture 7" descr="CWMNO046"/>
          <p:cNvPicPr>
            <a:picLocks noChangeAspect="1" noChangeArrowheads="1"/>
          </p:cNvPicPr>
          <p:nvPr/>
        </p:nvPicPr>
        <p:blipFill>
          <a:blip r:embed="rId3" cstate="print"/>
          <a:srcRect/>
          <a:stretch>
            <a:fillRect/>
          </a:stretch>
        </p:blipFill>
        <p:spPr bwMode="auto">
          <a:xfrm>
            <a:off x="5003800" y="3645024"/>
            <a:ext cx="3822700" cy="2231901"/>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55653"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sp>
        <p:nvSpPr>
          <p:cNvPr id="155655" name="Rectangle 7"/>
          <p:cNvSpPr>
            <a:spLocks noChangeArrowheads="1"/>
          </p:cNvSpPr>
          <p:nvPr/>
        </p:nvSpPr>
        <p:spPr bwMode="auto">
          <a:xfrm>
            <a:off x="1187450" y="1773238"/>
            <a:ext cx="6769100" cy="1311275"/>
          </a:xfrm>
          <a:prstGeom prst="rect">
            <a:avLst/>
          </a:prstGeom>
          <a:noFill/>
          <a:ln w="9525" algn="ctr">
            <a:noFill/>
            <a:miter lim="800000"/>
            <a:headEnd/>
            <a:tailEnd/>
          </a:ln>
          <a:effectLst/>
        </p:spPr>
        <p:txBody>
          <a:bodyPr>
            <a:spAutoFit/>
          </a:bodyPr>
          <a:lstStyle/>
          <a:p>
            <a:pPr marL="457200" indent="-457200">
              <a:spcBef>
                <a:spcPct val="30000"/>
              </a:spcBef>
              <a:buClr>
                <a:srgbClr val="990000"/>
              </a:buClr>
              <a:buFont typeface="Lucida Sans Unicode" pitchFamily="34" charset="0"/>
              <a:buNone/>
            </a:pPr>
            <a:r>
              <a:rPr lang="es-ES" sz="4000" i="1">
                <a:solidFill>
                  <a:schemeClr val="tx1"/>
                </a:solidFill>
                <a:effectLst>
                  <a:outerShdw blurRad="38100" dist="38100" dir="2700000" algn="tl">
                    <a:srgbClr val="C0C0C0"/>
                  </a:outerShdw>
                </a:effectLst>
              </a:rPr>
              <a:t>“Un lugar para cada cosa y cada cosa en su lugar”</a:t>
            </a:r>
          </a:p>
        </p:txBody>
      </p:sp>
      <p:pic>
        <p:nvPicPr>
          <p:cNvPr id="155656" name="Picture 8" descr="WMN047"/>
          <p:cNvPicPr>
            <a:picLocks noChangeAspect="1" noChangeArrowheads="1"/>
          </p:cNvPicPr>
          <p:nvPr/>
        </p:nvPicPr>
        <p:blipFill>
          <a:blip r:embed="rId2" cstate="print"/>
          <a:srcRect/>
          <a:stretch>
            <a:fillRect/>
          </a:stretch>
        </p:blipFill>
        <p:spPr bwMode="auto">
          <a:xfrm>
            <a:off x="3348038" y="3502025"/>
            <a:ext cx="2447925" cy="24479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¿Para qué sirve?</a:t>
            </a:r>
            <a:endParaRPr lang="es-ES" b="1">
              <a:solidFill>
                <a:srgbClr val="003399"/>
              </a:solidFill>
            </a:endParaRPr>
          </a:p>
        </p:txBody>
      </p:sp>
      <p:sp>
        <p:nvSpPr>
          <p:cNvPr id="156675" name="Rectangle 3"/>
          <p:cNvSpPr>
            <a:spLocks noChangeArrowheads="1"/>
          </p:cNvSpPr>
          <p:nvPr/>
        </p:nvSpPr>
        <p:spPr bwMode="auto">
          <a:xfrm>
            <a:off x="323850"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Economizar tiempo y material.</a:t>
            </a:r>
          </a:p>
          <a:p>
            <a:pPr marL="342900" indent="-342900" algn="l">
              <a:spcBef>
                <a:spcPct val="20000"/>
              </a:spcBef>
              <a:buSzPct val="65000"/>
              <a:buFontTx/>
              <a:buBlip>
                <a:blip r:embed="rId2"/>
              </a:buBlip>
            </a:pPr>
            <a:endParaRPr lang="es-CO" sz="21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Buena presentación de nuestro ambiente. Lograr que sea agradable, cómodo y estético.</a:t>
            </a:r>
          </a:p>
          <a:p>
            <a:pPr marL="342900" indent="-342900" algn="l">
              <a:spcBef>
                <a:spcPct val="20000"/>
              </a:spcBef>
              <a:buSzPct val="65000"/>
              <a:buFontTx/>
              <a:buBlip>
                <a:blip r:embed="rId2"/>
              </a:buBlip>
            </a:pPr>
            <a:endParaRPr lang="es-CO" sz="21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Optimizar la utilización del espacio.</a:t>
            </a:r>
          </a:p>
          <a:p>
            <a:pPr marL="342900" indent="-342900" algn="l">
              <a:spcBef>
                <a:spcPct val="20000"/>
              </a:spcBef>
              <a:buSzPct val="65000"/>
              <a:buFontTx/>
              <a:buBlip>
                <a:blip r:embed="rId2"/>
              </a:buBlip>
            </a:pPr>
            <a:endParaRPr lang="es-CO" sz="21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Disminución de accidentes.</a:t>
            </a:r>
          </a:p>
          <a:p>
            <a:pPr marL="342900" indent="-342900" algn="l">
              <a:spcBef>
                <a:spcPct val="20000"/>
              </a:spcBef>
              <a:buSzPct val="65000"/>
              <a:buFontTx/>
              <a:buBlip>
                <a:blip r:embed="rId2"/>
              </a:buBlip>
            </a:pPr>
            <a:endParaRPr lang="es-CO" sz="21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2100">
                <a:solidFill>
                  <a:schemeClr val="tx1"/>
                </a:solidFill>
                <a:effectLst>
                  <a:outerShdw blurRad="38100" dist="38100" dir="2700000" algn="tl">
                    <a:srgbClr val="C0C0C0"/>
                  </a:outerShdw>
                </a:effectLst>
                <a:latin typeface="Trebuchet MS" pitchFamily="34" charset="0"/>
              </a:rPr>
              <a:t>Rapidez en los movimientos y el rescate de  las personas en caso de emergencia.</a:t>
            </a:r>
          </a:p>
          <a:p>
            <a:pPr marL="342900" indent="-342900" algn="l">
              <a:spcBef>
                <a:spcPct val="20000"/>
              </a:spcBef>
              <a:buSzPct val="65000"/>
            </a:pPr>
            <a:endParaRPr lang="es-CO" sz="2100">
              <a:solidFill>
                <a:schemeClr val="tx1"/>
              </a:solidFill>
              <a:effectLst>
                <a:outerShdw blurRad="38100" dist="38100" dir="2700000" algn="tl">
                  <a:srgbClr val="C0C0C0"/>
                </a:outerShdw>
              </a:effectLst>
              <a:latin typeface="Trebuchet MS" pitchFamily="34" charset="0"/>
            </a:endParaRPr>
          </a:p>
        </p:txBody>
      </p:sp>
      <p:sp>
        <p:nvSpPr>
          <p:cNvPr id="156676"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56677"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¿Cómo implementarlo?</a:t>
            </a:r>
            <a:endParaRPr lang="es-ES" b="1">
              <a:solidFill>
                <a:srgbClr val="003399"/>
              </a:solidFill>
            </a:endParaRPr>
          </a:p>
        </p:txBody>
      </p:sp>
      <p:sp>
        <p:nvSpPr>
          <p:cNvPr id="157699" name="Rectangle 3"/>
          <p:cNvSpPr>
            <a:spLocks noChangeArrowheads="1"/>
          </p:cNvSpPr>
          <p:nvPr/>
        </p:nvSpPr>
        <p:spPr bwMode="auto">
          <a:xfrm>
            <a:off x="323850"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Analizar y definir con la dirección y los equipos responsables, cuál es la mejor forma de distribuir las cosas en el espacio físico de cada área, para facilitar el flujo de las personas y el desarrollo de las actividades.</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Diseñar en un plano por áreas, el orden de los equipos y los materiales de acuerdo con la frecuencia de utilización. Los docentes deben hacer esto con los alumnos, buscando el orden de los materiales en el aula. Igual deben hacerlo las áreas administrativas.</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Identificar las aulas, oficinas, los objetos y estandarizar los nombres.</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Guardar objetos semejantes en el mismo lugar, de tal manera que sea fácil encontrarlos.</a:t>
            </a:r>
          </a:p>
        </p:txBody>
      </p:sp>
      <p:sp>
        <p:nvSpPr>
          <p:cNvPr id="157700"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57701"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250825" y="333375"/>
            <a:ext cx="8280400" cy="647700"/>
          </a:xfrm>
        </p:spPr>
        <p:txBody>
          <a:bodyPr/>
          <a:lstStyle/>
          <a:p>
            <a:pPr lvl="1" algn="ctr">
              <a:lnSpc>
                <a:spcPct val="90000"/>
              </a:lnSpc>
              <a:buFontTx/>
              <a:buNone/>
            </a:pPr>
            <a:r>
              <a:rPr lang="es-CO" sz="2400" b="1" dirty="0">
                <a:solidFill>
                  <a:srgbClr val="CC3300"/>
                </a:solidFill>
              </a:rPr>
              <a:t>¿QUÉ REQUIERE?</a:t>
            </a:r>
            <a:endParaRPr lang="es-ES" sz="2400" b="1" dirty="0">
              <a:solidFill>
                <a:srgbClr val="CC3300"/>
              </a:solidFill>
            </a:endParaRPr>
          </a:p>
        </p:txBody>
      </p:sp>
      <p:sp>
        <p:nvSpPr>
          <p:cNvPr id="138243" name="Rectangle 3"/>
          <p:cNvSpPr>
            <a:spLocks noChangeArrowheads="1"/>
          </p:cNvSpPr>
          <p:nvPr/>
        </p:nvSpPr>
        <p:spPr bwMode="auto">
          <a:xfrm>
            <a:off x="539750" y="1125538"/>
            <a:ext cx="7777163" cy="4319686"/>
          </a:xfrm>
          <a:prstGeom prst="rect">
            <a:avLst/>
          </a:prstGeom>
          <a:noFill/>
          <a:ln w="9525">
            <a:noFill/>
            <a:miter lim="800000"/>
            <a:headEnd/>
            <a:tailEnd/>
          </a:ln>
          <a:effectLst/>
        </p:spPr>
        <p:txBody>
          <a:bodyPr/>
          <a:lstStyle/>
          <a:p>
            <a:pPr marL="342900" indent="-342900">
              <a:spcBef>
                <a:spcPct val="20000"/>
              </a:spcBef>
              <a:buSzPct val="80000"/>
              <a:buBlip>
                <a:blip r:embed="rId2"/>
              </a:buBlip>
            </a:pPr>
            <a:endParaRPr lang="es-CO" sz="2100" dirty="0">
              <a:effectLst>
                <a:outerShdw blurRad="38100" dist="38100" dir="2700000" algn="tl">
                  <a:srgbClr val="C0C0C0"/>
                </a:outerShdw>
              </a:effectLst>
              <a:latin typeface="Trebuchet MS" pitchFamily="34" charset="0"/>
            </a:endParaRPr>
          </a:p>
          <a:p>
            <a:pPr marL="342900" indent="-342900">
              <a:spcBef>
                <a:spcPct val="20000"/>
              </a:spcBef>
              <a:buSzPct val="80000"/>
              <a:buFont typeface="Wingdings" pitchFamily="2" charset="2"/>
              <a:buChar char="ü"/>
            </a:pPr>
            <a:r>
              <a:rPr lang="es-CO" sz="2100" dirty="0">
                <a:effectLst>
                  <a:outerShdw blurRad="38100" dist="38100" dir="2700000" algn="tl">
                    <a:srgbClr val="C0C0C0"/>
                  </a:outerShdw>
                </a:effectLst>
                <a:latin typeface="Trebuchet MS" pitchFamily="34" charset="0"/>
              </a:rPr>
              <a:t>Compromiso directivo </a:t>
            </a:r>
          </a:p>
          <a:p>
            <a:pPr marL="342900" indent="-342900">
              <a:spcBef>
                <a:spcPct val="20000"/>
              </a:spcBef>
              <a:buSzPct val="80000"/>
              <a:buFont typeface="Wingdings" pitchFamily="2" charset="2"/>
              <a:buChar char="ü"/>
            </a:pPr>
            <a:endParaRPr lang="es-CO" sz="2100" dirty="0">
              <a:effectLst>
                <a:outerShdw blurRad="38100" dist="38100" dir="2700000" algn="tl">
                  <a:srgbClr val="C0C0C0"/>
                </a:outerShdw>
              </a:effectLst>
              <a:latin typeface="Trebuchet MS" pitchFamily="34" charset="0"/>
            </a:endParaRPr>
          </a:p>
          <a:p>
            <a:pPr marL="342900" indent="-342900">
              <a:spcBef>
                <a:spcPct val="20000"/>
              </a:spcBef>
              <a:buSzPct val="80000"/>
              <a:buFont typeface="Wingdings" pitchFamily="2" charset="2"/>
              <a:buChar char="ü"/>
            </a:pPr>
            <a:r>
              <a:rPr lang="es-CO" sz="2100" dirty="0">
                <a:effectLst>
                  <a:outerShdw blurRad="38100" dist="38100" dir="2700000" algn="tl">
                    <a:srgbClr val="C0C0C0"/>
                  </a:outerShdw>
                </a:effectLst>
                <a:latin typeface="Trebuchet MS" pitchFamily="34" charset="0"/>
              </a:rPr>
              <a:t>Formación permanente</a:t>
            </a:r>
          </a:p>
          <a:p>
            <a:pPr marL="342900" indent="-342900">
              <a:spcBef>
                <a:spcPct val="20000"/>
              </a:spcBef>
              <a:buSzPct val="80000"/>
              <a:buFont typeface="Wingdings" pitchFamily="2" charset="2"/>
              <a:buChar char="ü"/>
            </a:pPr>
            <a:endParaRPr lang="es-CO" sz="2100" dirty="0">
              <a:effectLst>
                <a:outerShdw blurRad="38100" dist="38100" dir="2700000" algn="tl">
                  <a:srgbClr val="C0C0C0"/>
                </a:outerShdw>
              </a:effectLst>
              <a:latin typeface="Trebuchet MS" pitchFamily="34" charset="0"/>
            </a:endParaRPr>
          </a:p>
          <a:p>
            <a:pPr marL="342900" indent="-342900">
              <a:spcBef>
                <a:spcPct val="20000"/>
              </a:spcBef>
              <a:buSzPct val="80000"/>
              <a:buFont typeface="Wingdings" pitchFamily="2" charset="2"/>
              <a:buChar char="ü"/>
            </a:pPr>
            <a:r>
              <a:rPr lang="es-CO" sz="2100" dirty="0">
                <a:effectLst>
                  <a:outerShdw blurRad="38100" dist="38100" dir="2700000" algn="tl">
                    <a:srgbClr val="C0C0C0"/>
                  </a:outerShdw>
                </a:effectLst>
                <a:latin typeface="Trebuchet MS" pitchFamily="34" charset="0"/>
              </a:rPr>
              <a:t>Práctica permanente, con una juiciosa, exigente y constante implementación</a:t>
            </a:r>
          </a:p>
          <a:p>
            <a:pPr marL="342900" indent="-342900">
              <a:spcBef>
                <a:spcPct val="20000"/>
              </a:spcBef>
              <a:buSzPct val="80000"/>
              <a:buFont typeface="Wingdings" pitchFamily="2" charset="2"/>
              <a:buChar char="ü"/>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80000"/>
              <a:buFont typeface="Wingdings" pitchFamily="2" charset="2"/>
              <a:buChar char="ü"/>
            </a:pPr>
            <a:r>
              <a:rPr lang="es-CO" sz="2100" dirty="0">
                <a:solidFill>
                  <a:schemeClr val="tx1"/>
                </a:solidFill>
                <a:effectLst>
                  <a:outerShdw blurRad="38100" dist="38100" dir="2700000" algn="tl">
                    <a:srgbClr val="C0C0C0"/>
                  </a:outerShdw>
                </a:effectLst>
                <a:latin typeface="Trebuchet MS" pitchFamily="34" charset="0"/>
              </a:rPr>
              <a:t>Participación en su construcción y ejecución participativa</a:t>
            </a:r>
          </a:p>
          <a:p>
            <a:pPr marL="342900" indent="-342900" algn="l">
              <a:spcBef>
                <a:spcPct val="20000"/>
              </a:spcBef>
              <a:buSzPct val="80000"/>
              <a:buFont typeface="Wingdings" pitchFamily="2" charset="2"/>
              <a:buChar char="ü"/>
            </a:pPr>
            <a:endParaRPr lang="es-CO" sz="2100" dirty="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80000"/>
              <a:buFont typeface="Wingdings" pitchFamily="2" charset="2"/>
              <a:buChar char="ü"/>
            </a:pPr>
            <a:r>
              <a:rPr lang="es-CO" sz="2100" dirty="0">
                <a:solidFill>
                  <a:schemeClr val="tx1"/>
                </a:solidFill>
                <a:effectLst>
                  <a:outerShdw blurRad="38100" dist="38100" dir="2700000" algn="tl">
                    <a:srgbClr val="C0C0C0"/>
                  </a:outerShdw>
                </a:effectLst>
                <a:latin typeface="Trebuchet MS" pitchFamily="34" charset="0"/>
              </a:rPr>
              <a:t>Cambios de comportamiento</a:t>
            </a:r>
          </a:p>
          <a:p>
            <a:pPr marL="342900" indent="-342900" algn="l">
              <a:spcBef>
                <a:spcPct val="20000"/>
              </a:spcBef>
              <a:buSzPct val="80000"/>
              <a:buFontTx/>
              <a:buBlip>
                <a:blip r:embed="rId2"/>
              </a:buBlip>
            </a:pPr>
            <a:endParaRPr lang="es-CO" sz="2100" dirty="0">
              <a:solidFill>
                <a:schemeClr val="tx1"/>
              </a:solidFill>
              <a:effectLst>
                <a:outerShdw blurRad="38100" dist="38100" dir="2700000" algn="tl">
                  <a:srgbClr val="C0C0C0"/>
                </a:outerShdw>
              </a:effectLst>
              <a:latin typeface="Trebuchet MS"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¿Cómo implementarlo?</a:t>
            </a:r>
            <a:endParaRPr lang="es-ES" b="1">
              <a:solidFill>
                <a:srgbClr val="003399"/>
              </a:solidFill>
            </a:endParaRPr>
          </a:p>
        </p:txBody>
      </p:sp>
      <p:sp>
        <p:nvSpPr>
          <p:cNvPr id="158723" name="Rectangle 3"/>
          <p:cNvSpPr>
            <a:spLocks noChangeArrowheads="1"/>
          </p:cNvSpPr>
          <p:nvPr/>
        </p:nvSpPr>
        <p:spPr bwMode="auto">
          <a:xfrm>
            <a:off x="323850"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Estandarizar un sistema visual básico para uso común, a través de placas, símbolos, colores, etc.</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Educar y entrenar a todos en los estándares definidos para que los entiendan y los sigan correctamente.</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Interpretar e implementar en otras dimensiones: contenido de los programas de las diferentes disciplinas, distribución del tiempo, priorización de actividades pedagógicas, bases de datos, etc.</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buFontTx/>
              <a:buBlip>
                <a:blip r:embed="rId2"/>
              </a:buBlip>
            </a:pPr>
            <a:r>
              <a:rPr lang="es-CO" sz="1700">
                <a:solidFill>
                  <a:schemeClr val="tx1"/>
                </a:solidFill>
                <a:effectLst>
                  <a:outerShdw blurRad="38100" dist="38100" dir="2700000" algn="tl">
                    <a:srgbClr val="C0C0C0"/>
                  </a:outerShdw>
                </a:effectLst>
                <a:latin typeface="Trebuchet MS" pitchFamily="34" charset="0"/>
              </a:rPr>
              <a:t>Incentivar a los alumnos en el orden de sus objetos personales en la institución y en la casa.</a:t>
            </a:r>
          </a:p>
          <a:p>
            <a:pPr marL="342900" indent="-342900" algn="l">
              <a:spcBef>
                <a:spcPct val="20000"/>
              </a:spcBef>
              <a:buSzPct val="65000"/>
              <a:buFontTx/>
              <a:buBlip>
                <a:blip r:embed="rId2"/>
              </a:buBlip>
            </a:pPr>
            <a:endParaRPr lang="es-CO" sz="1700">
              <a:solidFill>
                <a:schemeClr val="tx1"/>
              </a:solidFill>
              <a:effectLst>
                <a:outerShdw blurRad="38100" dist="38100" dir="2700000" algn="tl">
                  <a:srgbClr val="C0C0C0"/>
                </a:outerShdw>
              </a:effectLst>
              <a:latin typeface="Trebuchet MS" pitchFamily="34" charset="0"/>
            </a:endParaRPr>
          </a:p>
          <a:p>
            <a:pPr marL="342900" indent="-342900" algn="l">
              <a:spcBef>
                <a:spcPct val="20000"/>
              </a:spcBef>
              <a:buSzPct val="65000"/>
            </a:pPr>
            <a:endParaRPr lang="es-CO" sz="1700">
              <a:solidFill>
                <a:schemeClr val="tx1"/>
              </a:solidFill>
              <a:effectLst>
                <a:outerShdw blurRad="38100" dist="38100" dir="2700000" algn="tl">
                  <a:srgbClr val="C0C0C0"/>
                </a:outerShdw>
              </a:effectLst>
              <a:latin typeface="Trebuchet MS" pitchFamily="34" charset="0"/>
            </a:endParaRPr>
          </a:p>
        </p:txBody>
      </p:sp>
      <p:sp>
        <p:nvSpPr>
          <p:cNvPr id="158724"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58725"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¿Cómo implementarlo?</a:t>
            </a:r>
            <a:endParaRPr lang="es-ES" b="1">
              <a:solidFill>
                <a:srgbClr val="003399"/>
              </a:solidFill>
            </a:endParaRPr>
          </a:p>
        </p:txBody>
      </p:sp>
      <p:sp>
        <p:nvSpPr>
          <p:cNvPr id="159747" name="Rectangle 3"/>
          <p:cNvSpPr>
            <a:spLocks noChangeArrowheads="1"/>
          </p:cNvSpPr>
          <p:nvPr/>
        </p:nvSpPr>
        <p:spPr bwMode="auto">
          <a:xfrm>
            <a:off x="323850" y="1773238"/>
            <a:ext cx="8569325" cy="3600450"/>
          </a:xfrm>
          <a:prstGeom prst="rect">
            <a:avLst/>
          </a:prstGeom>
          <a:noFill/>
          <a:ln w="9525">
            <a:noFill/>
            <a:miter lim="800000"/>
            <a:headEnd/>
            <a:tailEnd/>
          </a:ln>
          <a:effectLst/>
        </p:spPr>
        <p:txBody>
          <a:bodyPr/>
          <a:lstStyle/>
          <a:p>
            <a:pPr marL="342900" indent="-342900" algn="l">
              <a:spcBef>
                <a:spcPct val="20000"/>
              </a:spcBef>
              <a:buSzPct val="65000"/>
              <a:buFontTx/>
              <a:buBlip>
                <a:blip r:embed="rId2"/>
              </a:buBlip>
            </a:pPr>
            <a:r>
              <a:rPr lang="es-CO" sz="1900">
                <a:solidFill>
                  <a:schemeClr val="tx1"/>
                </a:solidFill>
                <a:effectLst>
                  <a:outerShdw blurRad="38100" dist="38100" dir="2700000" algn="tl">
                    <a:srgbClr val="C0C0C0"/>
                  </a:outerShdw>
                </a:effectLst>
                <a:latin typeface="Trebuchet MS" pitchFamily="34" charset="0"/>
              </a:rPr>
              <a:t>Entrene a todos los empleados para que entiendan el concepto de “lo mejor es uno”. </a:t>
            </a:r>
          </a:p>
          <a:p>
            <a:pPr marL="1562100" lvl="3" indent="-228600" algn="l">
              <a:spcBef>
                <a:spcPct val="20000"/>
              </a:spcBef>
              <a:buSzPct val="65000"/>
            </a:pPr>
            <a:endParaRPr lang="es-CO" b="0" i="1">
              <a:solidFill>
                <a:schemeClr val="accent2"/>
              </a:solidFill>
              <a:latin typeface="Trebuchet MS" pitchFamily="34" charset="0"/>
            </a:endParaRPr>
          </a:p>
          <a:p>
            <a:pPr marL="1562100" lvl="3" indent="-228600" algn="l">
              <a:spcBef>
                <a:spcPct val="20000"/>
              </a:spcBef>
              <a:buSzPct val="65000"/>
            </a:pPr>
            <a:r>
              <a:rPr lang="es-CO" b="0" i="1">
                <a:solidFill>
                  <a:schemeClr val="accent2"/>
                </a:solidFill>
                <a:latin typeface="Trebuchet MS" pitchFamily="34" charset="0"/>
              </a:rPr>
              <a:t>Un lápiz, un borrador, una regla.</a:t>
            </a:r>
          </a:p>
          <a:p>
            <a:pPr marL="1562100" lvl="3" indent="-228600" algn="l">
              <a:spcBef>
                <a:spcPct val="20000"/>
              </a:spcBef>
              <a:buSzPct val="65000"/>
            </a:pPr>
            <a:r>
              <a:rPr lang="es-CO" b="0" i="1">
                <a:solidFill>
                  <a:schemeClr val="accent2"/>
                </a:solidFill>
                <a:latin typeface="Trebuchet MS" pitchFamily="34" charset="0"/>
              </a:rPr>
              <a:t>Una herramienta, un formato, una máquina, un archivo.</a:t>
            </a:r>
          </a:p>
          <a:p>
            <a:pPr marL="1562100" lvl="3" indent="-228600" algn="l">
              <a:spcBef>
                <a:spcPct val="20000"/>
              </a:spcBef>
              <a:buSzPct val="65000"/>
            </a:pPr>
            <a:r>
              <a:rPr lang="es-CO" b="0" i="1">
                <a:solidFill>
                  <a:schemeClr val="accent2"/>
                </a:solidFill>
                <a:latin typeface="Trebuchet MS" pitchFamily="34" charset="0"/>
              </a:rPr>
              <a:t>Una hora de reunión, una hora de conferencia.</a:t>
            </a:r>
          </a:p>
          <a:p>
            <a:pPr marL="1562100" lvl="3" indent="-228600" algn="l">
              <a:spcBef>
                <a:spcPct val="20000"/>
              </a:spcBef>
              <a:buSzPct val="65000"/>
            </a:pPr>
            <a:r>
              <a:rPr lang="es-CO" b="0" i="1">
                <a:solidFill>
                  <a:schemeClr val="accent2"/>
                </a:solidFill>
                <a:latin typeface="Trebuchet MS" pitchFamily="34" charset="0"/>
              </a:rPr>
              <a:t>Un día para la acción, un día para el tratamiento.</a:t>
            </a:r>
          </a:p>
          <a:p>
            <a:pPr marL="1562100" lvl="3" indent="-228600" algn="l">
              <a:spcBef>
                <a:spcPct val="20000"/>
              </a:spcBef>
              <a:buSzPct val="65000"/>
            </a:pPr>
            <a:r>
              <a:rPr lang="es-CO" b="0" i="1">
                <a:solidFill>
                  <a:schemeClr val="accent2"/>
                </a:solidFill>
                <a:latin typeface="Trebuchet MS" pitchFamily="34" charset="0"/>
              </a:rPr>
              <a:t>Una sola hoja de copia.</a:t>
            </a:r>
          </a:p>
          <a:p>
            <a:pPr marL="1562100" lvl="3" indent="-228600" algn="l">
              <a:spcBef>
                <a:spcPct val="20000"/>
              </a:spcBef>
              <a:buSzPct val="65000"/>
            </a:pPr>
            <a:r>
              <a:rPr lang="es-CO" b="0" i="1">
                <a:solidFill>
                  <a:schemeClr val="accent2"/>
                </a:solidFill>
                <a:latin typeface="Trebuchet MS" pitchFamily="34" charset="0"/>
              </a:rPr>
              <a:t>Una sola hoja para el documento original.</a:t>
            </a:r>
          </a:p>
          <a:p>
            <a:pPr marL="1562100" lvl="3" indent="-228600" algn="l">
              <a:spcBef>
                <a:spcPct val="20000"/>
              </a:spcBef>
              <a:buSzPct val="65000"/>
            </a:pPr>
            <a:r>
              <a:rPr lang="es-CO" b="0" i="1">
                <a:solidFill>
                  <a:schemeClr val="accent2"/>
                </a:solidFill>
                <a:latin typeface="Trebuchet MS" pitchFamily="34" charset="0"/>
              </a:rPr>
              <a:t>Un solo símbolo para identificar los materiales en el laboratorio.</a:t>
            </a:r>
          </a:p>
          <a:p>
            <a:pPr marL="1981200" lvl="4" indent="-228600" algn="l">
              <a:spcBef>
                <a:spcPct val="20000"/>
              </a:spcBef>
              <a:buSzPct val="65000"/>
            </a:pPr>
            <a:endParaRPr lang="es-CO" b="0" i="1">
              <a:solidFill>
                <a:schemeClr val="accent2"/>
              </a:solidFill>
              <a:latin typeface="Trebuchet MS" pitchFamily="34" charset="0"/>
            </a:endParaRPr>
          </a:p>
          <a:p>
            <a:pPr marL="342900" indent="-342900" algn="l">
              <a:spcBef>
                <a:spcPct val="20000"/>
              </a:spcBef>
              <a:buSzPct val="65000"/>
            </a:pPr>
            <a:endParaRPr lang="es-CO" sz="1600" i="1">
              <a:solidFill>
                <a:schemeClr val="tx1"/>
              </a:solidFill>
              <a:effectLst>
                <a:outerShdw blurRad="38100" dist="38100" dir="2700000" algn="tl">
                  <a:srgbClr val="C0C0C0"/>
                </a:outerShdw>
              </a:effectLst>
              <a:latin typeface="Trebuchet MS" pitchFamily="34" charset="0"/>
            </a:endParaRPr>
          </a:p>
        </p:txBody>
      </p:sp>
      <p:sp>
        <p:nvSpPr>
          <p:cNvPr id="159748"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59749"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75108" name="AutoShape 4"/>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75109" name="WordArt 5"/>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pic>
        <p:nvPicPr>
          <p:cNvPr id="175111" name="Picture 7"/>
          <p:cNvPicPr>
            <a:picLocks noChangeAspect="1" noChangeArrowheads="1"/>
          </p:cNvPicPr>
          <p:nvPr/>
        </p:nvPicPr>
        <p:blipFill>
          <a:blip r:embed="rId2" cstate="print"/>
          <a:srcRect/>
          <a:stretch>
            <a:fillRect/>
          </a:stretch>
        </p:blipFill>
        <p:spPr bwMode="auto">
          <a:xfrm>
            <a:off x="1116013" y="1411288"/>
            <a:ext cx="6335712" cy="469741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76131"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76132" name="WordArt 4"/>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pic>
        <p:nvPicPr>
          <p:cNvPr id="176135" name="Picture 7"/>
          <p:cNvPicPr>
            <a:picLocks noChangeAspect="1" noChangeArrowheads="1"/>
          </p:cNvPicPr>
          <p:nvPr/>
        </p:nvPicPr>
        <p:blipFill>
          <a:blip r:embed="rId2" cstate="print"/>
          <a:srcRect/>
          <a:stretch>
            <a:fillRect/>
          </a:stretch>
        </p:blipFill>
        <p:spPr bwMode="auto">
          <a:xfrm>
            <a:off x="1187450" y="1428750"/>
            <a:ext cx="6192838" cy="459263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body" idx="1"/>
          </p:nvPr>
        </p:nvSpPr>
        <p:spPr>
          <a:xfrm>
            <a:off x="250825" y="260350"/>
            <a:ext cx="8280400" cy="647700"/>
          </a:xfrm>
        </p:spPr>
        <p:txBody>
          <a:bodyPr/>
          <a:lstStyle/>
          <a:p>
            <a:pPr lvl="1">
              <a:lnSpc>
                <a:spcPct val="90000"/>
              </a:lnSpc>
              <a:buFontTx/>
              <a:buNone/>
            </a:pPr>
            <a:r>
              <a:rPr lang="es-CO" b="1">
                <a:solidFill>
                  <a:srgbClr val="003399"/>
                </a:solidFill>
              </a:rPr>
              <a:t>Algunas realidades</a:t>
            </a:r>
            <a:endParaRPr lang="es-ES" b="1">
              <a:solidFill>
                <a:srgbClr val="003399"/>
              </a:solidFill>
            </a:endParaRPr>
          </a:p>
        </p:txBody>
      </p:sp>
      <p:sp>
        <p:nvSpPr>
          <p:cNvPr id="185347" name="AutoShape 3"/>
          <p:cNvSpPr>
            <a:spLocks noChangeArrowheads="1"/>
          </p:cNvSpPr>
          <p:nvPr/>
        </p:nvSpPr>
        <p:spPr bwMode="auto">
          <a:xfrm>
            <a:off x="6948488" y="692150"/>
            <a:ext cx="2017712" cy="646113"/>
          </a:xfrm>
          <a:prstGeom prst="roundRect">
            <a:avLst>
              <a:gd name="adj" fmla="val 16667"/>
            </a:avLst>
          </a:prstGeom>
          <a:solidFill>
            <a:srgbClr val="99CCFF"/>
          </a:solidFill>
          <a:ln w="9525" algn="ctr">
            <a:noFill/>
            <a:round/>
            <a:headEnd/>
            <a:tailEnd/>
          </a:ln>
          <a:effectLst/>
          <a:scene3d>
            <a:camera prst="legacyObliqueTopLeft"/>
            <a:lightRig rig="legacyFlat3" dir="t"/>
          </a:scene3d>
          <a:sp3d extrusionH="430200" prstMaterial="legacyMatte">
            <a:bevelT w="13500" h="13500" prst="angle"/>
            <a:bevelB w="13500" h="13500" prst="angle"/>
            <a:extrusionClr>
              <a:srgbClr val="99CCFF"/>
            </a:extrusionClr>
          </a:sp3d>
        </p:spPr>
        <p:txBody>
          <a:bodyPr wrap="none" anchor="ctr">
            <a:flatTx/>
          </a:bodyPr>
          <a:lstStyle/>
          <a:p>
            <a:r>
              <a:rPr lang="es-CO"/>
              <a:t>ORDEN</a:t>
            </a:r>
            <a:endParaRPr lang="es-ES"/>
          </a:p>
        </p:txBody>
      </p:sp>
      <p:sp>
        <p:nvSpPr>
          <p:cNvPr id="185348" name="WordArt 4"/>
          <p:cNvSpPr>
            <a:spLocks noChangeArrowheads="1" noChangeShapeType="1" noTextEdit="1"/>
          </p:cNvSpPr>
          <p:nvPr/>
        </p:nvSpPr>
        <p:spPr bwMode="auto">
          <a:xfrm>
            <a:off x="7885113" y="188913"/>
            <a:ext cx="765175" cy="215900"/>
          </a:xfrm>
          <a:prstGeom prst="rect">
            <a:avLst/>
          </a:prstGeom>
        </p:spPr>
        <p:txBody>
          <a:bodyPr wrap="none" fromWordArt="1">
            <a:prstTxWarp prst="textPlain">
              <a:avLst>
                <a:gd name="adj" fmla="val 50000"/>
              </a:avLst>
            </a:prstTxWarp>
          </a:bodyPr>
          <a:lstStyle/>
          <a:p>
            <a:r>
              <a:rPr lang="es-CO" sz="3600" i="1" kern="10">
                <a:ln w="9525">
                  <a:solidFill>
                    <a:srgbClr val="003366"/>
                  </a:solidFill>
                  <a:round/>
                  <a:headEnd/>
                  <a:tailEnd/>
                </a:ln>
                <a:solidFill>
                  <a:srgbClr val="FFFFFF"/>
                </a:solidFill>
                <a:effectLst>
                  <a:outerShdw dist="35921" dir="2700000" algn="ctr" rotWithShape="0">
                    <a:srgbClr val="808080">
                      <a:alpha val="80000"/>
                    </a:srgbClr>
                  </a:outerShdw>
                </a:effectLst>
                <a:latin typeface="Arial Black"/>
              </a:rPr>
              <a:t>Seiton</a:t>
            </a:r>
          </a:p>
        </p:txBody>
      </p:sp>
      <p:pic>
        <p:nvPicPr>
          <p:cNvPr id="185350" name="Picture 6" descr="DSC_5255"/>
          <p:cNvPicPr>
            <a:picLocks noChangeAspect="1" noChangeArrowheads="1"/>
          </p:cNvPicPr>
          <p:nvPr/>
        </p:nvPicPr>
        <p:blipFill>
          <a:blip r:embed="rId2" cstate="print"/>
          <a:srcRect/>
          <a:stretch>
            <a:fillRect/>
          </a:stretch>
        </p:blipFill>
        <p:spPr bwMode="auto">
          <a:xfrm>
            <a:off x="1187450" y="1412875"/>
            <a:ext cx="6743700" cy="448468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323528" y="2204864"/>
            <a:ext cx="8424416" cy="1368152"/>
          </a:xfrm>
        </p:spPr>
        <p:txBody>
          <a:bodyPr/>
          <a:lstStyle/>
          <a:p>
            <a:pPr marL="0" lvl="0" indent="0" algn="ctr">
              <a:spcBef>
                <a:spcPct val="0"/>
              </a:spcBef>
              <a:buNone/>
            </a:pPr>
            <a:r>
              <a:rPr lang="es-CO" sz="2800" b="1" dirty="0">
                <a:solidFill>
                  <a:srgbClr val="C00000"/>
                </a:solidFill>
                <a:latin typeface="Trebuchet MS" pitchFamily="34" charset="0"/>
              </a:rPr>
              <a:t>¿CÓMO QUEREMOS VER </a:t>
            </a:r>
          </a:p>
          <a:p>
            <a:pPr marL="0" lvl="0" indent="0" algn="ctr">
              <a:spcBef>
                <a:spcPct val="0"/>
              </a:spcBef>
              <a:buNone/>
            </a:pPr>
            <a:r>
              <a:rPr lang="es-CO" sz="2800" b="1" dirty="0">
                <a:solidFill>
                  <a:srgbClr val="C00000"/>
                </a:solidFill>
                <a:latin typeface="Trebuchet MS" pitchFamily="34" charset="0"/>
              </a:rPr>
              <a:t>NUESTROS AMBIENTES DE TRABAJO?</a:t>
            </a:r>
            <a:endParaRPr lang="es-ES" sz="2800" b="1" dirty="0">
              <a:solidFill>
                <a:srgbClr val="C00000"/>
              </a:solidFill>
              <a:latin typeface="Trebuchet MS"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3"/>
          <p:cNvGrpSpPr>
            <a:grpSpLocks noChangeAspect="1"/>
          </p:cNvGrpSpPr>
          <p:nvPr/>
        </p:nvGrpSpPr>
        <p:grpSpPr bwMode="auto">
          <a:xfrm>
            <a:off x="278" y="80342"/>
            <a:ext cx="9143722" cy="6877050"/>
            <a:chOff x="-69" y="-6"/>
            <a:chExt cx="5829" cy="4332"/>
          </a:xfrm>
        </p:grpSpPr>
        <p:sp>
          <p:nvSpPr>
            <p:cNvPr id="51202" name="AutoShape 2"/>
            <p:cNvSpPr>
              <a:spLocks noChangeAspect="1" noChangeArrowheads="1" noTextEdit="1"/>
            </p:cNvSpPr>
            <p:nvPr/>
          </p:nvSpPr>
          <p:spPr bwMode="auto">
            <a:xfrm>
              <a:off x="0" y="-6"/>
              <a:ext cx="5760" cy="4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pic>
          <p:nvPicPr>
            <p:cNvPr id="51204" name="Picture 4"/>
            <p:cNvPicPr>
              <a:picLocks noChangeAspect="1" noChangeArrowheads="1"/>
            </p:cNvPicPr>
            <p:nvPr/>
          </p:nvPicPr>
          <p:blipFill>
            <a:blip r:embed="rId2" cstate="print"/>
            <a:srcRect/>
            <a:stretch>
              <a:fillRect/>
            </a:stretch>
          </p:blipFill>
          <p:spPr bwMode="auto">
            <a:xfrm>
              <a:off x="45" y="25"/>
              <a:ext cx="2709" cy="1579"/>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45" y="2149"/>
              <a:ext cx="2754" cy="1588"/>
            </a:xfrm>
            <a:prstGeom prst="rect">
              <a:avLst/>
            </a:prstGeom>
            <a:noFill/>
            <a:ln w="9525">
              <a:noFill/>
              <a:miter lim="800000"/>
              <a:headEnd/>
              <a:tailEnd/>
            </a:ln>
          </p:spPr>
        </p:pic>
        <p:pic>
          <p:nvPicPr>
            <p:cNvPr id="51206" name="Picture 6"/>
            <p:cNvPicPr>
              <a:picLocks noChangeAspect="1" noChangeArrowheads="1"/>
            </p:cNvPicPr>
            <p:nvPr/>
          </p:nvPicPr>
          <p:blipFill>
            <a:blip r:embed="rId4" cstate="print"/>
            <a:srcRect/>
            <a:stretch>
              <a:fillRect/>
            </a:stretch>
          </p:blipFill>
          <p:spPr bwMode="auto">
            <a:xfrm>
              <a:off x="2891" y="62"/>
              <a:ext cx="2733" cy="1543"/>
            </a:xfrm>
            <a:prstGeom prst="rect">
              <a:avLst/>
            </a:prstGeom>
            <a:noFill/>
            <a:ln w="9525">
              <a:noFill/>
              <a:miter lim="800000"/>
              <a:headEnd/>
              <a:tailEnd/>
            </a:ln>
          </p:spPr>
        </p:pic>
        <p:pic>
          <p:nvPicPr>
            <p:cNvPr id="51208" name="Picture 8"/>
            <p:cNvPicPr>
              <a:picLocks noChangeAspect="1" noChangeArrowheads="1"/>
            </p:cNvPicPr>
            <p:nvPr/>
          </p:nvPicPr>
          <p:blipFill>
            <a:blip r:embed="rId5" cstate="print"/>
            <a:srcRect/>
            <a:stretch>
              <a:fillRect/>
            </a:stretch>
          </p:blipFill>
          <p:spPr bwMode="auto">
            <a:xfrm>
              <a:off x="2937" y="2149"/>
              <a:ext cx="2708" cy="1542"/>
            </a:xfrm>
            <a:prstGeom prst="rect">
              <a:avLst/>
            </a:prstGeom>
            <a:noFill/>
            <a:ln w="9525">
              <a:noFill/>
              <a:miter lim="800000"/>
              <a:headEnd/>
              <a:tailEnd/>
            </a:ln>
          </p:spPr>
        </p:pic>
        <p:sp>
          <p:nvSpPr>
            <p:cNvPr id="51214" name="Rectangle 14"/>
            <p:cNvSpPr>
              <a:spLocks noChangeArrowheads="1"/>
            </p:cNvSpPr>
            <p:nvPr/>
          </p:nvSpPr>
          <p:spPr bwMode="auto">
            <a:xfrm>
              <a:off x="-69" y="1650"/>
              <a:ext cx="5829" cy="40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sp>
          <p:nvSpPr>
            <p:cNvPr id="51217" name="Rectangle 17"/>
            <p:cNvSpPr>
              <a:spLocks noChangeArrowheads="1"/>
            </p:cNvSpPr>
            <p:nvPr/>
          </p:nvSpPr>
          <p:spPr bwMode="auto">
            <a:xfrm>
              <a:off x="2401" y="1742"/>
              <a:ext cx="1179" cy="27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2800" b="1" dirty="0">
                  <a:solidFill>
                    <a:srgbClr val="CCCCFF"/>
                  </a:solidFill>
                  <a:latin typeface="Times New Roman" pitchFamily="18" charset="0"/>
                  <a:cs typeface="Arial" pitchFamily="34" charset="0"/>
                </a:rPr>
                <a:t>¿</a:t>
              </a:r>
              <a:r>
                <a:rPr kumimoji="0" lang="es-CO" sz="2800" b="1" i="0" u="none" strike="noStrike" cap="none" normalizeH="0" baseline="0" dirty="0">
                  <a:ln>
                    <a:noFill/>
                  </a:ln>
                  <a:solidFill>
                    <a:srgbClr val="CCCCFF"/>
                  </a:solidFill>
                  <a:effectLst/>
                  <a:latin typeface="Times New Roman" pitchFamily="18" charset="0"/>
                  <a:cs typeface="Arial" pitchFamily="34" charset="0"/>
                </a:rPr>
                <a:t>ASÍ?</a:t>
              </a:r>
              <a:endParaRPr kumimoji="0" lang="es-CO" sz="28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9" name="Group 3"/>
          <p:cNvGrpSpPr>
            <a:grpSpLocks noChangeAspect="1"/>
          </p:cNvGrpSpPr>
          <p:nvPr/>
        </p:nvGrpSpPr>
        <p:grpSpPr bwMode="auto">
          <a:xfrm>
            <a:off x="-26988" y="-25400"/>
            <a:ext cx="9199563" cy="6910388"/>
            <a:chOff x="-17" y="-16"/>
            <a:chExt cx="5795" cy="4353"/>
          </a:xfrm>
        </p:grpSpPr>
        <p:sp>
          <p:nvSpPr>
            <p:cNvPr id="50178" name="AutoShape 2"/>
            <p:cNvSpPr>
              <a:spLocks noChangeAspect="1" noChangeArrowheads="1" noTextEdit="1"/>
            </p:cNvSpPr>
            <p:nvPr/>
          </p:nvSpPr>
          <p:spPr bwMode="auto">
            <a:xfrm>
              <a:off x="-17" y="-16"/>
              <a:ext cx="5795" cy="43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grpSp>
          <p:nvGrpSpPr>
            <p:cNvPr id="50182" name="Group 6"/>
            <p:cNvGrpSpPr>
              <a:grpSpLocks/>
            </p:cNvGrpSpPr>
            <p:nvPr/>
          </p:nvGrpSpPr>
          <p:grpSpPr bwMode="auto">
            <a:xfrm>
              <a:off x="-9" y="-9"/>
              <a:ext cx="2035" cy="1950"/>
              <a:chOff x="-9" y="-9"/>
              <a:chExt cx="2035" cy="1950"/>
            </a:xfrm>
          </p:grpSpPr>
          <p:pic>
            <p:nvPicPr>
              <p:cNvPr id="50180" name="Picture 4"/>
              <p:cNvPicPr>
                <a:picLocks noChangeAspect="1" noChangeArrowheads="1"/>
              </p:cNvPicPr>
              <p:nvPr/>
            </p:nvPicPr>
            <p:blipFill>
              <a:blip r:embed="rId2" cstate="print"/>
              <a:srcRect/>
              <a:stretch>
                <a:fillRect/>
              </a:stretch>
            </p:blipFill>
            <p:spPr bwMode="auto">
              <a:xfrm>
                <a:off x="0" y="0"/>
                <a:ext cx="2018" cy="1934"/>
              </a:xfrm>
              <a:prstGeom prst="rect">
                <a:avLst/>
              </a:prstGeom>
              <a:noFill/>
              <a:ln w="9525">
                <a:noFill/>
                <a:miter lim="800000"/>
                <a:headEnd/>
                <a:tailEnd/>
              </a:ln>
            </p:spPr>
          </p:pic>
          <p:sp>
            <p:nvSpPr>
              <p:cNvPr id="50181" name="Rectangle 5"/>
              <p:cNvSpPr>
                <a:spLocks noChangeArrowheads="1"/>
              </p:cNvSpPr>
              <p:nvPr/>
            </p:nvSpPr>
            <p:spPr bwMode="auto">
              <a:xfrm>
                <a:off x="-9" y="-9"/>
                <a:ext cx="2035" cy="1950"/>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50185" name="Group 9"/>
            <p:cNvGrpSpPr>
              <a:grpSpLocks/>
            </p:cNvGrpSpPr>
            <p:nvPr/>
          </p:nvGrpSpPr>
          <p:grpSpPr bwMode="auto">
            <a:xfrm>
              <a:off x="3733" y="-9"/>
              <a:ext cx="2035" cy="1950"/>
              <a:chOff x="3733" y="-9"/>
              <a:chExt cx="2035" cy="1950"/>
            </a:xfrm>
          </p:grpSpPr>
          <p:pic>
            <p:nvPicPr>
              <p:cNvPr id="50183" name="Picture 7"/>
              <p:cNvPicPr>
                <a:picLocks noChangeAspect="1" noChangeArrowheads="1"/>
              </p:cNvPicPr>
              <p:nvPr/>
            </p:nvPicPr>
            <p:blipFill>
              <a:blip r:embed="rId3" cstate="print"/>
              <a:srcRect/>
              <a:stretch>
                <a:fillRect/>
              </a:stretch>
            </p:blipFill>
            <p:spPr bwMode="auto">
              <a:xfrm>
                <a:off x="3743" y="0"/>
                <a:ext cx="2018" cy="1934"/>
              </a:xfrm>
              <a:prstGeom prst="rect">
                <a:avLst/>
              </a:prstGeom>
              <a:noFill/>
              <a:ln w="9525">
                <a:noFill/>
                <a:miter lim="800000"/>
                <a:headEnd/>
                <a:tailEnd/>
              </a:ln>
            </p:spPr>
          </p:pic>
          <p:sp>
            <p:nvSpPr>
              <p:cNvPr id="50184" name="Rectangle 8"/>
              <p:cNvSpPr>
                <a:spLocks noChangeArrowheads="1"/>
              </p:cNvSpPr>
              <p:nvPr/>
            </p:nvSpPr>
            <p:spPr bwMode="auto">
              <a:xfrm>
                <a:off x="3733" y="-9"/>
                <a:ext cx="2035" cy="1950"/>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50188" name="Group 12"/>
            <p:cNvGrpSpPr>
              <a:grpSpLocks/>
            </p:cNvGrpSpPr>
            <p:nvPr/>
          </p:nvGrpSpPr>
          <p:grpSpPr bwMode="auto">
            <a:xfrm>
              <a:off x="2009" y="-9"/>
              <a:ext cx="1741" cy="1950"/>
              <a:chOff x="2009" y="-9"/>
              <a:chExt cx="1741" cy="1950"/>
            </a:xfrm>
          </p:grpSpPr>
          <p:pic>
            <p:nvPicPr>
              <p:cNvPr id="50186" name="Picture 10"/>
              <p:cNvPicPr>
                <a:picLocks noChangeAspect="1" noChangeArrowheads="1"/>
              </p:cNvPicPr>
              <p:nvPr/>
            </p:nvPicPr>
            <p:blipFill>
              <a:blip r:embed="rId4" cstate="print"/>
              <a:srcRect/>
              <a:stretch>
                <a:fillRect/>
              </a:stretch>
            </p:blipFill>
            <p:spPr bwMode="auto">
              <a:xfrm>
                <a:off x="2018" y="0"/>
                <a:ext cx="1725" cy="1934"/>
              </a:xfrm>
              <a:prstGeom prst="rect">
                <a:avLst/>
              </a:prstGeom>
              <a:noFill/>
              <a:ln w="9525">
                <a:noFill/>
                <a:miter lim="800000"/>
                <a:headEnd/>
                <a:tailEnd/>
              </a:ln>
            </p:spPr>
          </p:pic>
          <p:sp>
            <p:nvSpPr>
              <p:cNvPr id="50187" name="Rectangle 11"/>
              <p:cNvSpPr>
                <a:spLocks noChangeArrowheads="1"/>
              </p:cNvSpPr>
              <p:nvPr/>
            </p:nvSpPr>
            <p:spPr bwMode="auto">
              <a:xfrm>
                <a:off x="2009" y="-9"/>
                <a:ext cx="1741" cy="1950"/>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50191" name="Group 15"/>
            <p:cNvGrpSpPr>
              <a:grpSpLocks/>
            </p:cNvGrpSpPr>
            <p:nvPr/>
          </p:nvGrpSpPr>
          <p:grpSpPr bwMode="auto">
            <a:xfrm>
              <a:off x="2009" y="2378"/>
              <a:ext cx="1745" cy="1950"/>
              <a:chOff x="2009" y="2378"/>
              <a:chExt cx="1745" cy="1950"/>
            </a:xfrm>
          </p:grpSpPr>
          <p:pic>
            <p:nvPicPr>
              <p:cNvPr id="50189" name="Picture 13"/>
              <p:cNvPicPr>
                <a:picLocks noChangeAspect="1" noChangeArrowheads="1"/>
              </p:cNvPicPr>
              <p:nvPr/>
            </p:nvPicPr>
            <p:blipFill>
              <a:blip r:embed="rId5" cstate="print"/>
              <a:srcRect/>
              <a:stretch>
                <a:fillRect/>
              </a:stretch>
            </p:blipFill>
            <p:spPr bwMode="auto">
              <a:xfrm>
                <a:off x="2018" y="2387"/>
                <a:ext cx="1728" cy="1934"/>
              </a:xfrm>
              <a:prstGeom prst="rect">
                <a:avLst/>
              </a:prstGeom>
              <a:noFill/>
              <a:ln w="9525">
                <a:noFill/>
                <a:miter lim="800000"/>
                <a:headEnd/>
                <a:tailEnd/>
              </a:ln>
            </p:spPr>
          </p:pic>
          <p:sp>
            <p:nvSpPr>
              <p:cNvPr id="50190" name="Rectangle 14"/>
              <p:cNvSpPr>
                <a:spLocks noChangeArrowheads="1"/>
              </p:cNvSpPr>
              <p:nvPr/>
            </p:nvSpPr>
            <p:spPr bwMode="auto">
              <a:xfrm>
                <a:off x="2009" y="2378"/>
                <a:ext cx="1745" cy="1950"/>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50194" name="Group 18"/>
            <p:cNvGrpSpPr>
              <a:grpSpLocks/>
            </p:cNvGrpSpPr>
            <p:nvPr/>
          </p:nvGrpSpPr>
          <p:grpSpPr bwMode="auto">
            <a:xfrm>
              <a:off x="-9" y="2378"/>
              <a:ext cx="2035" cy="1950"/>
              <a:chOff x="-9" y="2378"/>
              <a:chExt cx="2035" cy="1950"/>
            </a:xfrm>
          </p:grpSpPr>
          <p:pic>
            <p:nvPicPr>
              <p:cNvPr id="50192" name="Picture 16"/>
              <p:cNvPicPr>
                <a:picLocks noChangeAspect="1" noChangeArrowheads="1"/>
              </p:cNvPicPr>
              <p:nvPr/>
            </p:nvPicPr>
            <p:blipFill>
              <a:blip r:embed="rId6" cstate="print"/>
              <a:srcRect/>
              <a:stretch>
                <a:fillRect/>
              </a:stretch>
            </p:blipFill>
            <p:spPr bwMode="auto">
              <a:xfrm>
                <a:off x="0" y="2387"/>
                <a:ext cx="2018" cy="1934"/>
              </a:xfrm>
              <a:prstGeom prst="rect">
                <a:avLst/>
              </a:prstGeom>
              <a:noFill/>
              <a:ln w="9525">
                <a:noFill/>
                <a:miter lim="800000"/>
                <a:headEnd/>
                <a:tailEnd/>
              </a:ln>
            </p:spPr>
          </p:pic>
          <p:sp>
            <p:nvSpPr>
              <p:cNvPr id="50193" name="Rectangle 17"/>
              <p:cNvSpPr>
                <a:spLocks noChangeArrowheads="1"/>
              </p:cNvSpPr>
              <p:nvPr/>
            </p:nvSpPr>
            <p:spPr bwMode="auto">
              <a:xfrm>
                <a:off x="-9" y="2378"/>
                <a:ext cx="2035" cy="1950"/>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50197" name="Group 21"/>
            <p:cNvGrpSpPr>
              <a:grpSpLocks/>
            </p:cNvGrpSpPr>
            <p:nvPr/>
          </p:nvGrpSpPr>
          <p:grpSpPr bwMode="auto">
            <a:xfrm>
              <a:off x="3733" y="2378"/>
              <a:ext cx="2035" cy="1950"/>
              <a:chOff x="3733" y="2378"/>
              <a:chExt cx="2035" cy="1950"/>
            </a:xfrm>
          </p:grpSpPr>
          <p:pic>
            <p:nvPicPr>
              <p:cNvPr id="50195" name="Picture 19"/>
              <p:cNvPicPr>
                <a:picLocks noChangeAspect="1" noChangeArrowheads="1"/>
              </p:cNvPicPr>
              <p:nvPr/>
            </p:nvPicPr>
            <p:blipFill>
              <a:blip r:embed="rId7" cstate="print"/>
              <a:srcRect/>
              <a:stretch>
                <a:fillRect/>
              </a:stretch>
            </p:blipFill>
            <p:spPr bwMode="auto">
              <a:xfrm>
                <a:off x="3743" y="2387"/>
                <a:ext cx="2018" cy="1934"/>
              </a:xfrm>
              <a:prstGeom prst="rect">
                <a:avLst/>
              </a:prstGeom>
              <a:noFill/>
              <a:ln w="9525">
                <a:noFill/>
                <a:miter lim="800000"/>
                <a:headEnd/>
                <a:tailEnd/>
              </a:ln>
            </p:spPr>
          </p:pic>
          <p:sp>
            <p:nvSpPr>
              <p:cNvPr id="50196" name="Rectangle 20"/>
              <p:cNvSpPr>
                <a:spLocks noChangeArrowheads="1"/>
              </p:cNvSpPr>
              <p:nvPr/>
            </p:nvSpPr>
            <p:spPr bwMode="auto">
              <a:xfrm>
                <a:off x="3733" y="2378"/>
                <a:ext cx="2035" cy="1950"/>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sp>
          <p:nvSpPr>
            <p:cNvPr id="50199" name="Rectangle 23"/>
            <p:cNvSpPr>
              <a:spLocks noChangeArrowheads="1"/>
            </p:cNvSpPr>
            <p:nvPr/>
          </p:nvSpPr>
          <p:spPr bwMode="auto">
            <a:xfrm>
              <a:off x="2301" y="2306"/>
              <a:ext cx="1126" cy="33"/>
            </a:xfrm>
            <a:prstGeom prst="rect">
              <a:avLst/>
            </a:prstGeom>
            <a:solidFill>
              <a:srgbClr val="CCCCFF"/>
            </a:solid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grpSp>
      <p:sp>
        <p:nvSpPr>
          <p:cNvPr id="25" name="Rectangle 14"/>
          <p:cNvSpPr>
            <a:spLocks noChangeArrowheads="1"/>
          </p:cNvSpPr>
          <p:nvPr/>
        </p:nvSpPr>
        <p:spPr bwMode="auto">
          <a:xfrm>
            <a:off x="0" y="3076699"/>
            <a:ext cx="9144000" cy="64033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sp>
        <p:nvSpPr>
          <p:cNvPr id="26" name="Rectangle 17"/>
          <p:cNvSpPr>
            <a:spLocks noChangeArrowheads="1"/>
          </p:cNvSpPr>
          <p:nvPr/>
        </p:nvSpPr>
        <p:spPr bwMode="auto">
          <a:xfrm>
            <a:off x="2843808" y="3140968"/>
            <a:ext cx="3240360"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2800" b="1" dirty="0">
                <a:solidFill>
                  <a:srgbClr val="CCCCFF"/>
                </a:solidFill>
                <a:latin typeface="Times New Roman" pitchFamily="18" charset="0"/>
                <a:cs typeface="Arial" pitchFamily="34" charset="0"/>
              </a:rPr>
              <a:t>O ¿</a:t>
            </a:r>
            <a:r>
              <a:rPr kumimoji="0" lang="es-CO" sz="2800" b="1" i="0" u="none" strike="noStrike" cap="none" normalizeH="0" baseline="0" dirty="0">
                <a:ln>
                  <a:noFill/>
                </a:ln>
                <a:solidFill>
                  <a:srgbClr val="CCCCFF"/>
                </a:solidFill>
                <a:effectLst/>
                <a:latin typeface="Times New Roman" pitchFamily="18" charset="0"/>
                <a:cs typeface="Arial" pitchFamily="34" charset="0"/>
              </a:rPr>
              <a:t>ASÍ?</a:t>
            </a:r>
            <a:endParaRPr kumimoji="0" lang="es-CO"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5" name="Group 3"/>
          <p:cNvGrpSpPr>
            <a:grpSpLocks noChangeAspect="1"/>
          </p:cNvGrpSpPr>
          <p:nvPr/>
        </p:nvGrpSpPr>
        <p:grpSpPr bwMode="auto">
          <a:xfrm>
            <a:off x="-19050" y="0"/>
            <a:ext cx="9183688" cy="6858000"/>
            <a:chOff x="-12" y="0"/>
            <a:chExt cx="5785" cy="4320"/>
          </a:xfrm>
        </p:grpSpPr>
        <p:sp>
          <p:nvSpPr>
            <p:cNvPr id="49154" name="AutoShape 2"/>
            <p:cNvSpPr>
              <a:spLocks noChangeAspect="1" noChangeArrowheads="1" noTextEdit="1"/>
            </p:cNvSpPr>
            <p:nvPr/>
          </p:nvSpPr>
          <p:spPr bwMode="auto">
            <a:xfrm>
              <a:off x="-12" y="0"/>
              <a:ext cx="5785" cy="4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pic>
          <p:nvPicPr>
            <p:cNvPr id="49156" name="Picture 4"/>
            <p:cNvPicPr>
              <a:picLocks noChangeAspect="1" noChangeArrowheads="1"/>
            </p:cNvPicPr>
            <p:nvPr/>
          </p:nvPicPr>
          <p:blipFill>
            <a:blip r:embed="rId2" cstate="print"/>
            <a:srcRect/>
            <a:stretch>
              <a:fillRect/>
            </a:stretch>
          </p:blipFill>
          <p:spPr bwMode="auto">
            <a:xfrm>
              <a:off x="3874" y="0"/>
              <a:ext cx="1882" cy="1760"/>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4" y="0"/>
              <a:ext cx="2109" cy="1768"/>
            </a:xfrm>
            <a:prstGeom prst="rect">
              <a:avLst/>
            </a:prstGeom>
            <a:noFill/>
            <a:ln w="9525">
              <a:noFill/>
              <a:miter lim="800000"/>
              <a:headEnd/>
              <a:tailEnd/>
            </a:ln>
          </p:spPr>
        </p:pic>
        <p:pic>
          <p:nvPicPr>
            <p:cNvPr id="49158" name="Picture 6"/>
            <p:cNvPicPr>
              <a:picLocks noChangeAspect="1" noChangeArrowheads="1"/>
            </p:cNvPicPr>
            <p:nvPr/>
          </p:nvPicPr>
          <p:blipFill>
            <a:blip r:embed="rId4" cstate="print"/>
            <a:srcRect/>
            <a:stretch>
              <a:fillRect/>
            </a:stretch>
          </p:blipFill>
          <p:spPr bwMode="auto">
            <a:xfrm>
              <a:off x="2105" y="0"/>
              <a:ext cx="1813" cy="1760"/>
            </a:xfrm>
            <a:prstGeom prst="rect">
              <a:avLst/>
            </a:prstGeom>
            <a:noFill/>
            <a:ln w="9525">
              <a:noFill/>
              <a:miter lim="800000"/>
              <a:headEnd/>
              <a:tailEnd/>
            </a:ln>
          </p:spPr>
        </p:pic>
        <p:pic>
          <p:nvPicPr>
            <p:cNvPr id="49159" name="Picture 7"/>
            <p:cNvPicPr>
              <a:picLocks noChangeAspect="1" noChangeArrowheads="1"/>
            </p:cNvPicPr>
            <p:nvPr/>
          </p:nvPicPr>
          <p:blipFill>
            <a:blip r:embed="rId5" cstate="print"/>
            <a:srcRect/>
            <a:stretch>
              <a:fillRect/>
            </a:stretch>
          </p:blipFill>
          <p:spPr bwMode="auto">
            <a:xfrm>
              <a:off x="2105" y="2251"/>
              <a:ext cx="3651" cy="2069"/>
            </a:xfrm>
            <a:prstGeom prst="rect">
              <a:avLst/>
            </a:prstGeom>
            <a:noFill/>
            <a:ln w="9525">
              <a:noFill/>
              <a:miter lim="800000"/>
              <a:headEnd/>
              <a:tailEnd/>
            </a:ln>
          </p:spPr>
        </p:pic>
        <p:pic>
          <p:nvPicPr>
            <p:cNvPr id="49160" name="Picture 8"/>
            <p:cNvPicPr>
              <a:picLocks noChangeAspect="1" noChangeArrowheads="1"/>
            </p:cNvPicPr>
            <p:nvPr/>
          </p:nvPicPr>
          <p:blipFill>
            <a:blip r:embed="rId6" cstate="print"/>
            <a:srcRect/>
            <a:stretch>
              <a:fillRect/>
            </a:stretch>
          </p:blipFill>
          <p:spPr bwMode="auto">
            <a:xfrm>
              <a:off x="-4" y="2251"/>
              <a:ext cx="2154" cy="2069"/>
            </a:xfrm>
            <a:prstGeom prst="rect">
              <a:avLst/>
            </a:prstGeom>
            <a:noFill/>
            <a:ln w="9525">
              <a:noFill/>
              <a:miter lim="800000"/>
              <a:headEnd/>
              <a:tailEnd/>
            </a:ln>
          </p:spPr>
        </p:pic>
        <p:grpSp>
          <p:nvGrpSpPr>
            <p:cNvPr id="49163" name="Group 11"/>
            <p:cNvGrpSpPr>
              <a:grpSpLocks/>
            </p:cNvGrpSpPr>
            <p:nvPr/>
          </p:nvGrpSpPr>
          <p:grpSpPr bwMode="auto">
            <a:xfrm>
              <a:off x="-5" y="1751"/>
              <a:ext cx="5760" cy="500"/>
              <a:chOff x="-5" y="1751"/>
              <a:chExt cx="5760" cy="500"/>
            </a:xfrm>
          </p:grpSpPr>
          <p:sp>
            <p:nvSpPr>
              <p:cNvPr id="49161" name="Rectangle 9"/>
              <p:cNvSpPr>
                <a:spLocks noChangeArrowheads="1"/>
              </p:cNvSpPr>
              <p:nvPr/>
            </p:nvSpPr>
            <p:spPr bwMode="auto">
              <a:xfrm>
                <a:off x="-5" y="1751"/>
                <a:ext cx="5760" cy="5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sp>
            <p:nvSpPr>
              <p:cNvPr id="49162" name="Rectangle 10"/>
              <p:cNvSpPr>
                <a:spLocks noChangeArrowheads="1"/>
              </p:cNvSpPr>
              <p:nvPr/>
            </p:nvSpPr>
            <p:spPr bwMode="auto">
              <a:xfrm>
                <a:off x="-5" y="1751"/>
                <a:ext cx="5760" cy="500"/>
              </a:xfrm>
              <a:prstGeom prst="rect">
                <a:avLst/>
              </a:prstGeom>
              <a:noFill/>
              <a:ln w="25400" cap="rnd">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sp>
          <p:nvSpPr>
            <p:cNvPr id="49164" name="Rectangle 12"/>
            <p:cNvSpPr>
              <a:spLocks noChangeArrowheads="1"/>
            </p:cNvSpPr>
            <p:nvPr/>
          </p:nvSpPr>
          <p:spPr bwMode="auto">
            <a:xfrm>
              <a:off x="2494" y="1816"/>
              <a:ext cx="77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O" sz="3600" b="1" i="0" u="none" strike="noStrike" cap="none" normalizeH="0" baseline="0" dirty="0">
                  <a:ln>
                    <a:noFill/>
                  </a:ln>
                  <a:solidFill>
                    <a:srgbClr val="FFFFFF"/>
                  </a:solidFill>
                  <a:effectLst/>
                  <a:latin typeface="Times New Roman" pitchFamily="18" charset="0"/>
                  <a:cs typeface="Arial" pitchFamily="34" charset="0"/>
                </a:rPr>
                <a:t>¿ASÍ?</a:t>
              </a:r>
              <a:endParaRPr kumimoji="0" lang="es-CO" sz="36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1" name="Group 3"/>
          <p:cNvGrpSpPr>
            <a:grpSpLocks noChangeAspect="1"/>
          </p:cNvGrpSpPr>
          <p:nvPr/>
        </p:nvGrpSpPr>
        <p:grpSpPr bwMode="auto">
          <a:xfrm>
            <a:off x="-26988" y="-26988"/>
            <a:ext cx="9199563" cy="6911976"/>
            <a:chOff x="-17" y="-17"/>
            <a:chExt cx="5795" cy="4354"/>
          </a:xfrm>
        </p:grpSpPr>
        <p:sp>
          <p:nvSpPr>
            <p:cNvPr id="48130" name="AutoShape 2"/>
            <p:cNvSpPr>
              <a:spLocks noChangeAspect="1" noChangeArrowheads="1" noTextEdit="1"/>
            </p:cNvSpPr>
            <p:nvPr/>
          </p:nvSpPr>
          <p:spPr bwMode="auto">
            <a:xfrm>
              <a:off x="-17" y="-17"/>
              <a:ext cx="5795" cy="43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grpSp>
          <p:nvGrpSpPr>
            <p:cNvPr id="48134" name="Group 6"/>
            <p:cNvGrpSpPr>
              <a:grpSpLocks/>
            </p:cNvGrpSpPr>
            <p:nvPr/>
          </p:nvGrpSpPr>
          <p:grpSpPr bwMode="auto">
            <a:xfrm>
              <a:off x="3870" y="-10"/>
              <a:ext cx="1898" cy="1678"/>
              <a:chOff x="3870" y="-10"/>
              <a:chExt cx="1898" cy="1678"/>
            </a:xfrm>
          </p:grpSpPr>
          <p:pic>
            <p:nvPicPr>
              <p:cNvPr id="48132" name="Picture 4"/>
              <p:cNvPicPr>
                <a:picLocks noChangeAspect="1" noChangeArrowheads="1"/>
              </p:cNvPicPr>
              <p:nvPr/>
            </p:nvPicPr>
            <p:blipFill>
              <a:blip r:embed="rId2" cstate="print"/>
              <a:srcRect/>
              <a:stretch>
                <a:fillRect/>
              </a:stretch>
            </p:blipFill>
            <p:spPr bwMode="auto">
              <a:xfrm>
                <a:off x="3879" y="-1"/>
                <a:ext cx="1882" cy="1661"/>
              </a:xfrm>
              <a:prstGeom prst="rect">
                <a:avLst/>
              </a:prstGeom>
              <a:noFill/>
              <a:ln w="9525">
                <a:noFill/>
                <a:miter lim="800000"/>
                <a:headEnd/>
                <a:tailEnd/>
              </a:ln>
            </p:spPr>
          </p:pic>
          <p:sp>
            <p:nvSpPr>
              <p:cNvPr id="48133" name="Rectangle 5"/>
              <p:cNvSpPr>
                <a:spLocks noChangeArrowheads="1"/>
              </p:cNvSpPr>
              <p:nvPr/>
            </p:nvSpPr>
            <p:spPr bwMode="auto">
              <a:xfrm>
                <a:off x="3870" y="-10"/>
                <a:ext cx="1898" cy="1678"/>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48137" name="Group 9"/>
            <p:cNvGrpSpPr>
              <a:grpSpLocks/>
            </p:cNvGrpSpPr>
            <p:nvPr/>
          </p:nvGrpSpPr>
          <p:grpSpPr bwMode="auto">
            <a:xfrm>
              <a:off x="-9" y="2196"/>
              <a:ext cx="3305" cy="2131"/>
              <a:chOff x="-9" y="2196"/>
              <a:chExt cx="3305" cy="2131"/>
            </a:xfrm>
          </p:grpSpPr>
          <p:pic>
            <p:nvPicPr>
              <p:cNvPr id="48135" name="Picture 7"/>
              <p:cNvPicPr>
                <a:picLocks noChangeAspect="1" noChangeArrowheads="1"/>
              </p:cNvPicPr>
              <p:nvPr/>
            </p:nvPicPr>
            <p:blipFill>
              <a:blip r:embed="rId3" cstate="print"/>
              <a:srcRect/>
              <a:stretch>
                <a:fillRect/>
              </a:stretch>
            </p:blipFill>
            <p:spPr bwMode="auto">
              <a:xfrm>
                <a:off x="0" y="2205"/>
                <a:ext cx="3288" cy="2115"/>
              </a:xfrm>
              <a:prstGeom prst="rect">
                <a:avLst/>
              </a:prstGeom>
              <a:noFill/>
              <a:ln w="9525">
                <a:noFill/>
                <a:miter lim="800000"/>
                <a:headEnd/>
                <a:tailEnd/>
              </a:ln>
            </p:spPr>
          </p:pic>
          <p:sp>
            <p:nvSpPr>
              <p:cNvPr id="48136" name="Rectangle 8"/>
              <p:cNvSpPr>
                <a:spLocks noChangeArrowheads="1"/>
              </p:cNvSpPr>
              <p:nvPr/>
            </p:nvSpPr>
            <p:spPr bwMode="auto">
              <a:xfrm>
                <a:off x="-9" y="2196"/>
                <a:ext cx="3305" cy="2131"/>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48140" name="Group 12"/>
            <p:cNvGrpSpPr>
              <a:grpSpLocks/>
            </p:cNvGrpSpPr>
            <p:nvPr/>
          </p:nvGrpSpPr>
          <p:grpSpPr bwMode="auto">
            <a:xfrm>
              <a:off x="1964" y="-10"/>
              <a:ext cx="1922" cy="1678"/>
              <a:chOff x="1964" y="-10"/>
              <a:chExt cx="1922" cy="1678"/>
            </a:xfrm>
          </p:grpSpPr>
          <p:pic>
            <p:nvPicPr>
              <p:cNvPr id="48138" name="Picture 10"/>
              <p:cNvPicPr>
                <a:picLocks noChangeAspect="1" noChangeArrowheads="1"/>
              </p:cNvPicPr>
              <p:nvPr/>
            </p:nvPicPr>
            <p:blipFill>
              <a:blip r:embed="rId4" cstate="print"/>
              <a:srcRect/>
              <a:stretch>
                <a:fillRect/>
              </a:stretch>
            </p:blipFill>
            <p:spPr bwMode="auto">
              <a:xfrm>
                <a:off x="1973" y="-1"/>
                <a:ext cx="1906" cy="1661"/>
              </a:xfrm>
              <a:prstGeom prst="rect">
                <a:avLst/>
              </a:prstGeom>
              <a:noFill/>
              <a:ln w="9525">
                <a:noFill/>
                <a:miter lim="800000"/>
                <a:headEnd/>
                <a:tailEnd/>
              </a:ln>
            </p:spPr>
          </p:pic>
          <p:sp>
            <p:nvSpPr>
              <p:cNvPr id="48139" name="Rectangle 11"/>
              <p:cNvSpPr>
                <a:spLocks noChangeArrowheads="1"/>
              </p:cNvSpPr>
              <p:nvPr/>
            </p:nvSpPr>
            <p:spPr bwMode="auto">
              <a:xfrm>
                <a:off x="1964" y="-10"/>
                <a:ext cx="1922" cy="1678"/>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48143" name="Group 15"/>
            <p:cNvGrpSpPr>
              <a:grpSpLocks/>
            </p:cNvGrpSpPr>
            <p:nvPr/>
          </p:nvGrpSpPr>
          <p:grpSpPr bwMode="auto">
            <a:xfrm>
              <a:off x="-9" y="-10"/>
              <a:ext cx="1990" cy="1678"/>
              <a:chOff x="-9" y="-10"/>
              <a:chExt cx="1990" cy="1678"/>
            </a:xfrm>
          </p:grpSpPr>
          <p:pic>
            <p:nvPicPr>
              <p:cNvPr id="48141" name="Picture 13"/>
              <p:cNvPicPr>
                <a:picLocks noChangeAspect="1" noChangeArrowheads="1"/>
              </p:cNvPicPr>
              <p:nvPr/>
            </p:nvPicPr>
            <p:blipFill>
              <a:blip r:embed="rId5" cstate="print"/>
              <a:srcRect/>
              <a:stretch>
                <a:fillRect/>
              </a:stretch>
            </p:blipFill>
            <p:spPr bwMode="auto">
              <a:xfrm>
                <a:off x="0" y="-1"/>
                <a:ext cx="1973" cy="1661"/>
              </a:xfrm>
              <a:prstGeom prst="rect">
                <a:avLst/>
              </a:prstGeom>
              <a:noFill/>
              <a:ln w="9525">
                <a:noFill/>
                <a:miter lim="800000"/>
                <a:headEnd/>
                <a:tailEnd/>
              </a:ln>
            </p:spPr>
          </p:pic>
          <p:sp>
            <p:nvSpPr>
              <p:cNvPr id="48142" name="Rectangle 14"/>
              <p:cNvSpPr>
                <a:spLocks noChangeArrowheads="1"/>
              </p:cNvSpPr>
              <p:nvPr/>
            </p:nvSpPr>
            <p:spPr bwMode="auto">
              <a:xfrm>
                <a:off x="-9" y="-10"/>
                <a:ext cx="1990" cy="1678"/>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nvGrpSpPr>
            <p:cNvPr id="48146" name="Group 18"/>
            <p:cNvGrpSpPr>
              <a:grpSpLocks/>
            </p:cNvGrpSpPr>
            <p:nvPr/>
          </p:nvGrpSpPr>
          <p:grpSpPr bwMode="auto">
            <a:xfrm>
              <a:off x="3280" y="2196"/>
              <a:ext cx="2488" cy="2131"/>
              <a:chOff x="3280" y="2196"/>
              <a:chExt cx="2488" cy="2131"/>
            </a:xfrm>
          </p:grpSpPr>
          <p:pic>
            <p:nvPicPr>
              <p:cNvPr id="48144" name="Picture 16"/>
              <p:cNvPicPr>
                <a:picLocks noChangeAspect="1" noChangeArrowheads="1"/>
              </p:cNvPicPr>
              <p:nvPr/>
            </p:nvPicPr>
            <p:blipFill>
              <a:blip r:embed="rId6" cstate="print"/>
              <a:srcRect/>
              <a:stretch>
                <a:fillRect/>
              </a:stretch>
            </p:blipFill>
            <p:spPr bwMode="auto">
              <a:xfrm>
                <a:off x="3288" y="2205"/>
                <a:ext cx="2473" cy="2115"/>
              </a:xfrm>
              <a:prstGeom prst="rect">
                <a:avLst/>
              </a:prstGeom>
              <a:noFill/>
              <a:ln w="9525">
                <a:noFill/>
                <a:miter lim="800000"/>
                <a:headEnd/>
                <a:tailEnd/>
              </a:ln>
            </p:spPr>
          </p:pic>
          <p:sp>
            <p:nvSpPr>
              <p:cNvPr id="48145" name="Rectangle 17"/>
              <p:cNvSpPr>
                <a:spLocks noChangeArrowheads="1"/>
              </p:cNvSpPr>
              <p:nvPr/>
            </p:nvSpPr>
            <p:spPr bwMode="auto">
              <a:xfrm>
                <a:off x="3280" y="2196"/>
                <a:ext cx="2488" cy="2131"/>
              </a:xfrm>
              <a:prstGeom prst="rect">
                <a:avLst/>
              </a:prstGeom>
              <a:noFill/>
              <a:ln w="25400"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CO"/>
              </a:p>
            </p:txBody>
          </p:sp>
        </p:grpSp>
      </p:grpSp>
      <p:sp>
        <p:nvSpPr>
          <p:cNvPr id="21" name="Rectangle 14"/>
          <p:cNvSpPr>
            <a:spLocks noChangeArrowheads="1"/>
          </p:cNvSpPr>
          <p:nvPr/>
        </p:nvSpPr>
        <p:spPr bwMode="auto">
          <a:xfrm>
            <a:off x="0" y="2708920"/>
            <a:ext cx="9144000" cy="64033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CO"/>
          </a:p>
        </p:txBody>
      </p:sp>
      <p:sp>
        <p:nvSpPr>
          <p:cNvPr id="22" name="Rectangle 17"/>
          <p:cNvSpPr>
            <a:spLocks noChangeArrowheads="1"/>
          </p:cNvSpPr>
          <p:nvPr/>
        </p:nvSpPr>
        <p:spPr bwMode="auto">
          <a:xfrm>
            <a:off x="2843808" y="2780928"/>
            <a:ext cx="3240360"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CO" sz="2800" b="1" dirty="0">
                <a:solidFill>
                  <a:srgbClr val="CCCCFF"/>
                </a:solidFill>
                <a:latin typeface="Times New Roman" pitchFamily="18" charset="0"/>
                <a:cs typeface="Arial" pitchFamily="34" charset="0"/>
              </a:rPr>
              <a:t>O ¿</a:t>
            </a:r>
            <a:r>
              <a:rPr kumimoji="0" lang="es-CO" sz="2800" b="1" i="0" u="none" strike="noStrike" cap="none" normalizeH="0" baseline="0" dirty="0">
                <a:ln>
                  <a:noFill/>
                </a:ln>
                <a:solidFill>
                  <a:srgbClr val="CCCCFF"/>
                </a:solidFill>
                <a:effectLst/>
                <a:latin typeface="Times New Roman" pitchFamily="18" charset="0"/>
                <a:cs typeface="Arial" pitchFamily="34" charset="0"/>
              </a:rPr>
              <a:t>ASÍ?</a:t>
            </a:r>
            <a:endParaRPr kumimoji="0" lang="es-CO"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907704" y="44624"/>
            <a:ext cx="5112568" cy="838200"/>
          </a:xfrm>
        </p:spPr>
        <p:txBody>
          <a:bodyPr/>
          <a:lstStyle/>
          <a:p>
            <a:pPr>
              <a:buFontTx/>
              <a:buNone/>
            </a:pPr>
            <a:r>
              <a:rPr lang="es-MX" sz="2400" b="1" dirty="0">
                <a:solidFill>
                  <a:srgbClr val="C00000"/>
                </a:solidFill>
                <a:effectLst/>
                <a:latin typeface="Trebuchet MS" pitchFamily="34" charset="0"/>
              </a:rPr>
              <a:t>¿CÓMO APLICAR LAS 5 S ?</a:t>
            </a:r>
            <a:endParaRPr lang="es-ES" sz="2400" b="1" dirty="0">
              <a:solidFill>
                <a:srgbClr val="C00000"/>
              </a:solidFill>
              <a:effectLst/>
              <a:latin typeface="Trebuchet MS" pitchFamily="34" charset="0"/>
            </a:endParaRPr>
          </a:p>
        </p:txBody>
      </p:sp>
      <p:sp>
        <p:nvSpPr>
          <p:cNvPr id="207875" name="Rectangle 3"/>
          <p:cNvSpPr>
            <a:spLocks noGrp="1" noChangeArrowheads="1"/>
          </p:cNvSpPr>
          <p:nvPr>
            <p:ph type="body" idx="1"/>
          </p:nvPr>
        </p:nvSpPr>
        <p:spPr>
          <a:xfrm>
            <a:off x="72008" y="764704"/>
            <a:ext cx="9036496" cy="5256584"/>
          </a:xfrm>
        </p:spPr>
        <p:txBody>
          <a:bodyPr/>
          <a:lstStyle/>
          <a:p>
            <a:pPr marL="571500" indent="-571500">
              <a:buSzPct val="65000"/>
              <a:buNone/>
            </a:pPr>
            <a:r>
              <a:rPr lang="es-ES_tradnl" sz="2000" dirty="0">
                <a:solidFill>
                  <a:schemeClr val="tx1"/>
                </a:solidFill>
                <a:latin typeface="Trebuchet MS" pitchFamily="34" charset="0"/>
              </a:rPr>
              <a:t>Siguiendo el Ciclo PHVA de la siguiente manera:</a:t>
            </a:r>
          </a:p>
          <a:p>
            <a:pPr marL="571500" indent="-571500">
              <a:buSzPct val="65000"/>
            </a:pPr>
            <a:endParaRPr lang="es-ES_tradnl" sz="2000" dirty="0">
              <a:solidFill>
                <a:schemeClr val="tx1"/>
              </a:solidFill>
              <a:latin typeface="Trebuchet MS" pitchFamily="34" charset="0"/>
            </a:endParaRPr>
          </a:p>
          <a:p>
            <a:pPr marL="571500" indent="-571500">
              <a:buSzPct val="65000"/>
              <a:buFontTx/>
              <a:buChar char="•"/>
            </a:pPr>
            <a:r>
              <a:rPr lang="es-ES_tradnl" sz="2000" dirty="0">
                <a:solidFill>
                  <a:schemeClr val="tx1"/>
                </a:solidFill>
                <a:latin typeface="Trebuchet MS" pitchFamily="34" charset="0"/>
              </a:rPr>
              <a:t>(P) Sensibilizar y comprometer al equipo directivo </a:t>
            </a:r>
          </a:p>
          <a:p>
            <a:pPr marL="571500" indent="-571500">
              <a:buSzPct val="65000"/>
              <a:buFontTx/>
              <a:buChar char="•"/>
            </a:pPr>
            <a:r>
              <a:rPr lang="es-ES_tradnl" sz="2000" dirty="0">
                <a:solidFill>
                  <a:schemeClr val="tx1"/>
                </a:solidFill>
                <a:latin typeface="Trebuchet MS" pitchFamily="34" charset="0"/>
              </a:rPr>
              <a:t>(P) Crear y formar al equipo líder de las 5 S</a:t>
            </a:r>
          </a:p>
          <a:p>
            <a:pPr marL="571500" indent="-571500">
              <a:buSzPct val="65000"/>
              <a:buFontTx/>
              <a:buChar char="•"/>
            </a:pPr>
            <a:r>
              <a:rPr lang="es-ES_tradnl" sz="2000" dirty="0">
                <a:solidFill>
                  <a:schemeClr val="tx1"/>
                </a:solidFill>
                <a:latin typeface="Trebuchet MS" pitchFamily="34" charset="0"/>
              </a:rPr>
              <a:t>(P) Realizar un diagnóstico, y registrar la situación actual de la Institución</a:t>
            </a:r>
          </a:p>
          <a:p>
            <a:pPr marL="571500" indent="-571500">
              <a:buSzPct val="65000"/>
              <a:buFontTx/>
              <a:buChar char="•"/>
            </a:pPr>
            <a:r>
              <a:rPr lang="es-ES_tradnl" sz="2000" dirty="0">
                <a:solidFill>
                  <a:schemeClr val="tx1"/>
                </a:solidFill>
                <a:latin typeface="Trebuchet MS" pitchFamily="34" charset="0"/>
              </a:rPr>
              <a:t>(P) Elaborar un plan de acción</a:t>
            </a:r>
          </a:p>
          <a:p>
            <a:pPr marL="571500" indent="-571500">
              <a:buSzPct val="65000"/>
              <a:buFontTx/>
              <a:buChar char="•"/>
            </a:pPr>
            <a:endParaRPr lang="es-ES_tradnl" sz="2000" dirty="0">
              <a:solidFill>
                <a:schemeClr val="tx1"/>
              </a:solidFill>
              <a:latin typeface="Trebuchet MS" pitchFamily="34" charset="0"/>
            </a:endParaRPr>
          </a:p>
          <a:p>
            <a:pPr marL="571500" indent="-571500">
              <a:buSzPct val="65000"/>
              <a:buFontTx/>
              <a:buChar char="•"/>
            </a:pPr>
            <a:r>
              <a:rPr lang="es-ES_tradnl" sz="2000" dirty="0">
                <a:solidFill>
                  <a:schemeClr val="tx1"/>
                </a:solidFill>
                <a:latin typeface="Trebuchet MS" pitchFamily="34" charset="0"/>
              </a:rPr>
              <a:t>(H) Educar y entrenar a líderes y participantes</a:t>
            </a:r>
          </a:p>
          <a:p>
            <a:pPr marL="571500" indent="-571500">
              <a:buSzPct val="65000"/>
              <a:buFontTx/>
              <a:buChar char="•"/>
            </a:pPr>
            <a:r>
              <a:rPr lang="es-ES_tradnl" sz="2000" dirty="0">
                <a:solidFill>
                  <a:schemeClr val="tx1"/>
                </a:solidFill>
                <a:latin typeface="Trebuchet MS" pitchFamily="34" charset="0"/>
              </a:rPr>
              <a:t>(H) Ejecutar el plan de acción</a:t>
            </a:r>
          </a:p>
          <a:p>
            <a:pPr marL="571500" indent="-571500">
              <a:buSzPct val="65000"/>
              <a:buFontTx/>
              <a:buChar char="•"/>
            </a:pPr>
            <a:endParaRPr lang="es-ES_tradnl" sz="2000" dirty="0">
              <a:solidFill>
                <a:schemeClr val="tx1"/>
              </a:solidFill>
              <a:latin typeface="Trebuchet MS" pitchFamily="34" charset="0"/>
            </a:endParaRPr>
          </a:p>
          <a:p>
            <a:pPr marL="571500" indent="-571500">
              <a:buSzPct val="65000"/>
              <a:buFontTx/>
              <a:buChar char="•"/>
            </a:pPr>
            <a:r>
              <a:rPr lang="es-ES_tradnl" sz="2000" dirty="0">
                <a:solidFill>
                  <a:schemeClr val="tx1"/>
                </a:solidFill>
                <a:latin typeface="Trebuchet MS" pitchFamily="34" charset="0"/>
              </a:rPr>
              <a:t>(V) Verificar la implementación del plan de acción </a:t>
            </a:r>
          </a:p>
          <a:p>
            <a:pPr marL="571500" indent="-571500">
              <a:buSzPct val="65000"/>
              <a:buFontTx/>
              <a:buChar char="•"/>
            </a:pPr>
            <a:endParaRPr lang="es-ES_tradnl" sz="2000" dirty="0">
              <a:solidFill>
                <a:schemeClr val="tx1"/>
              </a:solidFill>
              <a:latin typeface="Trebuchet MS" pitchFamily="34" charset="0"/>
            </a:endParaRPr>
          </a:p>
          <a:p>
            <a:pPr marL="571500" indent="-571500">
              <a:buSzPct val="65000"/>
              <a:buFontTx/>
              <a:buChar char="•"/>
            </a:pPr>
            <a:r>
              <a:rPr lang="es-ES_tradnl" sz="2000" dirty="0">
                <a:solidFill>
                  <a:schemeClr val="tx1"/>
                </a:solidFill>
                <a:latin typeface="Trebuchet MS" pitchFamily="34" charset="0"/>
              </a:rPr>
              <a:t>(A) Cerrar ciclos y establecer acciones correctivas, cuando sea necesario</a:t>
            </a:r>
            <a:endParaRPr lang="es-ES" sz="2000" dirty="0">
              <a:solidFill>
                <a:schemeClr val="tx1"/>
              </a:solidFill>
              <a:latin typeface="Trebuchet MS" pitchFamily="34" charset="0"/>
            </a:endParaRPr>
          </a:p>
        </p:txBody>
      </p:sp>
    </p:spTree>
  </p:cSld>
  <p:clrMapOvr>
    <a:masterClrMapping/>
  </p:clrMapOvr>
</p:sld>
</file>

<file path=ppt/theme/theme1.xml><?xml version="1.0" encoding="utf-8"?>
<a:theme xmlns:a="http://schemas.openxmlformats.org/drawingml/2006/main" name="Plantilla FN">
  <a:themeElements>
    <a:clrScheme name="FundacionGN">
      <a:dk1>
        <a:srgbClr val="000000"/>
      </a:dk1>
      <a:lt1>
        <a:srgbClr val="FFFFFF"/>
      </a:lt1>
      <a:dk2>
        <a:srgbClr val="006B5B"/>
      </a:dk2>
      <a:lt2>
        <a:srgbClr val="8CE0D1"/>
      </a:lt2>
      <a:accent1>
        <a:srgbClr val="205935"/>
      </a:accent1>
      <a:accent2>
        <a:srgbClr val="489329"/>
      </a:accent2>
      <a:accent3>
        <a:srgbClr val="82BD30"/>
      </a:accent3>
      <a:accent4>
        <a:srgbClr val="E8E54A"/>
      </a:accent4>
      <a:accent5>
        <a:srgbClr val="259585"/>
      </a:accent5>
      <a:accent6>
        <a:srgbClr val="8CE0D1"/>
      </a:accent6>
      <a:hlink>
        <a:srgbClr val="0066FF"/>
      </a:hlink>
      <a:folHlink>
        <a:srgbClr val="0066FF"/>
      </a:folHlink>
    </a:clrScheme>
    <a:fontScheme name="Presentación 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ción 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ón 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ón 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ón 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ón 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ón 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ón 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ón 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ón 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FN</Template>
  <TotalTime>170</TotalTime>
  <Words>1470</Words>
  <Application>Microsoft Macintosh PowerPoint</Application>
  <PresentationFormat>Presentación en pantalla (4:3)</PresentationFormat>
  <Paragraphs>278</Paragraphs>
  <Slides>34</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34</vt:i4>
      </vt:variant>
    </vt:vector>
  </HeadingPairs>
  <TitlesOfParts>
    <vt:vector size="45" baseType="lpstr">
      <vt:lpstr>Arial</vt:lpstr>
      <vt:lpstr>Arial Black</vt:lpstr>
      <vt:lpstr>Calibri</vt:lpstr>
      <vt:lpstr>Century Gothic</vt:lpstr>
      <vt:lpstr>Lucida Sans Unicode</vt:lpstr>
      <vt:lpstr>Tahoma</vt:lpstr>
      <vt:lpstr>Times</vt:lpstr>
      <vt:lpstr>Times New Roman</vt:lpstr>
      <vt:lpstr>Trebuchet MS</vt:lpstr>
      <vt:lpstr>Wingdings</vt:lpstr>
      <vt:lpstr>Plantilla FN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APLICAR LAS 5 S ?</vt:lpstr>
      <vt:lpstr>GERENCIA DEL PROGRAMA 5S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MEALS DE COLOMBIA S.A.S</dc:creator>
  <cp:lastModifiedBy>Microsoft Office User</cp:lastModifiedBy>
  <cp:revision>81</cp:revision>
  <dcterms:created xsi:type="dcterms:W3CDTF">2012-01-26T14:32:43Z</dcterms:created>
  <dcterms:modified xsi:type="dcterms:W3CDTF">2020-11-25T23:15:18Z</dcterms:modified>
</cp:coreProperties>
</file>