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7"/>
  </p:notesMasterIdLst>
  <p:sldIdLst>
    <p:sldId id="256" r:id="rId5"/>
    <p:sldId id="263" r:id="rId6"/>
    <p:sldId id="385" r:id="rId7"/>
    <p:sldId id="413" r:id="rId8"/>
    <p:sldId id="412" r:id="rId9"/>
    <p:sldId id="368" r:id="rId10"/>
    <p:sldId id="369" r:id="rId11"/>
    <p:sldId id="375" r:id="rId12"/>
    <p:sldId id="378" r:id="rId13"/>
    <p:sldId id="374" r:id="rId14"/>
    <p:sldId id="379" r:id="rId15"/>
    <p:sldId id="358" r:id="rId16"/>
    <p:sldId id="380" r:id="rId17"/>
    <p:sldId id="376" r:id="rId18"/>
    <p:sldId id="377" r:id="rId19"/>
    <p:sldId id="381" r:id="rId20"/>
    <p:sldId id="361" r:id="rId21"/>
    <p:sldId id="362" r:id="rId22"/>
    <p:sldId id="363" r:id="rId23"/>
    <p:sldId id="364" r:id="rId24"/>
    <p:sldId id="383" r:id="rId25"/>
    <p:sldId id="366" r:id="rId26"/>
    <p:sldId id="384" r:id="rId27"/>
    <p:sldId id="406" r:id="rId28"/>
    <p:sldId id="405" r:id="rId29"/>
    <p:sldId id="414" r:id="rId30"/>
    <p:sldId id="407" r:id="rId31"/>
    <p:sldId id="408" r:id="rId32"/>
    <p:sldId id="409" r:id="rId33"/>
    <p:sldId id="410" r:id="rId34"/>
    <p:sldId id="411" r:id="rId35"/>
    <p:sldId id="258" r:id="rId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91C8"/>
    <a:srgbClr val="436CB7"/>
    <a:srgbClr val="3F65AA"/>
    <a:srgbClr val="4874C5"/>
    <a:srgbClr val="E43866"/>
    <a:srgbClr val="E3EC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73" autoAdjust="0"/>
    <p:restoredTop sz="86271" autoAdjust="0"/>
  </p:normalViewPr>
  <p:slideViewPr>
    <p:cSldViewPr snapToGrid="0" snapToObjects="1">
      <p:cViewPr varScale="1">
        <p:scale>
          <a:sx n="65" d="100"/>
          <a:sy n="65" d="100"/>
        </p:scale>
        <p:origin x="870"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866325-4A4F-46C8-95C6-858568FE9E7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O"/>
        </a:p>
      </dgm:t>
    </dgm:pt>
    <dgm:pt modelId="{4370E541-AFD5-415E-9B4E-5E661EDBD036}">
      <dgm:prSet phldrT="[Texto]" custT="1"/>
      <dgm:spPr/>
      <dgm:t>
        <a:bodyPr/>
        <a:lstStyle/>
        <a:p>
          <a:r>
            <a:rPr lang="en-US" sz="2000" dirty="0"/>
            <a:t>Durante el año escolar y no solo al final de los períodos académicos. </a:t>
          </a:r>
          <a:endParaRPr lang="es-CO" sz="2000" dirty="0"/>
        </a:p>
      </dgm:t>
    </dgm:pt>
    <dgm:pt modelId="{A87DD36E-70FE-4E0F-80F0-1BC653A980A8}" type="parTrans" cxnId="{EF7EF204-5E0D-49EA-9900-9B1DF23BC958}">
      <dgm:prSet/>
      <dgm:spPr/>
      <dgm:t>
        <a:bodyPr/>
        <a:lstStyle/>
        <a:p>
          <a:endParaRPr lang="es-CO" sz="1600"/>
        </a:p>
      </dgm:t>
    </dgm:pt>
    <dgm:pt modelId="{04415623-5BF3-4AC8-8ED2-3B473B626940}" type="sibTrans" cxnId="{EF7EF204-5E0D-49EA-9900-9B1DF23BC958}">
      <dgm:prSet/>
      <dgm:spPr/>
      <dgm:t>
        <a:bodyPr/>
        <a:lstStyle/>
        <a:p>
          <a:endParaRPr lang="es-CO" sz="1600"/>
        </a:p>
      </dgm:t>
    </dgm:pt>
    <dgm:pt modelId="{FBBDCFA6-2747-451F-B845-408D5C2D16AB}">
      <dgm:prSet phldrT="[Texto]" custT="1"/>
      <dgm:spPr/>
      <dgm:t>
        <a:bodyPr/>
        <a:lstStyle/>
        <a:p>
          <a:r>
            <a:rPr lang="es-CO" sz="2000" noProof="0" dirty="0"/>
            <a:t>Ajustes</a:t>
          </a:r>
          <a:r>
            <a:rPr lang="en-US" sz="2000" dirty="0"/>
            <a:t> </a:t>
          </a:r>
          <a:r>
            <a:rPr lang="es-CO" sz="2000" noProof="0" dirty="0"/>
            <a:t>individuales</a:t>
          </a:r>
          <a:r>
            <a:rPr lang="en-US" sz="2000" dirty="0"/>
            <a:t>, grupales o institucionales.</a:t>
          </a:r>
          <a:endParaRPr lang="es-CO" sz="2000" dirty="0"/>
        </a:p>
      </dgm:t>
    </dgm:pt>
    <dgm:pt modelId="{094BCB79-0879-40AD-9414-238DF98F9FF5}" type="parTrans" cxnId="{5EF46D0E-5E0F-4F80-A892-83E445C278D7}">
      <dgm:prSet/>
      <dgm:spPr/>
      <dgm:t>
        <a:bodyPr/>
        <a:lstStyle/>
        <a:p>
          <a:endParaRPr lang="es-CO" sz="1600"/>
        </a:p>
      </dgm:t>
    </dgm:pt>
    <dgm:pt modelId="{26ABF448-99FC-415A-AADE-24AF4FD3145E}" type="sibTrans" cxnId="{5EF46D0E-5E0F-4F80-A892-83E445C278D7}">
      <dgm:prSet/>
      <dgm:spPr/>
      <dgm:t>
        <a:bodyPr/>
        <a:lstStyle/>
        <a:p>
          <a:endParaRPr lang="es-CO" sz="1600"/>
        </a:p>
      </dgm:t>
    </dgm:pt>
    <dgm:pt modelId="{91F51FED-BFC8-4C0A-81BC-0F75A3E213A1}">
      <dgm:prSet phldrT="[Texto]" custT="1"/>
      <dgm:spPr/>
      <dgm:t>
        <a:bodyPr/>
        <a:lstStyle/>
        <a:p>
          <a:r>
            <a:rPr lang="en-US" sz="2000" dirty="0"/>
            <a:t>Materiales, instrumentos, actividades, acompañamiento y retroalimentación</a:t>
          </a:r>
          <a:endParaRPr lang="es-CO" sz="2000" dirty="0"/>
        </a:p>
      </dgm:t>
    </dgm:pt>
    <dgm:pt modelId="{DFA9CD3C-5B95-4CE7-9EC6-2E8184ACD073}" type="parTrans" cxnId="{4A64D5F7-BDFB-498A-BAAA-039B54EAEF84}">
      <dgm:prSet/>
      <dgm:spPr/>
      <dgm:t>
        <a:bodyPr/>
        <a:lstStyle/>
        <a:p>
          <a:endParaRPr lang="es-CO" sz="1600"/>
        </a:p>
      </dgm:t>
    </dgm:pt>
    <dgm:pt modelId="{AACFAA08-D560-4863-81AC-201637DDC781}" type="sibTrans" cxnId="{4A64D5F7-BDFB-498A-BAAA-039B54EAEF84}">
      <dgm:prSet/>
      <dgm:spPr/>
      <dgm:t>
        <a:bodyPr/>
        <a:lstStyle/>
        <a:p>
          <a:endParaRPr lang="es-CO" sz="1600"/>
        </a:p>
      </dgm:t>
    </dgm:pt>
    <dgm:pt modelId="{181B69BD-5581-4735-9B37-775E3664D3CF}" type="pres">
      <dgm:prSet presAssocID="{4D866325-4A4F-46C8-95C6-858568FE9E76}" presName="Name0" presStyleCnt="0">
        <dgm:presLayoutVars>
          <dgm:chMax val="7"/>
          <dgm:chPref val="7"/>
          <dgm:dir/>
        </dgm:presLayoutVars>
      </dgm:prSet>
      <dgm:spPr/>
      <dgm:t>
        <a:bodyPr/>
        <a:lstStyle/>
        <a:p>
          <a:endParaRPr lang="es-CO"/>
        </a:p>
      </dgm:t>
    </dgm:pt>
    <dgm:pt modelId="{E8BB926E-0177-4E71-B309-EB4FC1AFAB12}" type="pres">
      <dgm:prSet presAssocID="{4D866325-4A4F-46C8-95C6-858568FE9E76}" presName="Name1" presStyleCnt="0"/>
      <dgm:spPr/>
    </dgm:pt>
    <dgm:pt modelId="{0035D3E9-4615-4845-BD40-1D8B2258A9DA}" type="pres">
      <dgm:prSet presAssocID="{4D866325-4A4F-46C8-95C6-858568FE9E76}" presName="cycle" presStyleCnt="0"/>
      <dgm:spPr/>
    </dgm:pt>
    <dgm:pt modelId="{C0449895-8DD4-4052-9749-BBD1150E6C66}" type="pres">
      <dgm:prSet presAssocID="{4D866325-4A4F-46C8-95C6-858568FE9E76}" presName="srcNode" presStyleLbl="node1" presStyleIdx="0" presStyleCnt="3"/>
      <dgm:spPr/>
    </dgm:pt>
    <dgm:pt modelId="{69A94899-5E34-4ACE-A90C-769771D9C092}" type="pres">
      <dgm:prSet presAssocID="{4D866325-4A4F-46C8-95C6-858568FE9E76}" presName="conn" presStyleLbl="parChTrans1D2" presStyleIdx="0" presStyleCnt="1"/>
      <dgm:spPr/>
      <dgm:t>
        <a:bodyPr/>
        <a:lstStyle/>
        <a:p>
          <a:endParaRPr lang="es-CO"/>
        </a:p>
      </dgm:t>
    </dgm:pt>
    <dgm:pt modelId="{DD16FCD1-48A4-4F79-A104-458D197DD7D3}" type="pres">
      <dgm:prSet presAssocID="{4D866325-4A4F-46C8-95C6-858568FE9E76}" presName="extraNode" presStyleLbl="node1" presStyleIdx="0" presStyleCnt="3"/>
      <dgm:spPr/>
    </dgm:pt>
    <dgm:pt modelId="{CF2501C7-3D37-49E5-B25E-0C39934E3507}" type="pres">
      <dgm:prSet presAssocID="{4D866325-4A4F-46C8-95C6-858568FE9E76}" presName="dstNode" presStyleLbl="node1" presStyleIdx="0" presStyleCnt="3"/>
      <dgm:spPr/>
    </dgm:pt>
    <dgm:pt modelId="{523B3110-C347-4B97-9CC5-44495B6EA52B}" type="pres">
      <dgm:prSet presAssocID="{4370E541-AFD5-415E-9B4E-5E661EDBD036}" presName="text_1" presStyleLbl="node1" presStyleIdx="0" presStyleCnt="3">
        <dgm:presLayoutVars>
          <dgm:bulletEnabled val="1"/>
        </dgm:presLayoutVars>
      </dgm:prSet>
      <dgm:spPr/>
      <dgm:t>
        <a:bodyPr/>
        <a:lstStyle/>
        <a:p>
          <a:endParaRPr lang="es-CO"/>
        </a:p>
      </dgm:t>
    </dgm:pt>
    <dgm:pt modelId="{5CCFE915-094B-43B0-B24C-BEEE724D5EFA}" type="pres">
      <dgm:prSet presAssocID="{4370E541-AFD5-415E-9B4E-5E661EDBD036}" presName="accent_1" presStyleCnt="0"/>
      <dgm:spPr/>
    </dgm:pt>
    <dgm:pt modelId="{C639BBC3-C03F-4013-841B-169FB1AC543A}" type="pres">
      <dgm:prSet presAssocID="{4370E541-AFD5-415E-9B4E-5E661EDBD036}" presName="accentRepeatNode" presStyleLbl="solidFgAcc1" presStyleIdx="0" presStyleCnt="3"/>
      <dgm:spPr/>
    </dgm:pt>
    <dgm:pt modelId="{FF111FA1-DD35-466B-941D-8D143494698F}" type="pres">
      <dgm:prSet presAssocID="{FBBDCFA6-2747-451F-B845-408D5C2D16AB}" presName="text_2" presStyleLbl="node1" presStyleIdx="1" presStyleCnt="3">
        <dgm:presLayoutVars>
          <dgm:bulletEnabled val="1"/>
        </dgm:presLayoutVars>
      </dgm:prSet>
      <dgm:spPr/>
      <dgm:t>
        <a:bodyPr/>
        <a:lstStyle/>
        <a:p>
          <a:endParaRPr lang="es-CO"/>
        </a:p>
      </dgm:t>
    </dgm:pt>
    <dgm:pt modelId="{F5B931F0-92FB-4480-BC3A-317E13B27053}" type="pres">
      <dgm:prSet presAssocID="{FBBDCFA6-2747-451F-B845-408D5C2D16AB}" presName="accent_2" presStyleCnt="0"/>
      <dgm:spPr/>
    </dgm:pt>
    <dgm:pt modelId="{1662B58C-49BD-4C3D-A78A-2F1959B1A017}" type="pres">
      <dgm:prSet presAssocID="{FBBDCFA6-2747-451F-B845-408D5C2D16AB}" presName="accentRepeatNode" presStyleLbl="solidFgAcc1" presStyleIdx="1" presStyleCnt="3"/>
      <dgm:spPr/>
    </dgm:pt>
    <dgm:pt modelId="{C744266C-1C54-4455-AB53-6D4EB51585DC}" type="pres">
      <dgm:prSet presAssocID="{91F51FED-BFC8-4C0A-81BC-0F75A3E213A1}" presName="text_3" presStyleLbl="node1" presStyleIdx="2" presStyleCnt="3">
        <dgm:presLayoutVars>
          <dgm:bulletEnabled val="1"/>
        </dgm:presLayoutVars>
      </dgm:prSet>
      <dgm:spPr/>
      <dgm:t>
        <a:bodyPr/>
        <a:lstStyle/>
        <a:p>
          <a:endParaRPr lang="es-CO"/>
        </a:p>
      </dgm:t>
    </dgm:pt>
    <dgm:pt modelId="{4956155E-CB61-46CB-B170-62232E067363}" type="pres">
      <dgm:prSet presAssocID="{91F51FED-BFC8-4C0A-81BC-0F75A3E213A1}" presName="accent_3" presStyleCnt="0"/>
      <dgm:spPr/>
    </dgm:pt>
    <dgm:pt modelId="{C020C572-4B4E-40CC-A1F8-F1E2655D9B86}" type="pres">
      <dgm:prSet presAssocID="{91F51FED-BFC8-4C0A-81BC-0F75A3E213A1}" presName="accentRepeatNode" presStyleLbl="solidFgAcc1" presStyleIdx="2" presStyleCnt="3"/>
      <dgm:spPr/>
    </dgm:pt>
  </dgm:ptLst>
  <dgm:cxnLst>
    <dgm:cxn modelId="{DC5EDC2A-FFE6-46EB-8415-57D449FC1A5A}" type="presOf" srcId="{04415623-5BF3-4AC8-8ED2-3B473B626940}" destId="{69A94899-5E34-4ACE-A90C-769771D9C092}" srcOrd="0" destOrd="0" presId="urn:microsoft.com/office/officeart/2008/layout/VerticalCurvedList"/>
    <dgm:cxn modelId="{EF7EF204-5E0D-49EA-9900-9B1DF23BC958}" srcId="{4D866325-4A4F-46C8-95C6-858568FE9E76}" destId="{4370E541-AFD5-415E-9B4E-5E661EDBD036}" srcOrd="0" destOrd="0" parTransId="{A87DD36E-70FE-4E0F-80F0-1BC653A980A8}" sibTransId="{04415623-5BF3-4AC8-8ED2-3B473B626940}"/>
    <dgm:cxn modelId="{0B140463-5E99-44DD-8ACD-3D96DFBC956A}" type="presOf" srcId="{4370E541-AFD5-415E-9B4E-5E661EDBD036}" destId="{523B3110-C347-4B97-9CC5-44495B6EA52B}" srcOrd="0" destOrd="0" presId="urn:microsoft.com/office/officeart/2008/layout/VerticalCurvedList"/>
    <dgm:cxn modelId="{4A64D5F7-BDFB-498A-BAAA-039B54EAEF84}" srcId="{4D866325-4A4F-46C8-95C6-858568FE9E76}" destId="{91F51FED-BFC8-4C0A-81BC-0F75A3E213A1}" srcOrd="2" destOrd="0" parTransId="{DFA9CD3C-5B95-4CE7-9EC6-2E8184ACD073}" sibTransId="{AACFAA08-D560-4863-81AC-201637DDC781}"/>
    <dgm:cxn modelId="{3C68A73F-FBBE-4EE1-A849-8898490D9351}" type="presOf" srcId="{91F51FED-BFC8-4C0A-81BC-0F75A3E213A1}" destId="{C744266C-1C54-4455-AB53-6D4EB51585DC}" srcOrd="0" destOrd="0" presId="urn:microsoft.com/office/officeart/2008/layout/VerticalCurvedList"/>
    <dgm:cxn modelId="{B6FA8659-5A2B-47FD-A11B-E6FB850D89D2}" type="presOf" srcId="{4D866325-4A4F-46C8-95C6-858568FE9E76}" destId="{181B69BD-5581-4735-9B37-775E3664D3CF}" srcOrd="0" destOrd="0" presId="urn:microsoft.com/office/officeart/2008/layout/VerticalCurvedList"/>
    <dgm:cxn modelId="{74F84C05-7AC7-479C-9957-5069AFC854F8}" type="presOf" srcId="{FBBDCFA6-2747-451F-B845-408D5C2D16AB}" destId="{FF111FA1-DD35-466B-941D-8D143494698F}" srcOrd="0" destOrd="0" presId="urn:microsoft.com/office/officeart/2008/layout/VerticalCurvedList"/>
    <dgm:cxn modelId="{5EF46D0E-5E0F-4F80-A892-83E445C278D7}" srcId="{4D866325-4A4F-46C8-95C6-858568FE9E76}" destId="{FBBDCFA6-2747-451F-B845-408D5C2D16AB}" srcOrd="1" destOrd="0" parTransId="{094BCB79-0879-40AD-9414-238DF98F9FF5}" sibTransId="{26ABF448-99FC-415A-AADE-24AF4FD3145E}"/>
    <dgm:cxn modelId="{598FF4D3-5E0D-420F-84A1-FEF160DBD077}" type="presParOf" srcId="{181B69BD-5581-4735-9B37-775E3664D3CF}" destId="{E8BB926E-0177-4E71-B309-EB4FC1AFAB12}" srcOrd="0" destOrd="0" presId="urn:microsoft.com/office/officeart/2008/layout/VerticalCurvedList"/>
    <dgm:cxn modelId="{5AF3D249-816A-4782-B00D-42786F94DF5F}" type="presParOf" srcId="{E8BB926E-0177-4E71-B309-EB4FC1AFAB12}" destId="{0035D3E9-4615-4845-BD40-1D8B2258A9DA}" srcOrd="0" destOrd="0" presId="urn:microsoft.com/office/officeart/2008/layout/VerticalCurvedList"/>
    <dgm:cxn modelId="{FF7D4F63-FC17-4256-A90D-8BB171A2BE5D}" type="presParOf" srcId="{0035D3E9-4615-4845-BD40-1D8B2258A9DA}" destId="{C0449895-8DD4-4052-9749-BBD1150E6C66}" srcOrd="0" destOrd="0" presId="urn:microsoft.com/office/officeart/2008/layout/VerticalCurvedList"/>
    <dgm:cxn modelId="{92A6A7EA-C022-46AF-9088-BC2ECBBD25EF}" type="presParOf" srcId="{0035D3E9-4615-4845-BD40-1D8B2258A9DA}" destId="{69A94899-5E34-4ACE-A90C-769771D9C092}" srcOrd="1" destOrd="0" presId="urn:microsoft.com/office/officeart/2008/layout/VerticalCurvedList"/>
    <dgm:cxn modelId="{09FA1B2C-B17B-4A83-9783-D2417262CC29}" type="presParOf" srcId="{0035D3E9-4615-4845-BD40-1D8B2258A9DA}" destId="{DD16FCD1-48A4-4F79-A104-458D197DD7D3}" srcOrd="2" destOrd="0" presId="urn:microsoft.com/office/officeart/2008/layout/VerticalCurvedList"/>
    <dgm:cxn modelId="{B4BB6F66-A742-4782-A9E2-10C740271F06}" type="presParOf" srcId="{0035D3E9-4615-4845-BD40-1D8B2258A9DA}" destId="{CF2501C7-3D37-49E5-B25E-0C39934E3507}" srcOrd="3" destOrd="0" presId="urn:microsoft.com/office/officeart/2008/layout/VerticalCurvedList"/>
    <dgm:cxn modelId="{C8A959D3-3E98-4A5A-825A-58EDDA51601C}" type="presParOf" srcId="{E8BB926E-0177-4E71-B309-EB4FC1AFAB12}" destId="{523B3110-C347-4B97-9CC5-44495B6EA52B}" srcOrd="1" destOrd="0" presId="urn:microsoft.com/office/officeart/2008/layout/VerticalCurvedList"/>
    <dgm:cxn modelId="{50A8AB9E-D880-4904-92FF-3B23A3908B8E}" type="presParOf" srcId="{E8BB926E-0177-4E71-B309-EB4FC1AFAB12}" destId="{5CCFE915-094B-43B0-B24C-BEEE724D5EFA}" srcOrd="2" destOrd="0" presId="urn:microsoft.com/office/officeart/2008/layout/VerticalCurvedList"/>
    <dgm:cxn modelId="{76C15361-9E70-4140-858A-D8D1E3083B12}" type="presParOf" srcId="{5CCFE915-094B-43B0-B24C-BEEE724D5EFA}" destId="{C639BBC3-C03F-4013-841B-169FB1AC543A}" srcOrd="0" destOrd="0" presId="urn:microsoft.com/office/officeart/2008/layout/VerticalCurvedList"/>
    <dgm:cxn modelId="{4B23F0A9-8F78-43BA-8EA5-C38AF052461B}" type="presParOf" srcId="{E8BB926E-0177-4E71-B309-EB4FC1AFAB12}" destId="{FF111FA1-DD35-466B-941D-8D143494698F}" srcOrd="3" destOrd="0" presId="urn:microsoft.com/office/officeart/2008/layout/VerticalCurvedList"/>
    <dgm:cxn modelId="{B420F6D2-C4F4-40FB-8A2F-ACCC85C57B0E}" type="presParOf" srcId="{E8BB926E-0177-4E71-B309-EB4FC1AFAB12}" destId="{F5B931F0-92FB-4480-BC3A-317E13B27053}" srcOrd="4" destOrd="0" presId="urn:microsoft.com/office/officeart/2008/layout/VerticalCurvedList"/>
    <dgm:cxn modelId="{E091C97E-F038-4233-B317-B0F14B999957}" type="presParOf" srcId="{F5B931F0-92FB-4480-BC3A-317E13B27053}" destId="{1662B58C-49BD-4C3D-A78A-2F1959B1A017}" srcOrd="0" destOrd="0" presId="urn:microsoft.com/office/officeart/2008/layout/VerticalCurvedList"/>
    <dgm:cxn modelId="{5CB1D902-2460-4561-B2E6-A45E09507F9C}" type="presParOf" srcId="{E8BB926E-0177-4E71-B309-EB4FC1AFAB12}" destId="{C744266C-1C54-4455-AB53-6D4EB51585DC}" srcOrd="5" destOrd="0" presId="urn:microsoft.com/office/officeart/2008/layout/VerticalCurvedList"/>
    <dgm:cxn modelId="{5C64BE10-01EE-4171-85D7-5CBE1066B4F6}" type="presParOf" srcId="{E8BB926E-0177-4E71-B309-EB4FC1AFAB12}" destId="{4956155E-CB61-46CB-B170-62232E067363}" srcOrd="6" destOrd="0" presId="urn:microsoft.com/office/officeart/2008/layout/VerticalCurvedList"/>
    <dgm:cxn modelId="{3D5A6F83-99E6-476B-B918-A33D813FCEEF}" type="presParOf" srcId="{4956155E-CB61-46CB-B170-62232E067363}" destId="{C020C572-4B4E-40CC-A1F8-F1E2655D9B8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866325-4A4F-46C8-95C6-858568FE9E7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O"/>
        </a:p>
      </dgm:t>
    </dgm:pt>
    <dgm:pt modelId="{4370E541-AFD5-415E-9B4E-5E661EDBD036}">
      <dgm:prSet phldrT="[Texto]" custT="1"/>
      <dgm:spPr/>
      <dgm:t>
        <a:bodyPr/>
        <a:lstStyle/>
        <a:p>
          <a:r>
            <a:rPr lang="es-CO" sz="2000" i="1" noProof="0" dirty="0"/>
            <a:t>Instancias: </a:t>
          </a:r>
          <a:r>
            <a:rPr lang="es-CO" sz="2000" i="0" noProof="0" dirty="0"/>
            <a:t>docente, director de grupo, coordinador, consejo académico o directivo.</a:t>
          </a:r>
          <a:endParaRPr lang="es-CO" sz="2000" i="1" noProof="0" dirty="0"/>
        </a:p>
      </dgm:t>
    </dgm:pt>
    <dgm:pt modelId="{A87DD36E-70FE-4E0F-80F0-1BC653A980A8}" type="parTrans" cxnId="{EF7EF204-5E0D-49EA-9900-9B1DF23BC958}">
      <dgm:prSet/>
      <dgm:spPr/>
      <dgm:t>
        <a:bodyPr/>
        <a:lstStyle/>
        <a:p>
          <a:endParaRPr lang="es-CO" sz="1600"/>
        </a:p>
      </dgm:t>
    </dgm:pt>
    <dgm:pt modelId="{04415623-5BF3-4AC8-8ED2-3B473B626940}" type="sibTrans" cxnId="{EF7EF204-5E0D-49EA-9900-9B1DF23BC958}">
      <dgm:prSet/>
      <dgm:spPr/>
      <dgm:t>
        <a:bodyPr/>
        <a:lstStyle/>
        <a:p>
          <a:endParaRPr lang="es-CO" sz="1600"/>
        </a:p>
      </dgm:t>
    </dgm:pt>
    <dgm:pt modelId="{FBBDCFA6-2747-451F-B845-408D5C2D16AB}">
      <dgm:prSet phldrT="[Texto]" custT="1"/>
      <dgm:spPr/>
      <dgm:t>
        <a:bodyPr/>
        <a:lstStyle/>
        <a:p>
          <a:r>
            <a:rPr lang="es-CO" sz="2000" noProof="0" dirty="0"/>
            <a:t>Corresponsabilidad de los padres y estudiantes.</a:t>
          </a:r>
        </a:p>
      </dgm:t>
    </dgm:pt>
    <dgm:pt modelId="{094BCB79-0879-40AD-9414-238DF98F9FF5}" type="parTrans" cxnId="{5EF46D0E-5E0F-4F80-A892-83E445C278D7}">
      <dgm:prSet/>
      <dgm:spPr/>
      <dgm:t>
        <a:bodyPr/>
        <a:lstStyle/>
        <a:p>
          <a:endParaRPr lang="es-CO" sz="1600"/>
        </a:p>
      </dgm:t>
    </dgm:pt>
    <dgm:pt modelId="{26ABF448-99FC-415A-AADE-24AF4FD3145E}" type="sibTrans" cxnId="{5EF46D0E-5E0F-4F80-A892-83E445C278D7}">
      <dgm:prSet/>
      <dgm:spPr/>
      <dgm:t>
        <a:bodyPr/>
        <a:lstStyle/>
        <a:p>
          <a:endParaRPr lang="es-CO" sz="1600"/>
        </a:p>
      </dgm:t>
    </dgm:pt>
    <dgm:pt modelId="{91F51FED-BFC8-4C0A-81BC-0F75A3E213A1}">
      <dgm:prSet phldrT="[Texto]" custT="1"/>
      <dgm:spPr/>
      <dgm:t>
        <a:bodyPr/>
        <a:lstStyle/>
        <a:p>
          <a:r>
            <a:rPr lang="es-CO" sz="2000" noProof="0" dirty="0"/>
            <a:t>Estudiante centro del proceso educativo.</a:t>
          </a:r>
        </a:p>
      </dgm:t>
    </dgm:pt>
    <dgm:pt modelId="{DFA9CD3C-5B95-4CE7-9EC6-2E8184ACD073}" type="parTrans" cxnId="{4A64D5F7-BDFB-498A-BAAA-039B54EAEF84}">
      <dgm:prSet/>
      <dgm:spPr/>
      <dgm:t>
        <a:bodyPr/>
        <a:lstStyle/>
        <a:p>
          <a:endParaRPr lang="es-CO" sz="1600"/>
        </a:p>
      </dgm:t>
    </dgm:pt>
    <dgm:pt modelId="{AACFAA08-D560-4863-81AC-201637DDC781}" type="sibTrans" cxnId="{4A64D5F7-BDFB-498A-BAAA-039B54EAEF84}">
      <dgm:prSet/>
      <dgm:spPr/>
      <dgm:t>
        <a:bodyPr/>
        <a:lstStyle/>
        <a:p>
          <a:endParaRPr lang="es-CO" sz="1600"/>
        </a:p>
      </dgm:t>
    </dgm:pt>
    <dgm:pt modelId="{C82BA1D9-AB1B-4660-BF63-3E0A70863AF4}">
      <dgm:prSet phldrT="[Texto]" custT="1"/>
      <dgm:spPr/>
      <dgm:t>
        <a:bodyPr/>
        <a:lstStyle/>
        <a:p>
          <a:r>
            <a:rPr lang="es-CO" sz="2000" noProof="0" dirty="0"/>
            <a:t>Divulgación  de medios  y socialización de procedimientos.</a:t>
          </a:r>
        </a:p>
      </dgm:t>
    </dgm:pt>
    <dgm:pt modelId="{267BA96F-4297-439D-83D3-9065634C39FC}" type="parTrans" cxnId="{77BAB2BA-E0E1-4842-B322-CF21388C7089}">
      <dgm:prSet/>
      <dgm:spPr/>
      <dgm:t>
        <a:bodyPr/>
        <a:lstStyle/>
        <a:p>
          <a:endParaRPr lang="es-CO"/>
        </a:p>
      </dgm:t>
    </dgm:pt>
    <dgm:pt modelId="{CC9CE620-EAAB-4CBE-B15A-873940609CC8}" type="sibTrans" cxnId="{77BAB2BA-E0E1-4842-B322-CF21388C7089}">
      <dgm:prSet/>
      <dgm:spPr/>
      <dgm:t>
        <a:bodyPr/>
        <a:lstStyle/>
        <a:p>
          <a:endParaRPr lang="es-CO"/>
        </a:p>
      </dgm:t>
    </dgm:pt>
    <dgm:pt modelId="{181B69BD-5581-4735-9B37-775E3664D3CF}" type="pres">
      <dgm:prSet presAssocID="{4D866325-4A4F-46C8-95C6-858568FE9E76}" presName="Name0" presStyleCnt="0">
        <dgm:presLayoutVars>
          <dgm:chMax val="7"/>
          <dgm:chPref val="7"/>
          <dgm:dir/>
        </dgm:presLayoutVars>
      </dgm:prSet>
      <dgm:spPr/>
      <dgm:t>
        <a:bodyPr/>
        <a:lstStyle/>
        <a:p>
          <a:endParaRPr lang="es-CO"/>
        </a:p>
      </dgm:t>
    </dgm:pt>
    <dgm:pt modelId="{E8BB926E-0177-4E71-B309-EB4FC1AFAB12}" type="pres">
      <dgm:prSet presAssocID="{4D866325-4A4F-46C8-95C6-858568FE9E76}" presName="Name1" presStyleCnt="0"/>
      <dgm:spPr/>
    </dgm:pt>
    <dgm:pt modelId="{0035D3E9-4615-4845-BD40-1D8B2258A9DA}" type="pres">
      <dgm:prSet presAssocID="{4D866325-4A4F-46C8-95C6-858568FE9E76}" presName="cycle" presStyleCnt="0"/>
      <dgm:spPr/>
    </dgm:pt>
    <dgm:pt modelId="{C0449895-8DD4-4052-9749-BBD1150E6C66}" type="pres">
      <dgm:prSet presAssocID="{4D866325-4A4F-46C8-95C6-858568FE9E76}" presName="srcNode" presStyleLbl="node1" presStyleIdx="0" presStyleCnt="4"/>
      <dgm:spPr/>
    </dgm:pt>
    <dgm:pt modelId="{69A94899-5E34-4ACE-A90C-769771D9C092}" type="pres">
      <dgm:prSet presAssocID="{4D866325-4A4F-46C8-95C6-858568FE9E76}" presName="conn" presStyleLbl="parChTrans1D2" presStyleIdx="0" presStyleCnt="1"/>
      <dgm:spPr/>
      <dgm:t>
        <a:bodyPr/>
        <a:lstStyle/>
        <a:p>
          <a:endParaRPr lang="es-CO"/>
        </a:p>
      </dgm:t>
    </dgm:pt>
    <dgm:pt modelId="{DD16FCD1-48A4-4F79-A104-458D197DD7D3}" type="pres">
      <dgm:prSet presAssocID="{4D866325-4A4F-46C8-95C6-858568FE9E76}" presName="extraNode" presStyleLbl="node1" presStyleIdx="0" presStyleCnt="4"/>
      <dgm:spPr/>
    </dgm:pt>
    <dgm:pt modelId="{CF2501C7-3D37-49E5-B25E-0C39934E3507}" type="pres">
      <dgm:prSet presAssocID="{4D866325-4A4F-46C8-95C6-858568FE9E76}" presName="dstNode" presStyleLbl="node1" presStyleIdx="0" presStyleCnt="4"/>
      <dgm:spPr/>
    </dgm:pt>
    <dgm:pt modelId="{523B3110-C347-4B97-9CC5-44495B6EA52B}" type="pres">
      <dgm:prSet presAssocID="{4370E541-AFD5-415E-9B4E-5E661EDBD036}" presName="text_1" presStyleLbl="node1" presStyleIdx="0" presStyleCnt="4">
        <dgm:presLayoutVars>
          <dgm:bulletEnabled val="1"/>
        </dgm:presLayoutVars>
      </dgm:prSet>
      <dgm:spPr/>
      <dgm:t>
        <a:bodyPr/>
        <a:lstStyle/>
        <a:p>
          <a:endParaRPr lang="es-CO"/>
        </a:p>
      </dgm:t>
    </dgm:pt>
    <dgm:pt modelId="{5CCFE915-094B-43B0-B24C-BEEE724D5EFA}" type="pres">
      <dgm:prSet presAssocID="{4370E541-AFD5-415E-9B4E-5E661EDBD036}" presName="accent_1" presStyleCnt="0"/>
      <dgm:spPr/>
    </dgm:pt>
    <dgm:pt modelId="{C639BBC3-C03F-4013-841B-169FB1AC543A}" type="pres">
      <dgm:prSet presAssocID="{4370E541-AFD5-415E-9B4E-5E661EDBD036}" presName="accentRepeatNode" presStyleLbl="solidFgAcc1" presStyleIdx="0" presStyleCnt="4"/>
      <dgm:spPr/>
    </dgm:pt>
    <dgm:pt modelId="{FF111FA1-DD35-466B-941D-8D143494698F}" type="pres">
      <dgm:prSet presAssocID="{FBBDCFA6-2747-451F-B845-408D5C2D16AB}" presName="text_2" presStyleLbl="node1" presStyleIdx="1" presStyleCnt="4">
        <dgm:presLayoutVars>
          <dgm:bulletEnabled val="1"/>
        </dgm:presLayoutVars>
      </dgm:prSet>
      <dgm:spPr/>
      <dgm:t>
        <a:bodyPr/>
        <a:lstStyle/>
        <a:p>
          <a:endParaRPr lang="es-CO"/>
        </a:p>
      </dgm:t>
    </dgm:pt>
    <dgm:pt modelId="{F5B931F0-92FB-4480-BC3A-317E13B27053}" type="pres">
      <dgm:prSet presAssocID="{FBBDCFA6-2747-451F-B845-408D5C2D16AB}" presName="accent_2" presStyleCnt="0"/>
      <dgm:spPr/>
    </dgm:pt>
    <dgm:pt modelId="{1662B58C-49BD-4C3D-A78A-2F1959B1A017}" type="pres">
      <dgm:prSet presAssocID="{FBBDCFA6-2747-451F-B845-408D5C2D16AB}" presName="accentRepeatNode" presStyleLbl="solidFgAcc1" presStyleIdx="1" presStyleCnt="4"/>
      <dgm:spPr/>
    </dgm:pt>
    <dgm:pt modelId="{C744266C-1C54-4455-AB53-6D4EB51585DC}" type="pres">
      <dgm:prSet presAssocID="{91F51FED-BFC8-4C0A-81BC-0F75A3E213A1}" presName="text_3" presStyleLbl="node1" presStyleIdx="2" presStyleCnt="4">
        <dgm:presLayoutVars>
          <dgm:bulletEnabled val="1"/>
        </dgm:presLayoutVars>
      </dgm:prSet>
      <dgm:spPr/>
      <dgm:t>
        <a:bodyPr/>
        <a:lstStyle/>
        <a:p>
          <a:endParaRPr lang="es-CO"/>
        </a:p>
      </dgm:t>
    </dgm:pt>
    <dgm:pt modelId="{4956155E-CB61-46CB-B170-62232E067363}" type="pres">
      <dgm:prSet presAssocID="{91F51FED-BFC8-4C0A-81BC-0F75A3E213A1}" presName="accent_3" presStyleCnt="0"/>
      <dgm:spPr/>
    </dgm:pt>
    <dgm:pt modelId="{C020C572-4B4E-40CC-A1F8-F1E2655D9B86}" type="pres">
      <dgm:prSet presAssocID="{91F51FED-BFC8-4C0A-81BC-0F75A3E213A1}" presName="accentRepeatNode" presStyleLbl="solidFgAcc1" presStyleIdx="2" presStyleCnt="4"/>
      <dgm:spPr/>
    </dgm:pt>
    <dgm:pt modelId="{C737DC05-9014-49CB-BB54-41F64487D55E}" type="pres">
      <dgm:prSet presAssocID="{C82BA1D9-AB1B-4660-BF63-3E0A70863AF4}" presName="text_4" presStyleLbl="node1" presStyleIdx="3" presStyleCnt="4">
        <dgm:presLayoutVars>
          <dgm:bulletEnabled val="1"/>
        </dgm:presLayoutVars>
      </dgm:prSet>
      <dgm:spPr/>
      <dgm:t>
        <a:bodyPr/>
        <a:lstStyle/>
        <a:p>
          <a:endParaRPr lang="es-CO"/>
        </a:p>
      </dgm:t>
    </dgm:pt>
    <dgm:pt modelId="{E1B4CDA6-9818-44CD-986F-F4BC7425ADC8}" type="pres">
      <dgm:prSet presAssocID="{C82BA1D9-AB1B-4660-BF63-3E0A70863AF4}" presName="accent_4" presStyleCnt="0"/>
      <dgm:spPr/>
    </dgm:pt>
    <dgm:pt modelId="{2D31CEA6-88DD-46CF-99CF-9887A3A0141D}" type="pres">
      <dgm:prSet presAssocID="{C82BA1D9-AB1B-4660-BF63-3E0A70863AF4}" presName="accentRepeatNode" presStyleLbl="solidFgAcc1" presStyleIdx="3" presStyleCnt="4"/>
      <dgm:spPr/>
    </dgm:pt>
  </dgm:ptLst>
  <dgm:cxnLst>
    <dgm:cxn modelId="{DC5EDC2A-FFE6-46EB-8415-57D449FC1A5A}" type="presOf" srcId="{04415623-5BF3-4AC8-8ED2-3B473B626940}" destId="{69A94899-5E34-4ACE-A90C-769771D9C092}" srcOrd="0" destOrd="0" presId="urn:microsoft.com/office/officeart/2008/layout/VerticalCurvedList"/>
    <dgm:cxn modelId="{EF7EF204-5E0D-49EA-9900-9B1DF23BC958}" srcId="{4D866325-4A4F-46C8-95C6-858568FE9E76}" destId="{4370E541-AFD5-415E-9B4E-5E661EDBD036}" srcOrd="0" destOrd="0" parTransId="{A87DD36E-70FE-4E0F-80F0-1BC653A980A8}" sibTransId="{04415623-5BF3-4AC8-8ED2-3B473B626940}"/>
    <dgm:cxn modelId="{0B140463-5E99-44DD-8ACD-3D96DFBC956A}" type="presOf" srcId="{4370E541-AFD5-415E-9B4E-5E661EDBD036}" destId="{523B3110-C347-4B97-9CC5-44495B6EA52B}" srcOrd="0" destOrd="0" presId="urn:microsoft.com/office/officeart/2008/layout/VerticalCurvedList"/>
    <dgm:cxn modelId="{4A64D5F7-BDFB-498A-BAAA-039B54EAEF84}" srcId="{4D866325-4A4F-46C8-95C6-858568FE9E76}" destId="{91F51FED-BFC8-4C0A-81BC-0F75A3E213A1}" srcOrd="2" destOrd="0" parTransId="{DFA9CD3C-5B95-4CE7-9EC6-2E8184ACD073}" sibTransId="{AACFAA08-D560-4863-81AC-201637DDC781}"/>
    <dgm:cxn modelId="{3C68A73F-FBBE-4EE1-A849-8898490D9351}" type="presOf" srcId="{91F51FED-BFC8-4C0A-81BC-0F75A3E213A1}" destId="{C744266C-1C54-4455-AB53-6D4EB51585DC}" srcOrd="0" destOrd="0" presId="urn:microsoft.com/office/officeart/2008/layout/VerticalCurvedList"/>
    <dgm:cxn modelId="{B6FA8659-5A2B-47FD-A11B-E6FB850D89D2}" type="presOf" srcId="{4D866325-4A4F-46C8-95C6-858568FE9E76}" destId="{181B69BD-5581-4735-9B37-775E3664D3CF}" srcOrd="0" destOrd="0" presId="urn:microsoft.com/office/officeart/2008/layout/VerticalCurvedList"/>
    <dgm:cxn modelId="{74F84C05-7AC7-479C-9957-5069AFC854F8}" type="presOf" srcId="{FBBDCFA6-2747-451F-B845-408D5C2D16AB}" destId="{FF111FA1-DD35-466B-941D-8D143494698F}" srcOrd="0" destOrd="0" presId="urn:microsoft.com/office/officeart/2008/layout/VerticalCurvedList"/>
    <dgm:cxn modelId="{CB325C3B-9A47-4CB9-8B3B-4FB9212D3C9E}" type="presOf" srcId="{C82BA1D9-AB1B-4660-BF63-3E0A70863AF4}" destId="{C737DC05-9014-49CB-BB54-41F64487D55E}" srcOrd="0" destOrd="0" presId="urn:microsoft.com/office/officeart/2008/layout/VerticalCurvedList"/>
    <dgm:cxn modelId="{5EF46D0E-5E0F-4F80-A892-83E445C278D7}" srcId="{4D866325-4A4F-46C8-95C6-858568FE9E76}" destId="{FBBDCFA6-2747-451F-B845-408D5C2D16AB}" srcOrd="1" destOrd="0" parTransId="{094BCB79-0879-40AD-9414-238DF98F9FF5}" sibTransId="{26ABF448-99FC-415A-AADE-24AF4FD3145E}"/>
    <dgm:cxn modelId="{77BAB2BA-E0E1-4842-B322-CF21388C7089}" srcId="{4D866325-4A4F-46C8-95C6-858568FE9E76}" destId="{C82BA1D9-AB1B-4660-BF63-3E0A70863AF4}" srcOrd="3" destOrd="0" parTransId="{267BA96F-4297-439D-83D3-9065634C39FC}" sibTransId="{CC9CE620-EAAB-4CBE-B15A-873940609CC8}"/>
    <dgm:cxn modelId="{598FF4D3-5E0D-420F-84A1-FEF160DBD077}" type="presParOf" srcId="{181B69BD-5581-4735-9B37-775E3664D3CF}" destId="{E8BB926E-0177-4E71-B309-EB4FC1AFAB12}" srcOrd="0" destOrd="0" presId="urn:microsoft.com/office/officeart/2008/layout/VerticalCurvedList"/>
    <dgm:cxn modelId="{5AF3D249-816A-4782-B00D-42786F94DF5F}" type="presParOf" srcId="{E8BB926E-0177-4E71-B309-EB4FC1AFAB12}" destId="{0035D3E9-4615-4845-BD40-1D8B2258A9DA}" srcOrd="0" destOrd="0" presId="urn:microsoft.com/office/officeart/2008/layout/VerticalCurvedList"/>
    <dgm:cxn modelId="{FF7D4F63-FC17-4256-A90D-8BB171A2BE5D}" type="presParOf" srcId="{0035D3E9-4615-4845-BD40-1D8B2258A9DA}" destId="{C0449895-8DD4-4052-9749-BBD1150E6C66}" srcOrd="0" destOrd="0" presId="urn:microsoft.com/office/officeart/2008/layout/VerticalCurvedList"/>
    <dgm:cxn modelId="{92A6A7EA-C022-46AF-9088-BC2ECBBD25EF}" type="presParOf" srcId="{0035D3E9-4615-4845-BD40-1D8B2258A9DA}" destId="{69A94899-5E34-4ACE-A90C-769771D9C092}" srcOrd="1" destOrd="0" presId="urn:microsoft.com/office/officeart/2008/layout/VerticalCurvedList"/>
    <dgm:cxn modelId="{09FA1B2C-B17B-4A83-9783-D2417262CC29}" type="presParOf" srcId="{0035D3E9-4615-4845-BD40-1D8B2258A9DA}" destId="{DD16FCD1-48A4-4F79-A104-458D197DD7D3}" srcOrd="2" destOrd="0" presId="urn:microsoft.com/office/officeart/2008/layout/VerticalCurvedList"/>
    <dgm:cxn modelId="{B4BB6F66-A742-4782-A9E2-10C740271F06}" type="presParOf" srcId="{0035D3E9-4615-4845-BD40-1D8B2258A9DA}" destId="{CF2501C7-3D37-49E5-B25E-0C39934E3507}" srcOrd="3" destOrd="0" presId="urn:microsoft.com/office/officeart/2008/layout/VerticalCurvedList"/>
    <dgm:cxn modelId="{C8A959D3-3E98-4A5A-825A-58EDDA51601C}" type="presParOf" srcId="{E8BB926E-0177-4E71-B309-EB4FC1AFAB12}" destId="{523B3110-C347-4B97-9CC5-44495B6EA52B}" srcOrd="1" destOrd="0" presId="urn:microsoft.com/office/officeart/2008/layout/VerticalCurvedList"/>
    <dgm:cxn modelId="{50A8AB9E-D880-4904-92FF-3B23A3908B8E}" type="presParOf" srcId="{E8BB926E-0177-4E71-B309-EB4FC1AFAB12}" destId="{5CCFE915-094B-43B0-B24C-BEEE724D5EFA}" srcOrd="2" destOrd="0" presId="urn:microsoft.com/office/officeart/2008/layout/VerticalCurvedList"/>
    <dgm:cxn modelId="{76C15361-9E70-4140-858A-D8D1E3083B12}" type="presParOf" srcId="{5CCFE915-094B-43B0-B24C-BEEE724D5EFA}" destId="{C639BBC3-C03F-4013-841B-169FB1AC543A}" srcOrd="0" destOrd="0" presId="urn:microsoft.com/office/officeart/2008/layout/VerticalCurvedList"/>
    <dgm:cxn modelId="{4B23F0A9-8F78-43BA-8EA5-C38AF052461B}" type="presParOf" srcId="{E8BB926E-0177-4E71-B309-EB4FC1AFAB12}" destId="{FF111FA1-DD35-466B-941D-8D143494698F}" srcOrd="3" destOrd="0" presId="urn:microsoft.com/office/officeart/2008/layout/VerticalCurvedList"/>
    <dgm:cxn modelId="{B420F6D2-C4F4-40FB-8A2F-ACCC85C57B0E}" type="presParOf" srcId="{E8BB926E-0177-4E71-B309-EB4FC1AFAB12}" destId="{F5B931F0-92FB-4480-BC3A-317E13B27053}" srcOrd="4" destOrd="0" presId="urn:microsoft.com/office/officeart/2008/layout/VerticalCurvedList"/>
    <dgm:cxn modelId="{E091C97E-F038-4233-B317-B0F14B999957}" type="presParOf" srcId="{F5B931F0-92FB-4480-BC3A-317E13B27053}" destId="{1662B58C-49BD-4C3D-A78A-2F1959B1A017}" srcOrd="0" destOrd="0" presId="urn:microsoft.com/office/officeart/2008/layout/VerticalCurvedList"/>
    <dgm:cxn modelId="{5CB1D902-2460-4561-B2E6-A45E09507F9C}" type="presParOf" srcId="{E8BB926E-0177-4E71-B309-EB4FC1AFAB12}" destId="{C744266C-1C54-4455-AB53-6D4EB51585DC}" srcOrd="5" destOrd="0" presId="urn:microsoft.com/office/officeart/2008/layout/VerticalCurvedList"/>
    <dgm:cxn modelId="{5C64BE10-01EE-4171-85D7-5CBE1066B4F6}" type="presParOf" srcId="{E8BB926E-0177-4E71-B309-EB4FC1AFAB12}" destId="{4956155E-CB61-46CB-B170-62232E067363}" srcOrd="6" destOrd="0" presId="urn:microsoft.com/office/officeart/2008/layout/VerticalCurvedList"/>
    <dgm:cxn modelId="{3D5A6F83-99E6-476B-B918-A33D813FCEEF}" type="presParOf" srcId="{4956155E-CB61-46CB-B170-62232E067363}" destId="{C020C572-4B4E-40CC-A1F8-F1E2655D9B86}" srcOrd="0" destOrd="0" presId="urn:microsoft.com/office/officeart/2008/layout/VerticalCurvedList"/>
    <dgm:cxn modelId="{8FB09513-80FF-42F8-A40D-9FB7ED0B74A1}" type="presParOf" srcId="{E8BB926E-0177-4E71-B309-EB4FC1AFAB12}" destId="{C737DC05-9014-49CB-BB54-41F64487D55E}" srcOrd="7" destOrd="0" presId="urn:microsoft.com/office/officeart/2008/layout/VerticalCurvedList"/>
    <dgm:cxn modelId="{59E51BD4-7121-418F-ADAE-596430F30476}" type="presParOf" srcId="{E8BB926E-0177-4E71-B309-EB4FC1AFAB12}" destId="{E1B4CDA6-9818-44CD-986F-F4BC7425ADC8}" srcOrd="8" destOrd="0" presId="urn:microsoft.com/office/officeart/2008/layout/VerticalCurvedList"/>
    <dgm:cxn modelId="{BE2FCB3C-A69A-4EA3-847E-9DF55BA570FB}" type="presParOf" srcId="{E1B4CDA6-9818-44CD-986F-F4BC7425ADC8}" destId="{2D31CEA6-88DD-46CF-99CF-9887A3A0141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544061-E7B0-43F0-826E-82FE2031DE1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CO"/>
        </a:p>
      </dgm:t>
    </dgm:pt>
    <dgm:pt modelId="{D0998840-9F09-4386-8FAF-A7E4E25D8FA5}">
      <dgm:prSet phldrT="[Texto]" custT="1"/>
      <dgm:spPr/>
      <dgm:t>
        <a:bodyPr/>
        <a:lstStyle/>
        <a:p>
          <a:r>
            <a:rPr lang="es-CO" sz="3200" b="1" dirty="0"/>
            <a:t>SIEE</a:t>
          </a:r>
        </a:p>
      </dgm:t>
    </dgm:pt>
    <dgm:pt modelId="{02D026EB-97DE-4E65-82FE-3AD51A1021FB}" type="parTrans" cxnId="{FECEF2FC-96B0-438E-BE51-7BC3D4CD7321}">
      <dgm:prSet/>
      <dgm:spPr/>
      <dgm:t>
        <a:bodyPr/>
        <a:lstStyle/>
        <a:p>
          <a:endParaRPr lang="es-CO"/>
        </a:p>
      </dgm:t>
    </dgm:pt>
    <dgm:pt modelId="{CC567862-9C24-46E5-B578-E49B2F7FB621}" type="sibTrans" cxnId="{FECEF2FC-96B0-438E-BE51-7BC3D4CD7321}">
      <dgm:prSet/>
      <dgm:spPr/>
      <dgm:t>
        <a:bodyPr/>
        <a:lstStyle/>
        <a:p>
          <a:endParaRPr lang="es-CO"/>
        </a:p>
      </dgm:t>
    </dgm:pt>
    <dgm:pt modelId="{915AEAEF-DB6F-43B3-8CB3-B08C2CD87F87}">
      <dgm:prSet phldrT="[Texto]" custT="1"/>
      <dgm:spPr/>
      <dgm:t>
        <a:bodyPr/>
        <a:lstStyle/>
        <a:p>
          <a:r>
            <a:rPr lang="es-CO" sz="1800" b="1" dirty="0"/>
            <a:t>Enfoque</a:t>
          </a:r>
        </a:p>
        <a:p>
          <a:r>
            <a:rPr lang="es-CO" sz="1800" b="0" dirty="0"/>
            <a:t>¿Qué se va a hacer?</a:t>
          </a:r>
          <a:endParaRPr lang="es-CO" sz="1800" dirty="0"/>
        </a:p>
      </dgm:t>
    </dgm:pt>
    <dgm:pt modelId="{A78C3337-EE55-4C2F-981C-344B04D35360}" type="parTrans" cxnId="{5E2E48C5-D443-48B2-9439-778423BE3C10}">
      <dgm:prSet/>
      <dgm:spPr/>
      <dgm:t>
        <a:bodyPr/>
        <a:lstStyle/>
        <a:p>
          <a:endParaRPr lang="es-CO"/>
        </a:p>
      </dgm:t>
    </dgm:pt>
    <dgm:pt modelId="{22E337A7-3F43-4835-8B01-6A92825A282A}" type="sibTrans" cxnId="{5E2E48C5-D443-48B2-9439-778423BE3C10}">
      <dgm:prSet/>
      <dgm:spPr/>
      <dgm:t>
        <a:bodyPr/>
        <a:lstStyle/>
        <a:p>
          <a:endParaRPr lang="es-CO"/>
        </a:p>
      </dgm:t>
    </dgm:pt>
    <dgm:pt modelId="{3723C756-BF13-4015-AF92-97D8CB0E05B0}">
      <dgm:prSet phldrT="[Texto]" custT="1"/>
      <dgm:spPr/>
      <dgm:t>
        <a:bodyPr/>
        <a:lstStyle/>
        <a:p>
          <a:r>
            <a:rPr lang="es-CO" sz="1800" b="1" dirty="0"/>
            <a:t>Desarrollo</a:t>
          </a:r>
        </a:p>
        <a:p>
          <a:r>
            <a:rPr lang="es-CO" sz="1800" b="0" dirty="0"/>
            <a:t>Paso a paso</a:t>
          </a:r>
        </a:p>
      </dgm:t>
    </dgm:pt>
    <dgm:pt modelId="{EF55773D-DEE2-4631-8E27-87E01082383D}" type="parTrans" cxnId="{A7DE44A0-3281-4D09-B4FF-C88C8F56366A}">
      <dgm:prSet/>
      <dgm:spPr/>
      <dgm:t>
        <a:bodyPr/>
        <a:lstStyle/>
        <a:p>
          <a:endParaRPr lang="es-CO"/>
        </a:p>
      </dgm:t>
    </dgm:pt>
    <dgm:pt modelId="{FBB09DF1-D884-4DDE-94C9-26564898DDEC}" type="sibTrans" cxnId="{A7DE44A0-3281-4D09-B4FF-C88C8F56366A}">
      <dgm:prSet/>
      <dgm:spPr/>
      <dgm:t>
        <a:bodyPr/>
        <a:lstStyle/>
        <a:p>
          <a:endParaRPr lang="es-CO"/>
        </a:p>
      </dgm:t>
    </dgm:pt>
    <dgm:pt modelId="{5FB45CB8-A682-49AA-AB5B-9B2AC71944AE}">
      <dgm:prSet phldrT="[Texto]" custT="1"/>
      <dgm:spPr/>
      <dgm:t>
        <a:bodyPr/>
        <a:lstStyle/>
        <a:p>
          <a:r>
            <a:rPr lang="es-CO" sz="1800" b="1" dirty="0"/>
            <a:t>Evaluación y Ajustes</a:t>
          </a:r>
        </a:p>
        <a:p>
          <a:r>
            <a:rPr lang="es-CO" sz="1800" dirty="0"/>
            <a:t>Aras de mejorar</a:t>
          </a:r>
        </a:p>
      </dgm:t>
    </dgm:pt>
    <dgm:pt modelId="{A7196417-01F7-41D1-B8E4-C2AC3E5AE385}" type="parTrans" cxnId="{F8564DA3-C762-4359-903D-D560496DF2FD}">
      <dgm:prSet/>
      <dgm:spPr/>
      <dgm:t>
        <a:bodyPr/>
        <a:lstStyle/>
        <a:p>
          <a:endParaRPr lang="es-CO"/>
        </a:p>
      </dgm:t>
    </dgm:pt>
    <dgm:pt modelId="{4EA744CF-CD94-446A-A70E-9CAF25090D86}" type="sibTrans" cxnId="{F8564DA3-C762-4359-903D-D560496DF2FD}">
      <dgm:prSet/>
      <dgm:spPr/>
      <dgm:t>
        <a:bodyPr/>
        <a:lstStyle/>
        <a:p>
          <a:endParaRPr lang="es-CO"/>
        </a:p>
      </dgm:t>
    </dgm:pt>
    <dgm:pt modelId="{093B4174-D5FA-48AF-8482-489E709EC31A}">
      <dgm:prSet phldrT="[Texto]" custT="1"/>
      <dgm:spPr/>
      <dgm:t>
        <a:bodyPr/>
        <a:lstStyle/>
        <a:p>
          <a:endParaRPr lang="es-CO" sz="1800" b="1" dirty="0"/>
        </a:p>
        <a:p>
          <a:r>
            <a:rPr lang="es-CO" sz="1800" b="1" dirty="0"/>
            <a:t>Objetivo</a:t>
          </a:r>
        </a:p>
        <a:p>
          <a:r>
            <a:rPr lang="es-CO" sz="1800" dirty="0"/>
            <a:t>Establecer o actualizar  </a:t>
          </a:r>
          <a:endParaRPr lang="es-CO" sz="1800" b="1" dirty="0"/>
        </a:p>
        <a:p>
          <a:endParaRPr lang="es-CO" sz="1100" b="1" dirty="0"/>
        </a:p>
      </dgm:t>
    </dgm:pt>
    <dgm:pt modelId="{7F82AF14-FFCF-458F-90D7-3C4E9300BD46}" type="parTrans" cxnId="{3DF62A64-0082-4363-A876-6317FF77DB91}">
      <dgm:prSet/>
      <dgm:spPr/>
      <dgm:t>
        <a:bodyPr/>
        <a:lstStyle/>
        <a:p>
          <a:endParaRPr lang="es-CO"/>
        </a:p>
      </dgm:t>
    </dgm:pt>
    <dgm:pt modelId="{B49E8704-95D2-4A12-820B-3BE768FADD4E}" type="sibTrans" cxnId="{3DF62A64-0082-4363-A876-6317FF77DB91}">
      <dgm:prSet/>
      <dgm:spPr/>
      <dgm:t>
        <a:bodyPr/>
        <a:lstStyle/>
        <a:p>
          <a:endParaRPr lang="es-CO"/>
        </a:p>
      </dgm:t>
    </dgm:pt>
    <dgm:pt modelId="{983EAA25-C246-4A2E-B358-C1DEA86CCBC9}" type="pres">
      <dgm:prSet presAssocID="{F2544061-E7B0-43F0-826E-82FE2031DE18}" presName="Name0" presStyleCnt="0">
        <dgm:presLayoutVars>
          <dgm:chMax val="1"/>
          <dgm:dir/>
          <dgm:animLvl val="ctr"/>
          <dgm:resizeHandles val="exact"/>
        </dgm:presLayoutVars>
      </dgm:prSet>
      <dgm:spPr/>
      <dgm:t>
        <a:bodyPr/>
        <a:lstStyle/>
        <a:p>
          <a:endParaRPr lang="es-CO"/>
        </a:p>
      </dgm:t>
    </dgm:pt>
    <dgm:pt modelId="{C33414E5-DF7D-4F57-85D7-8D3E4465C4A5}" type="pres">
      <dgm:prSet presAssocID="{D0998840-9F09-4386-8FAF-A7E4E25D8FA5}" presName="centerShape" presStyleLbl="node0" presStyleIdx="0" presStyleCnt="1" custScaleX="102910" custScaleY="98720" custLinFactNeighborX="5567" custLinFactNeighborY="371"/>
      <dgm:spPr/>
      <dgm:t>
        <a:bodyPr/>
        <a:lstStyle/>
        <a:p>
          <a:endParaRPr lang="es-CO"/>
        </a:p>
      </dgm:t>
    </dgm:pt>
    <dgm:pt modelId="{27D76DE9-B720-4F7D-B903-C8354E9CB4B2}" type="pres">
      <dgm:prSet presAssocID="{915AEAEF-DB6F-43B3-8CB3-B08C2CD87F87}" presName="node" presStyleLbl="node1" presStyleIdx="0" presStyleCnt="4" custScaleX="208540" custScaleY="129489" custRadScaleRad="100889" custRadScaleInc="25371">
        <dgm:presLayoutVars>
          <dgm:bulletEnabled val="1"/>
        </dgm:presLayoutVars>
      </dgm:prSet>
      <dgm:spPr/>
      <dgm:t>
        <a:bodyPr/>
        <a:lstStyle/>
        <a:p>
          <a:endParaRPr lang="es-CO"/>
        </a:p>
      </dgm:t>
    </dgm:pt>
    <dgm:pt modelId="{BA652888-E150-46F0-9D33-8ACD8BAA642C}" type="pres">
      <dgm:prSet presAssocID="{915AEAEF-DB6F-43B3-8CB3-B08C2CD87F87}" presName="dummy" presStyleCnt="0"/>
      <dgm:spPr/>
    </dgm:pt>
    <dgm:pt modelId="{3B67FD81-C327-4E64-A6C4-EB56885A6E9B}" type="pres">
      <dgm:prSet presAssocID="{22E337A7-3F43-4835-8B01-6A92825A282A}" presName="sibTrans" presStyleLbl="sibTrans2D1" presStyleIdx="0" presStyleCnt="4"/>
      <dgm:spPr/>
      <dgm:t>
        <a:bodyPr/>
        <a:lstStyle/>
        <a:p>
          <a:endParaRPr lang="es-CO"/>
        </a:p>
      </dgm:t>
    </dgm:pt>
    <dgm:pt modelId="{3ACB80E4-86E8-46E3-B2A8-B769E1AC7C0B}" type="pres">
      <dgm:prSet presAssocID="{3723C756-BF13-4015-AF92-97D8CB0E05B0}" presName="node" presStyleLbl="node1" presStyleIdx="1" presStyleCnt="4" custScaleX="211081" custScaleY="129489" custRadScaleRad="165349" custRadScaleInc="-534">
        <dgm:presLayoutVars>
          <dgm:bulletEnabled val="1"/>
        </dgm:presLayoutVars>
      </dgm:prSet>
      <dgm:spPr/>
      <dgm:t>
        <a:bodyPr/>
        <a:lstStyle/>
        <a:p>
          <a:endParaRPr lang="es-CO"/>
        </a:p>
      </dgm:t>
    </dgm:pt>
    <dgm:pt modelId="{DC438876-E62C-43DC-9FF5-BB2C733C23EF}" type="pres">
      <dgm:prSet presAssocID="{3723C756-BF13-4015-AF92-97D8CB0E05B0}" presName="dummy" presStyleCnt="0"/>
      <dgm:spPr/>
    </dgm:pt>
    <dgm:pt modelId="{2A882915-0A87-4067-95EC-4FCCF2294984}" type="pres">
      <dgm:prSet presAssocID="{FBB09DF1-D884-4DDE-94C9-26564898DDEC}" presName="sibTrans" presStyleLbl="sibTrans2D1" presStyleIdx="1" presStyleCnt="4"/>
      <dgm:spPr/>
      <dgm:t>
        <a:bodyPr/>
        <a:lstStyle/>
        <a:p>
          <a:endParaRPr lang="es-CO"/>
        </a:p>
      </dgm:t>
    </dgm:pt>
    <dgm:pt modelId="{C89C0196-6E0C-4A48-A335-30739A920E6D}" type="pres">
      <dgm:prSet presAssocID="{5FB45CB8-A682-49AA-AB5B-9B2AC71944AE}" presName="node" presStyleLbl="node1" presStyleIdx="2" presStyleCnt="4" custScaleX="208540" custScaleY="129489" custRadScaleRad="101325" custRadScaleInc="-30925">
        <dgm:presLayoutVars>
          <dgm:bulletEnabled val="1"/>
        </dgm:presLayoutVars>
      </dgm:prSet>
      <dgm:spPr/>
      <dgm:t>
        <a:bodyPr/>
        <a:lstStyle/>
        <a:p>
          <a:endParaRPr lang="es-CO"/>
        </a:p>
      </dgm:t>
    </dgm:pt>
    <dgm:pt modelId="{61DBDCD0-4B84-4836-B0EB-F04F3F63DC3C}" type="pres">
      <dgm:prSet presAssocID="{5FB45CB8-A682-49AA-AB5B-9B2AC71944AE}" presName="dummy" presStyleCnt="0"/>
      <dgm:spPr/>
    </dgm:pt>
    <dgm:pt modelId="{335411A9-556C-4476-AB21-EE63AFB698E4}" type="pres">
      <dgm:prSet presAssocID="{4EA744CF-CD94-446A-A70E-9CAF25090D86}" presName="sibTrans" presStyleLbl="sibTrans2D1" presStyleIdx="2" presStyleCnt="4"/>
      <dgm:spPr/>
      <dgm:t>
        <a:bodyPr/>
        <a:lstStyle/>
        <a:p>
          <a:endParaRPr lang="es-CO"/>
        </a:p>
      </dgm:t>
    </dgm:pt>
    <dgm:pt modelId="{AFD74FC1-4A70-445A-A4CB-F595F829822A}" type="pres">
      <dgm:prSet presAssocID="{093B4174-D5FA-48AF-8482-489E709EC31A}" presName="node" presStyleLbl="node1" presStyleIdx="3" presStyleCnt="4" custScaleX="208540" custScaleY="129489" custRadScaleRad="135644" custRadScaleInc="0">
        <dgm:presLayoutVars>
          <dgm:bulletEnabled val="1"/>
        </dgm:presLayoutVars>
      </dgm:prSet>
      <dgm:spPr/>
      <dgm:t>
        <a:bodyPr/>
        <a:lstStyle/>
        <a:p>
          <a:endParaRPr lang="es-CO"/>
        </a:p>
      </dgm:t>
    </dgm:pt>
    <dgm:pt modelId="{828D7AF8-F7CF-4DE4-B34A-F6446854B599}" type="pres">
      <dgm:prSet presAssocID="{093B4174-D5FA-48AF-8482-489E709EC31A}" presName="dummy" presStyleCnt="0"/>
      <dgm:spPr/>
    </dgm:pt>
    <dgm:pt modelId="{08DC03AC-14E9-4550-A735-3EFF7B6DB052}" type="pres">
      <dgm:prSet presAssocID="{B49E8704-95D2-4A12-820B-3BE768FADD4E}" presName="sibTrans" presStyleLbl="sibTrans2D1" presStyleIdx="3" presStyleCnt="4" custScaleX="107899" custScaleY="105810" custLinFactNeighborX="726" custLinFactNeighborY="729"/>
      <dgm:spPr/>
      <dgm:t>
        <a:bodyPr/>
        <a:lstStyle/>
        <a:p>
          <a:endParaRPr lang="es-CO"/>
        </a:p>
      </dgm:t>
    </dgm:pt>
  </dgm:ptLst>
  <dgm:cxnLst>
    <dgm:cxn modelId="{4DE79339-5AE9-479E-B481-529866209030}" type="presOf" srcId="{093B4174-D5FA-48AF-8482-489E709EC31A}" destId="{AFD74FC1-4A70-445A-A4CB-F595F829822A}" srcOrd="0" destOrd="0" presId="urn:microsoft.com/office/officeart/2005/8/layout/radial6"/>
    <dgm:cxn modelId="{4C015CBB-C93F-4E4E-B303-CFA2FA06CB59}" type="presOf" srcId="{5FB45CB8-A682-49AA-AB5B-9B2AC71944AE}" destId="{C89C0196-6E0C-4A48-A335-30739A920E6D}" srcOrd="0" destOrd="0" presId="urn:microsoft.com/office/officeart/2005/8/layout/radial6"/>
    <dgm:cxn modelId="{30E80099-F725-423E-8326-8EF33EB77CC8}" type="presOf" srcId="{915AEAEF-DB6F-43B3-8CB3-B08C2CD87F87}" destId="{27D76DE9-B720-4F7D-B903-C8354E9CB4B2}" srcOrd="0" destOrd="0" presId="urn:microsoft.com/office/officeart/2005/8/layout/radial6"/>
    <dgm:cxn modelId="{F8564DA3-C762-4359-903D-D560496DF2FD}" srcId="{D0998840-9F09-4386-8FAF-A7E4E25D8FA5}" destId="{5FB45CB8-A682-49AA-AB5B-9B2AC71944AE}" srcOrd="2" destOrd="0" parTransId="{A7196417-01F7-41D1-B8E4-C2AC3E5AE385}" sibTransId="{4EA744CF-CD94-446A-A70E-9CAF25090D86}"/>
    <dgm:cxn modelId="{86F6B28D-1116-4257-B689-37F1BE39B159}" type="presOf" srcId="{4EA744CF-CD94-446A-A70E-9CAF25090D86}" destId="{335411A9-556C-4476-AB21-EE63AFB698E4}" srcOrd="0" destOrd="0" presId="urn:microsoft.com/office/officeart/2005/8/layout/radial6"/>
    <dgm:cxn modelId="{1012515F-DBFA-451D-9BB7-8EAF68A41732}" type="presOf" srcId="{3723C756-BF13-4015-AF92-97D8CB0E05B0}" destId="{3ACB80E4-86E8-46E3-B2A8-B769E1AC7C0B}" srcOrd="0" destOrd="0" presId="urn:microsoft.com/office/officeart/2005/8/layout/radial6"/>
    <dgm:cxn modelId="{5E378B6B-7E74-4176-8A63-6558C835F4CF}" type="presOf" srcId="{D0998840-9F09-4386-8FAF-A7E4E25D8FA5}" destId="{C33414E5-DF7D-4F57-85D7-8D3E4465C4A5}" srcOrd="0" destOrd="0" presId="urn:microsoft.com/office/officeart/2005/8/layout/radial6"/>
    <dgm:cxn modelId="{DC6356CE-70D6-4E37-877D-C37A1592D075}" type="presOf" srcId="{22E337A7-3F43-4835-8B01-6A92825A282A}" destId="{3B67FD81-C327-4E64-A6C4-EB56885A6E9B}" srcOrd="0" destOrd="0" presId="urn:microsoft.com/office/officeart/2005/8/layout/radial6"/>
    <dgm:cxn modelId="{3DF62A64-0082-4363-A876-6317FF77DB91}" srcId="{D0998840-9F09-4386-8FAF-A7E4E25D8FA5}" destId="{093B4174-D5FA-48AF-8482-489E709EC31A}" srcOrd="3" destOrd="0" parTransId="{7F82AF14-FFCF-458F-90D7-3C4E9300BD46}" sibTransId="{B49E8704-95D2-4A12-820B-3BE768FADD4E}"/>
    <dgm:cxn modelId="{7BFB6F94-3C93-4ED7-8844-4339514A1297}" type="presOf" srcId="{FBB09DF1-D884-4DDE-94C9-26564898DDEC}" destId="{2A882915-0A87-4067-95EC-4FCCF2294984}" srcOrd="0" destOrd="0" presId="urn:microsoft.com/office/officeart/2005/8/layout/radial6"/>
    <dgm:cxn modelId="{A7DE44A0-3281-4D09-B4FF-C88C8F56366A}" srcId="{D0998840-9F09-4386-8FAF-A7E4E25D8FA5}" destId="{3723C756-BF13-4015-AF92-97D8CB0E05B0}" srcOrd="1" destOrd="0" parTransId="{EF55773D-DEE2-4631-8E27-87E01082383D}" sibTransId="{FBB09DF1-D884-4DDE-94C9-26564898DDEC}"/>
    <dgm:cxn modelId="{FECEF2FC-96B0-438E-BE51-7BC3D4CD7321}" srcId="{F2544061-E7B0-43F0-826E-82FE2031DE18}" destId="{D0998840-9F09-4386-8FAF-A7E4E25D8FA5}" srcOrd="0" destOrd="0" parTransId="{02D026EB-97DE-4E65-82FE-3AD51A1021FB}" sibTransId="{CC567862-9C24-46E5-B578-E49B2F7FB621}"/>
    <dgm:cxn modelId="{C25AC71B-C938-4BA9-8288-072983A94526}" type="presOf" srcId="{B49E8704-95D2-4A12-820B-3BE768FADD4E}" destId="{08DC03AC-14E9-4550-A735-3EFF7B6DB052}" srcOrd="0" destOrd="0" presId="urn:microsoft.com/office/officeart/2005/8/layout/radial6"/>
    <dgm:cxn modelId="{5F529F76-8C1D-410F-AB2A-F088E117B051}" type="presOf" srcId="{F2544061-E7B0-43F0-826E-82FE2031DE18}" destId="{983EAA25-C246-4A2E-B358-C1DEA86CCBC9}" srcOrd="0" destOrd="0" presId="urn:microsoft.com/office/officeart/2005/8/layout/radial6"/>
    <dgm:cxn modelId="{5E2E48C5-D443-48B2-9439-778423BE3C10}" srcId="{D0998840-9F09-4386-8FAF-A7E4E25D8FA5}" destId="{915AEAEF-DB6F-43B3-8CB3-B08C2CD87F87}" srcOrd="0" destOrd="0" parTransId="{A78C3337-EE55-4C2F-981C-344B04D35360}" sibTransId="{22E337A7-3F43-4835-8B01-6A92825A282A}"/>
    <dgm:cxn modelId="{F4D80B71-C180-45FF-95A7-31347A7D2A6B}" type="presParOf" srcId="{983EAA25-C246-4A2E-B358-C1DEA86CCBC9}" destId="{C33414E5-DF7D-4F57-85D7-8D3E4465C4A5}" srcOrd="0" destOrd="0" presId="urn:microsoft.com/office/officeart/2005/8/layout/radial6"/>
    <dgm:cxn modelId="{FB86F894-B53B-4800-B6F6-B9DABB00FE71}" type="presParOf" srcId="{983EAA25-C246-4A2E-B358-C1DEA86CCBC9}" destId="{27D76DE9-B720-4F7D-B903-C8354E9CB4B2}" srcOrd="1" destOrd="0" presId="urn:microsoft.com/office/officeart/2005/8/layout/radial6"/>
    <dgm:cxn modelId="{0810C411-98E2-43EE-8C75-63AEEB5B7B71}" type="presParOf" srcId="{983EAA25-C246-4A2E-B358-C1DEA86CCBC9}" destId="{BA652888-E150-46F0-9D33-8ACD8BAA642C}" srcOrd="2" destOrd="0" presId="urn:microsoft.com/office/officeart/2005/8/layout/radial6"/>
    <dgm:cxn modelId="{290C94AB-04E3-47BF-9350-CB5344D64562}" type="presParOf" srcId="{983EAA25-C246-4A2E-B358-C1DEA86CCBC9}" destId="{3B67FD81-C327-4E64-A6C4-EB56885A6E9B}" srcOrd="3" destOrd="0" presId="urn:microsoft.com/office/officeart/2005/8/layout/radial6"/>
    <dgm:cxn modelId="{18A6FFEA-DA47-4495-B422-9F2D672754FF}" type="presParOf" srcId="{983EAA25-C246-4A2E-B358-C1DEA86CCBC9}" destId="{3ACB80E4-86E8-46E3-B2A8-B769E1AC7C0B}" srcOrd="4" destOrd="0" presId="urn:microsoft.com/office/officeart/2005/8/layout/radial6"/>
    <dgm:cxn modelId="{0674CB3C-699D-49F0-BE40-1CFEFE37BD04}" type="presParOf" srcId="{983EAA25-C246-4A2E-B358-C1DEA86CCBC9}" destId="{DC438876-E62C-43DC-9FF5-BB2C733C23EF}" srcOrd="5" destOrd="0" presId="urn:microsoft.com/office/officeart/2005/8/layout/radial6"/>
    <dgm:cxn modelId="{99B7AD51-ACA2-422C-8676-6717EC7CCE0C}" type="presParOf" srcId="{983EAA25-C246-4A2E-B358-C1DEA86CCBC9}" destId="{2A882915-0A87-4067-95EC-4FCCF2294984}" srcOrd="6" destOrd="0" presId="urn:microsoft.com/office/officeart/2005/8/layout/radial6"/>
    <dgm:cxn modelId="{C69761FA-9060-4B7F-B7AA-AFB873D9624E}" type="presParOf" srcId="{983EAA25-C246-4A2E-B358-C1DEA86CCBC9}" destId="{C89C0196-6E0C-4A48-A335-30739A920E6D}" srcOrd="7" destOrd="0" presId="urn:microsoft.com/office/officeart/2005/8/layout/radial6"/>
    <dgm:cxn modelId="{41CD1244-FF4B-4DC7-BBA8-EF6B9B1E9276}" type="presParOf" srcId="{983EAA25-C246-4A2E-B358-C1DEA86CCBC9}" destId="{61DBDCD0-4B84-4836-B0EB-F04F3F63DC3C}" srcOrd="8" destOrd="0" presId="urn:microsoft.com/office/officeart/2005/8/layout/radial6"/>
    <dgm:cxn modelId="{A861E323-D3EB-4117-A8C8-FAECC355ED81}" type="presParOf" srcId="{983EAA25-C246-4A2E-B358-C1DEA86CCBC9}" destId="{335411A9-556C-4476-AB21-EE63AFB698E4}" srcOrd="9" destOrd="0" presId="urn:microsoft.com/office/officeart/2005/8/layout/radial6"/>
    <dgm:cxn modelId="{5A10E3F2-555E-44AE-BEDA-55100A4D111E}" type="presParOf" srcId="{983EAA25-C246-4A2E-B358-C1DEA86CCBC9}" destId="{AFD74FC1-4A70-445A-A4CB-F595F829822A}" srcOrd="10" destOrd="0" presId="urn:microsoft.com/office/officeart/2005/8/layout/radial6"/>
    <dgm:cxn modelId="{EE119F3D-E527-46AE-8648-505AE4604455}" type="presParOf" srcId="{983EAA25-C246-4A2E-B358-C1DEA86CCBC9}" destId="{828D7AF8-F7CF-4DE4-B34A-F6446854B599}" srcOrd="11" destOrd="0" presId="urn:microsoft.com/office/officeart/2005/8/layout/radial6"/>
    <dgm:cxn modelId="{45EABACF-D1D9-4EFB-A6EB-1AE2AB8282A2}" type="presParOf" srcId="{983EAA25-C246-4A2E-B358-C1DEA86CCBC9}" destId="{08DC03AC-14E9-4550-A735-3EFF7B6DB05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b="0" i="0">
                <a:latin typeface="Arial" panose="020B0604020202020204" pitchFamily="34" charset="0"/>
              </a:defRPr>
            </a:lvl1pPr>
          </a:lstStyle>
          <a:p>
            <a:endParaRPr lang="es-CO" dirty="0"/>
          </a:p>
        </p:txBody>
      </p:sp>
      <p:sp>
        <p:nvSpPr>
          <p:cNvPr id="3" name="Marcador de fecha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b="0" i="0">
                <a:latin typeface="Arial" panose="020B0604020202020204" pitchFamily="34" charset="0"/>
              </a:defRPr>
            </a:lvl1pPr>
          </a:lstStyle>
          <a:p>
            <a:fld id="{B34E3CD0-0912-D54D-99F1-5FF9CB7B0B82}" type="datetimeFigureOut">
              <a:rPr lang="es-CO" smtClean="0"/>
              <a:pPr/>
              <a:t>21/09/2021</a:t>
            </a:fld>
            <a:endParaRPr lang="es-CO" dirty="0"/>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s-CO" dirty="0"/>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2" tIns="46587" rIns="93172" bIns="46587" rtlCol="0"/>
          <a:lstStyle/>
          <a:p>
            <a:r>
              <a:rPr lang="es-ES"/>
              <a:t>Editar los estilos de texto del patrón
Segundo nivel
Tercer nivel
Cuarto nivel
Quinto nivel</a:t>
            </a:r>
            <a:endParaRPr lang="es-CO"/>
          </a:p>
        </p:txBody>
      </p:sp>
      <p:sp>
        <p:nvSpPr>
          <p:cNvPr id="6" name="Marcador de pie de página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b="0" i="0">
                <a:latin typeface="Arial" panose="020B0604020202020204" pitchFamily="34" charset="0"/>
              </a:defRPr>
            </a:lvl1pPr>
          </a:lstStyle>
          <a:p>
            <a:endParaRPr lang="es-CO" dirty="0"/>
          </a:p>
        </p:txBody>
      </p:sp>
      <p:sp>
        <p:nvSpPr>
          <p:cNvPr id="7" name="Marcador de número de diapositiva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b="0" i="0">
                <a:latin typeface="Arial" panose="020B0604020202020204" pitchFamily="34" charset="0"/>
              </a:defRPr>
            </a:lvl1pPr>
          </a:lstStyle>
          <a:p>
            <a:fld id="{AA46854C-106E-CE40-A693-94E4F3F3AA78}" type="slidenum">
              <a:rPr lang="es-CO" smtClean="0"/>
              <a:pPr/>
              <a:t>‹Nº›</a:t>
            </a:fld>
            <a:endParaRPr lang="es-CO" dirty="0"/>
          </a:p>
        </p:txBody>
      </p:sp>
    </p:spTree>
    <p:extLst>
      <p:ext uri="{BB962C8B-B14F-4D97-AF65-F5344CB8AC3E}">
        <p14:creationId xmlns:p14="http://schemas.microsoft.com/office/powerpoint/2010/main" val="3020970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1</a:t>
            </a:fld>
            <a:endParaRPr lang="es-CO" dirty="0"/>
          </a:p>
        </p:txBody>
      </p:sp>
    </p:spTree>
    <p:extLst>
      <p:ext uri="{BB962C8B-B14F-4D97-AF65-F5344CB8AC3E}">
        <p14:creationId xmlns:p14="http://schemas.microsoft.com/office/powerpoint/2010/main" val="3131231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1:notes"/>
          <p:cNvSpPr txBox="1">
            <a:spLocks noGrp="1"/>
          </p:cNvSpPr>
          <p:nvPr>
            <p:ph type="body" idx="1"/>
          </p:nvPr>
        </p:nvSpPr>
        <p:spPr>
          <a:xfrm>
            <a:off x="701040" y="4473892"/>
            <a:ext cx="5608320" cy="3660458"/>
          </a:xfrm>
          <a:prstGeom prst="rect">
            <a:avLst/>
          </a:prstGeom>
          <a:noFill/>
          <a:ln>
            <a:noFill/>
          </a:ln>
        </p:spPr>
        <p:txBody>
          <a:bodyPr spcFirstLastPara="1" wrap="square" lIns="93157" tIns="46565" rIns="93157" bIns="46565" anchor="t" anchorCtr="0">
            <a:noAutofit/>
          </a:bodyPr>
          <a:lstStyle/>
          <a:p>
            <a:pPr algn="just"/>
            <a:r>
              <a:rPr lang="es-CO" dirty="0">
                <a:solidFill>
                  <a:srgbClr val="436CB7"/>
                </a:solidFill>
                <a:latin typeface="Arial" panose="020B0604020202020204" pitchFamily="34" charset="0"/>
                <a:cs typeface="Arial" panose="020B0604020202020204" pitchFamily="34" charset="0"/>
              </a:rPr>
              <a:t>La promoción escolar debe tener especial atención de los grados de cierre de los ciclos educativos y los </a:t>
            </a:r>
            <a:r>
              <a:rPr lang="es-CO" b="1" dirty="0">
                <a:solidFill>
                  <a:srgbClr val="436CB7"/>
                </a:solidFill>
                <a:latin typeface="Arial" panose="020B0604020202020204" pitchFamily="34" charset="0"/>
                <a:cs typeface="Arial" panose="020B0604020202020204" pitchFamily="34" charset="0"/>
              </a:rPr>
              <a:t>niveles educativos </a:t>
            </a:r>
            <a:r>
              <a:rPr lang="es-CO" dirty="0">
                <a:solidFill>
                  <a:srgbClr val="436CB7"/>
                </a:solidFill>
                <a:latin typeface="Arial" panose="020B0604020202020204" pitchFamily="34" charset="0"/>
                <a:cs typeface="Arial" panose="020B0604020202020204" pitchFamily="34" charset="0"/>
              </a:rPr>
              <a:t>(3°, </a:t>
            </a:r>
            <a:r>
              <a:rPr lang="es-CO" b="1" dirty="0">
                <a:solidFill>
                  <a:srgbClr val="436CB7"/>
                </a:solidFill>
                <a:latin typeface="Arial" panose="020B0604020202020204" pitchFamily="34" charset="0"/>
                <a:cs typeface="Arial" panose="020B0604020202020204" pitchFamily="34" charset="0"/>
              </a:rPr>
              <a:t>5°</a:t>
            </a:r>
            <a:r>
              <a:rPr lang="es-CO" i="1" dirty="0">
                <a:solidFill>
                  <a:srgbClr val="436CB7"/>
                </a:solidFill>
                <a:latin typeface="Arial" panose="020B0604020202020204" pitchFamily="34" charset="0"/>
                <a:cs typeface="Arial" panose="020B0604020202020204" pitchFamily="34" charset="0"/>
              </a:rPr>
              <a:t>,</a:t>
            </a:r>
            <a:r>
              <a:rPr lang="es-CO" dirty="0">
                <a:solidFill>
                  <a:srgbClr val="436CB7"/>
                </a:solidFill>
                <a:latin typeface="Arial" panose="020B0604020202020204" pitchFamily="34" charset="0"/>
                <a:cs typeface="Arial" panose="020B0604020202020204" pitchFamily="34" charset="0"/>
              </a:rPr>
              <a:t>7°, </a:t>
            </a:r>
            <a:r>
              <a:rPr lang="es-CO" b="1" dirty="0">
                <a:solidFill>
                  <a:srgbClr val="436CB7"/>
                </a:solidFill>
                <a:latin typeface="Arial" panose="020B0604020202020204" pitchFamily="34" charset="0"/>
                <a:cs typeface="Arial" panose="020B0604020202020204" pitchFamily="34" charset="0"/>
              </a:rPr>
              <a:t> 9° </a:t>
            </a:r>
            <a:r>
              <a:rPr lang="es-CO" dirty="0">
                <a:solidFill>
                  <a:srgbClr val="436CB7"/>
                </a:solidFill>
                <a:latin typeface="Arial" panose="020B0604020202020204" pitchFamily="34" charset="0"/>
                <a:cs typeface="Arial" panose="020B0604020202020204" pitchFamily="34" charset="0"/>
              </a:rPr>
              <a:t>y </a:t>
            </a:r>
            <a:r>
              <a:rPr lang="es-CO" b="1" dirty="0">
                <a:solidFill>
                  <a:srgbClr val="436CB7"/>
                </a:solidFill>
                <a:latin typeface="Arial" panose="020B0604020202020204" pitchFamily="34" charset="0"/>
                <a:cs typeface="Arial" panose="020B0604020202020204" pitchFamily="34" charset="0"/>
              </a:rPr>
              <a:t>11°)</a:t>
            </a:r>
            <a:r>
              <a:rPr lang="es-CO" dirty="0">
                <a:solidFill>
                  <a:srgbClr val="436CB7"/>
                </a:solidFill>
                <a:latin typeface="Arial" panose="020B0604020202020204" pitchFamily="34" charset="0"/>
                <a:cs typeface="Arial" panose="020B0604020202020204" pitchFamily="34" charset="0"/>
              </a:rPr>
              <a:t>. Asimismo, las reglas para promocionar estudiantes no debe ser igual para un estudiante de 1° que para uno de secundaria o media.</a:t>
            </a:r>
          </a:p>
          <a:p>
            <a:pPr algn="just"/>
            <a:endParaRPr lang="es-CO" sz="800" dirty="0">
              <a:solidFill>
                <a:srgbClr val="436CB7"/>
              </a:solidFill>
              <a:latin typeface="Arial" panose="020B0604020202020204" pitchFamily="34" charset="0"/>
              <a:cs typeface="Arial" panose="020B0604020202020204" pitchFamily="34" charset="0"/>
            </a:endParaRPr>
          </a:p>
          <a:p>
            <a:pPr algn="just"/>
            <a:r>
              <a:rPr lang="es-CO" dirty="0">
                <a:solidFill>
                  <a:srgbClr val="436CB7"/>
                </a:solidFill>
                <a:latin typeface="Arial" panose="020B0604020202020204" pitchFamily="34" charset="0"/>
                <a:cs typeface="Arial" panose="020B0604020202020204" pitchFamily="34" charset="0"/>
              </a:rPr>
              <a:t>La promoción de un año escolar es la certificación de calidad que le expide la institución a cada uno de sus educandos y acredita que superó los estándares institucionales para el grado.</a:t>
            </a:r>
          </a:p>
          <a:p>
            <a:pPr algn="just"/>
            <a:endParaRPr lang="es-CO" sz="800" dirty="0">
              <a:solidFill>
                <a:srgbClr val="436CB7"/>
              </a:solidFill>
              <a:latin typeface="Arial" panose="020B0604020202020204" pitchFamily="34" charset="0"/>
              <a:cs typeface="Arial" panose="020B0604020202020204" pitchFamily="34" charset="0"/>
            </a:endParaRPr>
          </a:p>
          <a:p>
            <a:pPr algn="just"/>
            <a:r>
              <a:rPr lang="es-CO" dirty="0">
                <a:solidFill>
                  <a:srgbClr val="436CB7"/>
                </a:solidFill>
                <a:latin typeface="Arial" panose="020B0604020202020204" pitchFamily="34" charset="0"/>
                <a:cs typeface="Arial" panose="020B0604020202020204" pitchFamily="34" charset="0"/>
              </a:rPr>
              <a:t>Hay que aclarar que para grado 11° hay criterios de promoción y criterios de graduación.</a:t>
            </a:r>
          </a:p>
          <a:p>
            <a:endParaRPr dirty="0">
              <a:solidFill>
                <a:schemeClr val="dk1"/>
              </a:solidFill>
              <a:latin typeface="Calibri"/>
              <a:ea typeface="Calibri"/>
              <a:cs typeface="Calibri"/>
              <a:sym typeface="Calibri"/>
            </a:endParaRPr>
          </a:p>
        </p:txBody>
      </p:sp>
      <p:sp>
        <p:nvSpPr>
          <p:cNvPr id="273" name="Google Shape;273;p11:notes"/>
          <p:cNvSpPr txBox="1">
            <a:spLocks noGrp="1"/>
          </p:cNvSpPr>
          <p:nvPr>
            <p:ph type="sldNum" idx="12"/>
          </p:nvPr>
        </p:nvSpPr>
        <p:spPr>
          <a:xfrm>
            <a:off x="3970938" y="8829968"/>
            <a:ext cx="3037840" cy="466433"/>
          </a:xfrm>
          <a:prstGeom prst="rect">
            <a:avLst/>
          </a:prstGeom>
          <a:noFill/>
          <a:ln>
            <a:noFill/>
          </a:ln>
        </p:spPr>
        <p:txBody>
          <a:bodyPr spcFirstLastPara="1" wrap="square" lIns="93157" tIns="46565" rIns="93157" bIns="46565" anchor="b" anchorCtr="0">
            <a:noAutofit/>
          </a:bodyPr>
          <a:lstStyle/>
          <a:p>
            <a:fld id="{00000000-1234-1234-1234-123412341234}" type="slidenum">
              <a:rPr lang="es-ES">
                <a:solidFill>
                  <a:schemeClr val="dk1"/>
                </a:solidFill>
                <a:latin typeface="Calibri"/>
                <a:ea typeface="Calibri"/>
                <a:cs typeface="Calibri"/>
                <a:sym typeface="Calibri"/>
              </a:rPr>
              <a:pPr/>
              <a:t>11</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6457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1:notes"/>
          <p:cNvSpPr txBox="1">
            <a:spLocks noGrp="1"/>
          </p:cNvSpPr>
          <p:nvPr>
            <p:ph type="body" idx="1"/>
          </p:nvPr>
        </p:nvSpPr>
        <p:spPr>
          <a:xfrm>
            <a:off x="701040" y="4473892"/>
            <a:ext cx="5608320" cy="3660458"/>
          </a:xfrm>
          <a:prstGeom prst="rect">
            <a:avLst/>
          </a:prstGeom>
          <a:noFill/>
          <a:ln>
            <a:noFill/>
          </a:ln>
        </p:spPr>
        <p:txBody>
          <a:bodyPr spcFirstLastPara="1" wrap="square" lIns="93157" tIns="46565" rIns="93157" bIns="4656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solidFill>
                  <a:srgbClr val="4874C5"/>
                </a:solidFill>
                <a:latin typeface="Arial" panose="020B0604020202020204" pitchFamily="34" charset="0"/>
                <a:cs typeface="Arial" panose="020B0604020202020204" pitchFamily="34" charset="0"/>
              </a:rPr>
              <a:t>La escala nacional vigente, a la cual, todas las escalas de valoración de los Establecimientos Educativos se deben equiparar, es la que describe cuatro Desempeños</a:t>
            </a:r>
          </a:p>
          <a:p>
            <a:endParaRPr dirty="0">
              <a:solidFill>
                <a:schemeClr val="dk1"/>
              </a:solidFill>
              <a:latin typeface="Calibri"/>
              <a:ea typeface="Calibri"/>
              <a:cs typeface="Calibri"/>
              <a:sym typeface="Calibri"/>
            </a:endParaRPr>
          </a:p>
        </p:txBody>
      </p:sp>
      <p:sp>
        <p:nvSpPr>
          <p:cNvPr id="273" name="Google Shape;273;p11:notes"/>
          <p:cNvSpPr txBox="1">
            <a:spLocks noGrp="1"/>
          </p:cNvSpPr>
          <p:nvPr>
            <p:ph type="sldNum" idx="12"/>
          </p:nvPr>
        </p:nvSpPr>
        <p:spPr>
          <a:xfrm>
            <a:off x="3970938" y="8829968"/>
            <a:ext cx="3037840" cy="466433"/>
          </a:xfrm>
          <a:prstGeom prst="rect">
            <a:avLst/>
          </a:prstGeom>
          <a:noFill/>
          <a:ln>
            <a:noFill/>
          </a:ln>
        </p:spPr>
        <p:txBody>
          <a:bodyPr spcFirstLastPara="1" wrap="square" lIns="93157" tIns="46565" rIns="93157" bIns="46565" anchor="b" anchorCtr="0">
            <a:noAutofit/>
          </a:bodyPr>
          <a:lstStyle/>
          <a:p>
            <a:fld id="{00000000-1234-1234-1234-123412341234}" type="slidenum">
              <a:rPr lang="es-ES">
                <a:solidFill>
                  <a:schemeClr val="dk1"/>
                </a:solidFill>
                <a:latin typeface="Calibri"/>
                <a:ea typeface="Calibri"/>
                <a:cs typeface="Calibri"/>
                <a:sym typeface="Calibri"/>
              </a:rPr>
              <a:pPr/>
              <a:t>12</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696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1:notes"/>
          <p:cNvSpPr txBox="1">
            <a:spLocks noGrp="1"/>
          </p:cNvSpPr>
          <p:nvPr>
            <p:ph type="body" idx="1"/>
          </p:nvPr>
        </p:nvSpPr>
        <p:spPr>
          <a:xfrm>
            <a:off x="701040" y="4473892"/>
            <a:ext cx="5608320" cy="3660458"/>
          </a:xfrm>
          <a:prstGeom prst="rect">
            <a:avLst/>
          </a:prstGeom>
          <a:noFill/>
          <a:ln>
            <a:noFill/>
          </a:ln>
        </p:spPr>
        <p:txBody>
          <a:bodyPr spcFirstLastPara="1" wrap="square" lIns="93157" tIns="46565" rIns="93157" bIns="46565" anchor="t" anchorCtr="0">
            <a:noAutofit/>
          </a:bodyPr>
          <a:lstStyle/>
          <a:p>
            <a:endParaRPr dirty="0">
              <a:solidFill>
                <a:schemeClr val="dk1"/>
              </a:solidFill>
              <a:latin typeface="Calibri"/>
              <a:ea typeface="Calibri"/>
              <a:cs typeface="Calibri"/>
              <a:sym typeface="Calibri"/>
            </a:endParaRPr>
          </a:p>
        </p:txBody>
      </p:sp>
      <p:sp>
        <p:nvSpPr>
          <p:cNvPr id="273" name="Google Shape;273;p11:notes"/>
          <p:cNvSpPr txBox="1">
            <a:spLocks noGrp="1"/>
          </p:cNvSpPr>
          <p:nvPr>
            <p:ph type="sldNum" idx="12"/>
          </p:nvPr>
        </p:nvSpPr>
        <p:spPr>
          <a:xfrm>
            <a:off x="3970938" y="8829968"/>
            <a:ext cx="3037840" cy="466433"/>
          </a:xfrm>
          <a:prstGeom prst="rect">
            <a:avLst/>
          </a:prstGeom>
          <a:noFill/>
          <a:ln>
            <a:noFill/>
          </a:ln>
        </p:spPr>
        <p:txBody>
          <a:bodyPr spcFirstLastPara="1" wrap="square" lIns="93157" tIns="46565" rIns="93157" bIns="46565" anchor="b" anchorCtr="0">
            <a:noAutofit/>
          </a:bodyPr>
          <a:lstStyle/>
          <a:p>
            <a:fld id="{00000000-1234-1234-1234-123412341234}" type="slidenum">
              <a:rPr lang="es-ES">
                <a:solidFill>
                  <a:schemeClr val="dk1"/>
                </a:solidFill>
                <a:latin typeface="Calibri"/>
                <a:ea typeface="Calibri"/>
                <a:cs typeface="Calibri"/>
                <a:sym typeface="Calibri"/>
              </a:rPr>
              <a:pPr/>
              <a:t>13</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1914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1:notes"/>
          <p:cNvSpPr txBox="1">
            <a:spLocks noGrp="1"/>
          </p:cNvSpPr>
          <p:nvPr>
            <p:ph type="body" idx="1"/>
          </p:nvPr>
        </p:nvSpPr>
        <p:spPr>
          <a:xfrm>
            <a:off x="701040" y="4473892"/>
            <a:ext cx="5608320" cy="3660458"/>
          </a:xfrm>
          <a:prstGeom prst="rect">
            <a:avLst/>
          </a:prstGeom>
          <a:noFill/>
          <a:ln>
            <a:noFill/>
          </a:ln>
        </p:spPr>
        <p:txBody>
          <a:bodyPr spcFirstLastPara="1" wrap="square" lIns="93157" tIns="46565" rIns="93157" bIns="46565" anchor="t" anchorCtr="0">
            <a:noAutofit/>
          </a:bodyPr>
          <a:lstStyle/>
          <a:p>
            <a:pPr lvl="0" algn="just"/>
            <a:r>
              <a:rPr lang="es-CO" sz="1200" dirty="0">
                <a:solidFill>
                  <a:srgbClr val="3F65AA"/>
                </a:solidFill>
                <a:latin typeface="Arial" panose="020B0604020202020204" pitchFamily="34" charset="0"/>
                <a:cs typeface="Arial" panose="020B0604020202020204" pitchFamily="34" charset="0"/>
              </a:rPr>
              <a:t>• </a:t>
            </a:r>
            <a:r>
              <a:rPr lang="es-CO" sz="1200" i="1" dirty="0">
                <a:solidFill>
                  <a:srgbClr val="3F65AA"/>
                </a:solidFill>
                <a:latin typeface="Arial" panose="020B0604020202020204" pitchFamily="34" charset="0"/>
                <a:cs typeface="Arial" panose="020B0604020202020204" pitchFamily="34" charset="0"/>
              </a:rPr>
              <a:t>Educación en valores</a:t>
            </a:r>
            <a:r>
              <a:rPr lang="es-CO" sz="1200" dirty="0">
                <a:solidFill>
                  <a:srgbClr val="3F65AA"/>
                </a:solidFill>
                <a:latin typeface="Arial" panose="020B0604020202020204" pitchFamily="34" charset="0"/>
                <a:cs typeface="Arial" panose="020B0604020202020204" pitchFamily="34" charset="0"/>
              </a:rPr>
              <a:t>, cuya característica consiste en promover que las nuevas generaciones las apropien y actúen por identidad con ellas de manera autónoma; </a:t>
            </a:r>
          </a:p>
          <a:p>
            <a:pPr lvl="0" algn="just"/>
            <a:r>
              <a:rPr lang="es-CO" sz="1200" dirty="0">
                <a:solidFill>
                  <a:srgbClr val="3F65AA"/>
                </a:solidFill>
                <a:latin typeface="Arial" panose="020B0604020202020204" pitchFamily="34" charset="0"/>
                <a:cs typeface="Arial" panose="020B0604020202020204" pitchFamily="34" charset="0"/>
              </a:rPr>
              <a:t>• </a:t>
            </a:r>
            <a:r>
              <a:rPr lang="es-CO" sz="1200" i="1" dirty="0">
                <a:solidFill>
                  <a:srgbClr val="3F65AA"/>
                </a:solidFill>
                <a:latin typeface="Arial" panose="020B0604020202020204" pitchFamily="34" charset="0"/>
                <a:cs typeface="Arial" panose="020B0604020202020204" pitchFamily="34" charset="0"/>
              </a:rPr>
              <a:t>Construcción de normas de convivencia</a:t>
            </a:r>
            <a:r>
              <a:rPr lang="es-CO" sz="1200" dirty="0">
                <a:solidFill>
                  <a:srgbClr val="3F65AA"/>
                </a:solidFill>
                <a:latin typeface="Arial" panose="020B0604020202020204" pitchFamily="34" charset="0"/>
                <a:cs typeface="Arial" panose="020B0604020202020204" pitchFamily="34" charset="0"/>
              </a:rPr>
              <a:t>, necesarias para el buen funcionamiento de la vida escolar, cuyo no cumplimiento ocasiona diversas consecuencias descritas en el manual de convivencia; y </a:t>
            </a:r>
          </a:p>
          <a:p>
            <a:pPr lvl="0" algn="just"/>
            <a:r>
              <a:rPr lang="es-CO" sz="1200" dirty="0">
                <a:solidFill>
                  <a:srgbClr val="3F65AA"/>
                </a:solidFill>
                <a:latin typeface="Arial" panose="020B0604020202020204" pitchFamily="34" charset="0"/>
                <a:cs typeface="Arial" panose="020B0604020202020204" pitchFamily="34" charset="0"/>
              </a:rPr>
              <a:t>• </a:t>
            </a:r>
            <a:r>
              <a:rPr lang="es-CO" sz="1200" i="1" dirty="0">
                <a:solidFill>
                  <a:srgbClr val="3F65AA"/>
                </a:solidFill>
                <a:latin typeface="Arial" panose="020B0604020202020204" pitchFamily="34" charset="0"/>
                <a:cs typeface="Arial" panose="020B0604020202020204" pitchFamily="34" charset="0"/>
              </a:rPr>
              <a:t>Evaluación de actitudes</a:t>
            </a:r>
            <a:r>
              <a:rPr lang="es-CO" sz="1200" dirty="0">
                <a:solidFill>
                  <a:srgbClr val="3F65AA"/>
                </a:solidFill>
                <a:latin typeface="Arial" panose="020B0604020202020204" pitchFamily="34" charset="0"/>
                <a:cs typeface="Arial" panose="020B0604020202020204" pitchFamily="34" charset="0"/>
              </a:rPr>
              <a:t>, que son orientaciones favorables o no favorables hacia un objeto determinado. Las actitudes están sustentadas en cogniciones y afectos y se manifiestan en comportamientos. Docentes y estudiantes pueden inferirlas a partir de observaciones reflexivas y cuya evaluación puede ayudar a la creación de un clima agradable para el aprendizaje y la socialización.</a:t>
            </a:r>
          </a:p>
          <a:p>
            <a:pPr lvl="0" algn="just"/>
            <a:endParaRPr lang="es-CO" sz="1200" dirty="0">
              <a:solidFill>
                <a:srgbClr val="3F65AA"/>
              </a:solidFill>
              <a:latin typeface="Arial" panose="020B0604020202020204" pitchFamily="34" charset="0"/>
              <a:cs typeface="Arial" panose="020B0604020202020204" pitchFamily="34" charset="0"/>
            </a:endParaRPr>
          </a:p>
          <a:p>
            <a:pPr lvl="0" algn="just"/>
            <a:r>
              <a:rPr lang="es-CO" dirty="0">
                <a:solidFill>
                  <a:srgbClr val="436CB7"/>
                </a:solidFill>
                <a:latin typeface="Arial" panose="020B0604020202020204" pitchFamily="34" charset="0"/>
                <a:cs typeface="Arial" panose="020B0604020202020204" pitchFamily="34" charset="0"/>
              </a:rPr>
              <a:t>Es necesario que el SIEE estipule y describa el seguimiento al desarrollo de los estudiantes en sus diferentes dimensiones, no solo en la cognitiva o intelectual que se relaciona con el desempeño ante los aprendizajes, sino también en la social, emocional, física y personal.</a:t>
            </a:r>
          </a:p>
          <a:p>
            <a:pPr lvl="0" algn="just"/>
            <a:endParaRPr lang="es-CO" sz="800" dirty="0">
              <a:solidFill>
                <a:srgbClr val="436CB7"/>
              </a:solidFill>
              <a:latin typeface="Arial" panose="020B0604020202020204" pitchFamily="34" charset="0"/>
              <a:cs typeface="Arial" panose="020B0604020202020204" pitchFamily="34" charset="0"/>
            </a:endParaRPr>
          </a:p>
          <a:p>
            <a:pPr lvl="0" algn="just"/>
            <a:r>
              <a:rPr lang="es-CO" dirty="0">
                <a:solidFill>
                  <a:srgbClr val="3F65AA"/>
                </a:solidFill>
                <a:latin typeface="Arial" panose="020B0604020202020204" pitchFamily="34" charset="0"/>
                <a:cs typeface="Arial" panose="020B0604020202020204" pitchFamily="34" charset="0"/>
              </a:rPr>
              <a:t>Asimismo hay tres tipos de acciones en este campo de acuerdo con las competencias ciudadanas y los fines y objetivos de cada institución: </a:t>
            </a:r>
            <a:r>
              <a:rPr lang="es-CO" i="1" dirty="0">
                <a:solidFill>
                  <a:srgbClr val="3F65AA"/>
                </a:solidFill>
                <a:latin typeface="Arial" panose="020B0604020202020204" pitchFamily="34" charset="0"/>
                <a:cs typeface="Arial" panose="020B0604020202020204" pitchFamily="34" charset="0"/>
              </a:rPr>
              <a:t>Educación en valores</a:t>
            </a:r>
            <a:r>
              <a:rPr lang="es-CO" dirty="0">
                <a:solidFill>
                  <a:srgbClr val="3F65AA"/>
                </a:solidFill>
                <a:latin typeface="Arial" panose="020B0604020202020204" pitchFamily="34" charset="0"/>
                <a:cs typeface="Arial" panose="020B0604020202020204" pitchFamily="34" charset="0"/>
              </a:rPr>
              <a:t>, c</a:t>
            </a:r>
            <a:r>
              <a:rPr lang="es-CO" i="1" dirty="0">
                <a:solidFill>
                  <a:srgbClr val="3F65AA"/>
                </a:solidFill>
                <a:latin typeface="Arial" panose="020B0604020202020204" pitchFamily="34" charset="0"/>
                <a:cs typeface="Arial" panose="020B0604020202020204" pitchFamily="34" charset="0"/>
              </a:rPr>
              <a:t>onstrucción de normas de convivencia</a:t>
            </a:r>
            <a:r>
              <a:rPr lang="es-CO" dirty="0">
                <a:solidFill>
                  <a:srgbClr val="3F65AA"/>
                </a:solidFill>
                <a:latin typeface="Arial" panose="020B0604020202020204" pitchFamily="34" charset="0"/>
                <a:cs typeface="Arial" panose="020B0604020202020204" pitchFamily="34" charset="0"/>
              </a:rPr>
              <a:t>, y  </a:t>
            </a:r>
            <a:r>
              <a:rPr lang="es-CO" i="1" dirty="0">
                <a:solidFill>
                  <a:srgbClr val="3F65AA"/>
                </a:solidFill>
                <a:latin typeface="Arial" panose="020B0604020202020204" pitchFamily="34" charset="0"/>
                <a:cs typeface="Arial" panose="020B0604020202020204" pitchFamily="34" charset="0"/>
              </a:rPr>
              <a:t>evaluación de actitudes.</a:t>
            </a:r>
          </a:p>
          <a:p>
            <a:pPr lvl="0" algn="just"/>
            <a:endParaRPr lang="es-CO" sz="800" i="1" dirty="0">
              <a:solidFill>
                <a:srgbClr val="3F65AA"/>
              </a:solidFill>
              <a:latin typeface="Arial" panose="020B0604020202020204" pitchFamily="34" charset="0"/>
              <a:cs typeface="Arial" panose="020B0604020202020204" pitchFamily="34" charset="0"/>
            </a:endParaRPr>
          </a:p>
          <a:p>
            <a:pPr lvl="0" algn="just"/>
            <a:r>
              <a:rPr lang="es-CO" dirty="0">
                <a:solidFill>
                  <a:srgbClr val="3F65AA"/>
                </a:solidFill>
                <a:latin typeface="Arial" panose="020B0604020202020204" pitchFamily="34" charset="0"/>
                <a:cs typeface="Arial" panose="020B0604020202020204" pitchFamily="34" charset="0"/>
              </a:rPr>
              <a:t>Las actitudes permiten vislumbrar futuros comportamientos a partir de lo que se siente o representa sobre aluna situación o aspecto particular. La construcción de normas de convivencia se relaciona con la comprensión, asimilación y desenvolvimiento de manera apropiada, creando un buen clima escolar. </a:t>
            </a:r>
          </a:p>
          <a:p>
            <a:pPr lvl="0" algn="just"/>
            <a:endParaRPr lang="es-CO" sz="800" dirty="0">
              <a:solidFill>
                <a:srgbClr val="3F65AA"/>
              </a:solidFill>
              <a:latin typeface="Arial" panose="020B0604020202020204" pitchFamily="34" charset="0"/>
              <a:cs typeface="Arial" panose="020B0604020202020204" pitchFamily="34" charset="0"/>
            </a:endParaRPr>
          </a:p>
          <a:p>
            <a:pPr lvl="0" algn="just"/>
            <a:r>
              <a:rPr lang="es-CO" dirty="0">
                <a:solidFill>
                  <a:srgbClr val="3F65AA"/>
                </a:solidFill>
                <a:latin typeface="Arial" panose="020B0604020202020204" pitchFamily="34" charset="0"/>
                <a:cs typeface="Arial" panose="020B0604020202020204" pitchFamily="34" charset="0"/>
              </a:rPr>
              <a:t>La educación en valores no debe confundirse con moral o adoctrinamiento, como tampoco la evaluación de actitudes debe entenderse como un criterio de aprobación, de incentivos, ni mucho menos determinar una calificación.</a:t>
            </a:r>
          </a:p>
          <a:p>
            <a:pPr lvl="0" algn="just"/>
            <a:endParaRPr lang="es-CO" sz="1200" dirty="0">
              <a:solidFill>
                <a:srgbClr val="3F65AA"/>
              </a:solidFill>
              <a:latin typeface="Arial" panose="020B0604020202020204" pitchFamily="34" charset="0"/>
              <a:cs typeface="Arial" panose="020B0604020202020204" pitchFamily="34" charset="0"/>
            </a:endParaRPr>
          </a:p>
          <a:p>
            <a:endParaRPr dirty="0">
              <a:solidFill>
                <a:schemeClr val="dk1"/>
              </a:solidFill>
              <a:latin typeface="Calibri"/>
              <a:ea typeface="Calibri"/>
              <a:cs typeface="Calibri"/>
              <a:sym typeface="Calibri"/>
            </a:endParaRPr>
          </a:p>
        </p:txBody>
      </p:sp>
      <p:sp>
        <p:nvSpPr>
          <p:cNvPr id="273" name="Google Shape;273;p11:notes"/>
          <p:cNvSpPr txBox="1">
            <a:spLocks noGrp="1"/>
          </p:cNvSpPr>
          <p:nvPr>
            <p:ph type="sldNum" idx="12"/>
          </p:nvPr>
        </p:nvSpPr>
        <p:spPr>
          <a:xfrm>
            <a:off x="3970938" y="8829968"/>
            <a:ext cx="3037840" cy="466433"/>
          </a:xfrm>
          <a:prstGeom prst="rect">
            <a:avLst/>
          </a:prstGeom>
          <a:noFill/>
          <a:ln>
            <a:noFill/>
          </a:ln>
        </p:spPr>
        <p:txBody>
          <a:bodyPr spcFirstLastPara="1" wrap="square" lIns="93157" tIns="46565" rIns="93157" bIns="46565" anchor="b" anchorCtr="0">
            <a:noAutofit/>
          </a:bodyPr>
          <a:lstStyle/>
          <a:p>
            <a:fld id="{00000000-1234-1234-1234-123412341234}" type="slidenum">
              <a:rPr lang="es-ES">
                <a:solidFill>
                  <a:schemeClr val="dk1"/>
                </a:solidFill>
                <a:latin typeface="Calibri"/>
                <a:ea typeface="Calibri"/>
                <a:cs typeface="Calibri"/>
                <a:sym typeface="Calibri"/>
              </a:rPr>
              <a:pPr/>
              <a:t>14</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8094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1:notes"/>
          <p:cNvSpPr txBox="1">
            <a:spLocks noGrp="1"/>
          </p:cNvSpPr>
          <p:nvPr>
            <p:ph type="body" idx="1"/>
          </p:nvPr>
        </p:nvSpPr>
        <p:spPr>
          <a:xfrm>
            <a:off x="701040" y="4473892"/>
            <a:ext cx="5608320" cy="3660458"/>
          </a:xfrm>
          <a:prstGeom prst="rect">
            <a:avLst/>
          </a:prstGeom>
          <a:noFill/>
          <a:ln>
            <a:noFill/>
          </a:ln>
        </p:spPr>
        <p:txBody>
          <a:bodyPr spcFirstLastPara="1" wrap="square" lIns="93157" tIns="46565" rIns="93157" bIns="46565" anchor="t" anchorCtr="0">
            <a:noAutofit/>
          </a:bodyPr>
          <a:lstStyle/>
          <a:p>
            <a:pPr marL="285750" lvl="0" indent="-285750" algn="just">
              <a:buFont typeface="Arial" panose="020B0604020202020204" pitchFamily="34" charset="0"/>
              <a:buChar char="•"/>
            </a:pPr>
            <a:r>
              <a:rPr lang="es-CO" dirty="0">
                <a:solidFill>
                  <a:srgbClr val="3F65AA"/>
                </a:solidFill>
                <a:latin typeface="Arial" panose="020B0604020202020204" pitchFamily="34" charset="0"/>
                <a:cs typeface="Arial" panose="020B0604020202020204" pitchFamily="34" charset="0"/>
              </a:rPr>
              <a:t>Las estrategias, instrumentos y acciones de seguimiento no deben ser las mismas con las que se realiza la evaluación en el aula. </a:t>
            </a:r>
          </a:p>
          <a:p>
            <a:pPr marL="285750" lvl="0" indent="-285750" algn="just">
              <a:buFont typeface="Arial" panose="020B0604020202020204" pitchFamily="34" charset="0"/>
              <a:buChar char="•"/>
            </a:pPr>
            <a:r>
              <a:rPr lang="es-CO" dirty="0">
                <a:solidFill>
                  <a:srgbClr val="3F65AA"/>
                </a:solidFill>
                <a:latin typeface="Arial" panose="020B0604020202020204" pitchFamily="34" charset="0"/>
                <a:cs typeface="Arial" panose="020B0604020202020204" pitchFamily="34" charset="0"/>
              </a:rPr>
              <a:t>Es adecuado crear un monitoreo que de alertas tempranas sobre rasgos que evidencien ajustes necesarios a la manera en la que se esta realizando el proceso de enseñanza-aprendizaje. </a:t>
            </a:r>
          </a:p>
          <a:p>
            <a:pPr marL="285750" lvl="0" indent="-285750" algn="just">
              <a:buFont typeface="Arial" panose="020B0604020202020204" pitchFamily="34" charset="0"/>
              <a:buChar char="•"/>
            </a:pPr>
            <a:r>
              <a:rPr lang="es-CO" dirty="0">
                <a:solidFill>
                  <a:srgbClr val="3F65AA"/>
                </a:solidFill>
                <a:latin typeface="Arial" panose="020B0604020202020204" pitchFamily="34" charset="0"/>
                <a:cs typeface="Arial" panose="020B0604020202020204" pitchFamily="34" charset="0"/>
              </a:rPr>
              <a:t>La estrategia de monitoreo debe propiciar alertas sobre el grupo y cada uno de los estudiantes.</a:t>
            </a:r>
          </a:p>
          <a:p>
            <a:pPr marL="285750" indent="-285750" algn="just">
              <a:buFont typeface="Arial" panose="020B0604020202020204" pitchFamily="34" charset="0"/>
              <a:buChar char="•"/>
            </a:pPr>
            <a:r>
              <a:rPr lang="es-CO" dirty="0">
                <a:solidFill>
                  <a:srgbClr val="3F65AA"/>
                </a:solidFill>
                <a:latin typeface="Arial" panose="020B0604020202020204" pitchFamily="34" charset="0"/>
                <a:cs typeface="Arial" panose="020B0604020202020204" pitchFamily="34" charset="0"/>
              </a:rPr>
              <a:t>Es obligatorio que en el establecimiento se implementen actividades de apoyo durante todo el año escolar si es necesario, cuando se presentan dificultades por bajos niveles de desempeño, en una promoción anticipada o el traslado de un estudiante a un nuevo establecimiento educativo para que dicho estudiante pueda recibir el acompañamiento suficiente que le permita nivelarse con las competencias, objetivos, metas y estándares fijados para el grado que se encuentra cursando.</a:t>
            </a:r>
          </a:p>
          <a:p>
            <a:endParaRPr dirty="0">
              <a:solidFill>
                <a:schemeClr val="dk1"/>
              </a:solidFill>
              <a:latin typeface="Calibri"/>
              <a:ea typeface="Calibri"/>
              <a:cs typeface="Calibri"/>
              <a:sym typeface="Calibri"/>
            </a:endParaRPr>
          </a:p>
        </p:txBody>
      </p:sp>
      <p:sp>
        <p:nvSpPr>
          <p:cNvPr id="273" name="Google Shape;273;p11:notes"/>
          <p:cNvSpPr txBox="1">
            <a:spLocks noGrp="1"/>
          </p:cNvSpPr>
          <p:nvPr>
            <p:ph type="sldNum" idx="12"/>
          </p:nvPr>
        </p:nvSpPr>
        <p:spPr>
          <a:xfrm>
            <a:off x="3970938" y="8829968"/>
            <a:ext cx="3037840" cy="466433"/>
          </a:xfrm>
          <a:prstGeom prst="rect">
            <a:avLst/>
          </a:prstGeom>
          <a:noFill/>
          <a:ln>
            <a:noFill/>
          </a:ln>
        </p:spPr>
        <p:txBody>
          <a:bodyPr spcFirstLastPara="1" wrap="square" lIns="93157" tIns="46565" rIns="93157" bIns="46565" anchor="b" anchorCtr="0">
            <a:noAutofit/>
          </a:bodyPr>
          <a:lstStyle/>
          <a:p>
            <a:fld id="{00000000-1234-1234-1234-123412341234}" type="slidenum">
              <a:rPr lang="es-ES">
                <a:solidFill>
                  <a:schemeClr val="dk1"/>
                </a:solidFill>
                <a:latin typeface="Calibri"/>
                <a:ea typeface="Calibri"/>
                <a:cs typeface="Calibri"/>
                <a:sym typeface="Calibri"/>
              </a:rPr>
              <a:pPr/>
              <a:t>15</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0324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1:notes"/>
          <p:cNvSpPr txBox="1">
            <a:spLocks noGrp="1"/>
          </p:cNvSpPr>
          <p:nvPr>
            <p:ph type="body" idx="1"/>
          </p:nvPr>
        </p:nvSpPr>
        <p:spPr>
          <a:xfrm>
            <a:off x="701040" y="4473892"/>
            <a:ext cx="5608320" cy="3660458"/>
          </a:xfrm>
          <a:prstGeom prst="rect">
            <a:avLst/>
          </a:prstGeom>
          <a:noFill/>
          <a:ln>
            <a:noFill/>
          </a:ln>
        </p:spPr>
        <p:txBody>
          <a:bodyPr spcFirstLastPara="1" wrap="square" lIns="93157" tIns="46565" rIns="93157" bIns="46565" anchor="t" anchorCtr="0">
            <a:noAutofit/>
          </a:bodyPr>
          <a:lstStyle/>
          <a:p>
            <a:pPr algn="just"/>
            <a:r>
              <a:rPr lang="es-CO" dirty="0">
                <a:solidFill>
                  <a:srgbClr val="436CB7"/>
                </a:solidFill>
                <a:latin typeface="Arial" panose="020B0604020202020204" pitchFamily="34" charset="0"/>
                <a:cs typeface="Arial" panose="020B0604020202020204" pitchFamily="34" charset="0"/>
              </a:rPr>
              <a:t>La promoción escolar debe tener especial atención de los grados de cierre de los ciclos educativos y los </a:t>
            </a:r>
            <a:r>
              <a:rPr lang="es-CO" b="1" dirty="0">
                <a:solidFill>
                  <a:srgbClr val="436CB7"/>
                </a:solidFill>
                <a:latin typeface="Arial" panose="020B0604020202020204" pitchFamily="34" charset="0"/>
                <a:cs typeface="Arial" panose="020B0604020202020204" pitchFamily="34" charset="0"/>
              </a:rPr>
              <a:t>niveles educativos </a:t>
            </a:r>
            <a:r>
              <a:rPr lang="es-CO" dirty="0">
                <a:solidFill>
                  <a:srgbClr val="436CB7"/>
                </a:solidFill>
                <a:latin typeface="Arial" panose="020B0604020202020204" pitchFamily="34" charset="0"/>
                <a:cs typeface="Arial" panose="020B0604020202020204" pitchFamily="34" charset="0"/>
              </a:rPr>
              <a:t>(3°, </a:t>
            </a:r>
            <a:r>
              <a:rPr lang="es-CO" b="1" dirty="0">
                <a:solidFill>
                  <a:srgbClr val="436CB7"/>
                </a:solidFill>
                <a:latin typeface="Arial" panose="020B0604020202020204" pitchFamily="34" charset="0"/>
                <a:cs typeface="Arial" panose="020B0604020202020204" pitchFamily="34" charset="0"/>
              </a:rPr>
              <a:t>5°</a:t>
            </a:r>
            <a:r>
              <a:rPr lang="es-CO" i="1" dirty="0">
                <a:solidFill>
                  <a:srgbClr val="436CB7"/>
                </a:solidFill>
                <a:latin typeface="Arial" panose="020B0604020202020204" pitchFamily="34" charset="0"/>
                <a:cs typeface="Arial" panose="020B0604020202020204" pitchFamily="34" charset="0"/>
              </a:rPr>
              <a:t>,</a:t>
            </a:r>
            <a:r>
              <a:rPr lang="es-CO" dirty="0">
                <a:solidFill>
                  <a:srgbClr val="436CB7"/>
                </a:solidFill>
                <a:latin typeface="Arial" panose="020B0604020202020204" pitchFamily="34" charset="0"/>
                <a:cs typeface="Arial" panose="020B0604020202020204" pitchFamily="34" charset="0"/>
              </a:rPr>
              <a:t>7°, </a:t>
            </a:r>
            <a:r>
              <a:rPr lang="es-CO" b="1" dirty="0">
                <a:solidFill>
                  <a:srgbClr val="436CB7"/>
                </a:solidFill>
                <a:latin typeface="Arial" panose="020B0604020202020204" pitchFamily="34" charset="0"/>
                <a:cs typeface="Arial" panose="020B0604020202020204" pitchFamily="34" charset="0"/>
              </a:rPr>
              <a:t> 9° </a:t>
            </a:r>
            <a:r>
              <a:rPr lang="es-CO" dirty="0">
                <a:solidFill>
                  <a:srgbClr val="436CB7"/>
                </a:solidFill>
                <a:latin typeface="Arial" panose="020B0604020202020204" pitchFamily="34" charset="0"/>
                <a:cs typeface="Arial" panose="020B0604020202020204" pitchFamily="34" charset="0"/>
              </a:rPr>
              <a:t>y </a:t>
            </a:r>
            <a:r>
              <a:rPr lang="es-CO" b="1" dirty="0">
                <a:solidFill>
                  <a:srgbClr val="436CB7"/>
                </a:solidFill>
                <a:latin typeface="Arial" panose="020B0604020202020204" pitchFamily="34" charset="0"/>
                <a:cs typeface="Arial" panose="020B0604020202020204" pitchFamily="34" charset="0"/>
              </a:rPr>
              <a:t>11°)</a:t>
            </a:r>
            <a:r>
              <a:rPr lang="es-CO" dirty="0">
                <a:solidFill>
                  <a:srgbClr val="436CB7"/>
                </a:solidFill>
                <a:latin typeface="Arial" panose="020B0604020202020204" pitchFamily="34" charset="0"/>
                <a:cs typeface="Arial" panose="020B0604020202020204" pitchFamily="34" charset="0"/>
              </a:rPr>
              <a:t>. Asimismo, las reglas para promocionar estudiantes no debe ser igual para un estudiante de 1° que para uno de secundaria o media.</a:t>
            </a:r>
          </a:p>
          <a:p>
            <a:pPr algn="just"/>
            <a:endParaRPr lang="es-CO" sz="800" dirty="0">
              <a:solidFill>
                <a:srgbClr val="436CB7"/>
              </a:solidFill>
              <a:latin typeface="Arial" panose="020B0604020202020204" pitchFamily="34" charset="0"/>
              <a:cs typeface="Arial" panose="020B0604020202020204" pitchFamily="34" charset="0"/>
            </a:endParaRPr>
          </a:p>
          <a:p>
            <a:pPr algn="just"/>
            <a:r>
              <a:rPr lang="es-CO" dirty="0">
                <a:solidFill>
                  <a:srgbClr val="436CB7"/>
                </a:solidFill>
                <a:latin typeface="Arial" panose="020B0604020202020204" pitchFamily="34" charset="0"/>
                <a:cs typeface="Arial" panose="020B0604020202020204" pitchFamily="34" charset="0"/>
              </a:rPr>
              <a:t>La promoción de un año escolar es la certificación de calidad que le expide la institución a cada uno de sus educandos y acredita que superó los estándares institucionales para el grado.</a:t>
            </a:r>
          </a:p>
          <a:p>
            <a:pPr algn="just"/>
            <a:endParaRPr lang="es-CO" sz="800" dirty="0">
              <a:solidFill>
                <a:srgbClr val="436CB7"/>
              </a:solidFill>
              <a:latin typeface="Arial" panose="020B0604020202020204" pitchFamily="34" charset="0"/>
              <a:cs typeface="Arial" panose="020B0604020202020204" pitchFamily="34" charset="0"/>
            </a:endParaRPr>
          </a:p>
          <a:p>
            <a:pPr algn="just"/>
            <a:r>
              <a:rPr lang="es-CO" dirty="0">
                <a:solidFill>
                  <a:srgbClr val="436CB7"/>
                </a:solidFill>
                <a:latin typeface="Arial" panose="020B0604020202020204" pitchFamily="34" charset="0"/>
                <a:cs typeface="Arial" panose="020B0604020202020204" pitchFamily="34" charset="0"/>
              </a:rPr>
              <a:t>Hay que aclarar que para grado 11° hay criterios de promoción y criterios de graduación.</a:t>
            </a:r>
          </a:p>
          <a:p>
            <a:endParaRPr dirty="0">
              <a:solidFill>
                <a:schemeClr val="dk1"/>
              </a:solidFill>
              <a:latin typeface="Calibri"/>
              <a:ea typeface="Calibri"/>
              <a:cs typeface="Calibri"/>
              <a:sym typeface="Calibri"/>
            </a:endParaRPr>
          </a:p>
        </p:txBody>
      </p:sp>
      <p:sp>
        <p:nvSpPr>
          <p:cNvPr id="273" name="Google Shape;273;p11:notes"/>
          <p:cNvSpPr txBox="1">
            <a:spLocks noGrp="1"/>
          </p:cNvSpPr>
          <p:nvPr>
            <p:ph type="sldNum" idx="12"/>
          </p:nvPr>
        </p:nvSpPr>
        <p:spPr>
          <a:xfrm>
            <a:off x="3970938" y="8829968"/>
            <a:ext cx="3037840" cy="466433"/>
          </a:xfrm>
          <a:prstGeom prst="rect">
            <a:avLst/>
          </a:prstGeom>
          <a:noFill/>
          <a:ln>
            <a:noFill/>
          </a:ln>
        </p:spPr>
        <p:txBody>
          <a:bodyPr spcFirstLastPara="1" wrap="square" lIns="93157" tIns="46565" rIns="93157" bIns="46565" anchor="b" anchorCtr="0">
            <a:noAutofit/>
          </a:bodyPr>
          <a:lstStyle/>
          <a:p>
            <a:fld id="{00000000-1234-1234-1234-123412341234}" type="slidenum">
              <a:rPr lang="es-ES">
                <a:solidFill>
                  <a:schemeClr val="dk1"/>
                </a:solidFill>
                <a:latin typeface="Calibri"/>
                <a:ea typeface="Calibri"/>
                <a:cs typeface="Calibri"/>
                <a:sym typeface="Calibri"/>
              </a:rPr>
              <a:pPr/>
              <a:t>16</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3038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1:notes"/>
          <p:cNvSpPr txBox="1">
            <a:spLocks noGrp="1"/>
          </p:cNvSpPr>
          <p:nvPr>
            <p:ph type="body" idx="1"/>
          </p:nvPr>
        </p:nvSpPr>
        <p:spPr>
          <a:xfrm>
            <a:off x="701040" y="4473892"/>
            <a:ext cx="5608320" cy="3660458"/>
          </a:xfrm>
          <a:prstGeom prst="rect">
            <a:avLst/>
          </a:prstGeom>
          <a:noFill/>
          <a:ln>
            <a:noFill/>
          </a:ln>
        </p:spPr>
        <p:txBody>
          <a:bodyPr spcFirstLastPara="1" wrap="square" lIns="93157" tIns="46565" rIns="93157" bIns="46565" anchor="t" anchorCtr="0">
            <a:noAutofit/>
          </a:bodyPr>
          <a:lstStyle/>
          <a:p>
            <a:endParaRPr dirty="0">
              <a:solidFill>
                <a:schemeClr val="dk1"/>
              </a:solidFill>
              <a:latin typeface="Calibri"/>
              <a:ea typeface="Calibri"/>
              <a:cs typeface="Calibri"/>
              <a:sym typeface="Calibri"/>
            </a:endParaRPr>
          </a:p>
        </p:txBody>
      </p:sp>
      <p:sp>
        <p:nvSpPr>
          <p:cNvPr id="273" name="Google Shape;273;p11:notes"/>
          <p:cNvSpPr txBox="1">
            <a:spLocks noGrp="1"/>
          </p:cNvSpPr>
          <p:nvPr>
            <p:ph type="sldNum" idx="12"/>
          </p:nvPr>
        </p:nvSpPr>
        <p:spPr>
          <a:xfrm>
            <a:off x="3970938" y="8829968"/>
            <a:ext cx="3037840" cy="466433"/>
          </a:xfrm>
          <a:prstGeom prst="rect">
            <a:avLst/>
          </a:prstGeom>
          <a:noFill/>
          <a:ln>
            <a:noFill/>
          </a:ln>
        </p:spPr>
        <p:txBody>
          <a:bodyPr spcFirstLastPara="1" wrap="square" lIns="93157" tIns="46565" rIns="93157" bIns="46565" anchor="b" anchorCtr="0">
            <a:noAutofit/>
          </a:bodyPr>
          <a:lstStyle/>
          <a:p>
            <a:fld id="{00000000-1234-1234-1234-123412341234}" type="slidenum">
              <a:rPr lang="es-ES">
                <a:solidFill>
                  <a:schemeClr val="dk1"/>
                </a:solidFill>
                <a:latin typeface="Calibri"/>
                <a:ea typeface="Calibri"/>
                <a:cs typeface="Calibri"/>
                <a:sym typeface="Calibri"/>
              </a:rPr>
              <a:pPr/>
              <a:t>17</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5081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1:notes"/>
          <p:cNvSpPr txBox="1">
            <a:spLocks noGrp="1"/>
          </p:cNvSpPr>
          <p:nvPr>
            <p:ph type="body" idx="1"/>
          </p:nvPr>
        </p:nvSpPr>
        <p:spPr>
          <a:xfrm>
            <a:off x="701040" y="4473892"/>
            <a:ext cx="5608320" cy="3660458"/>
          </a:xfrm>
          <a:prstGeom prst="rect">
            <a:avLst/>
          </a:prstGeom>
          <a:noFill/>
          <a:ln>
            <a:noFill/>
          </a:ln>
        </p:spPr>
        <p:txBody>
          <a:bodyPr spcFirstLastPara="1" wrap="square" lIns="93157" tIns="46565" rIns="93157" bIns="46565" anchor="t" anchorCtr="0">
            <a:noAutofit/>
          </a:bodyPr>
          <a:lstStyle/>
          <a:p>
            <a:endParaRPr dirty="0">
              <a:solidFill>
                <a:schemeClr val="dk1"/>
              </a:solidFill>
              <a:latin typeface="Calibri"/>
              <a:ea typeface="Calibri"/>
              <a:cs typeface="Calibri"/>
              <a:sym typeface="Calibri"/>
            </a:endParaRPr>
          </a:p>
        </p:txBody>
      </p:sp>
      <p:sp>
        <p:nvSpPr>
          <p:cNvPr id="273" name="Google Shape;273;p11:notes"/>
          <p:cNvSpPr txBox="1">
            <a:spLocks noGrp="1"/>
          </p:cNvSpPr>
          <p:nvPr>
            <p:ph type="sldNum" idx="12"/>
          </p:nvPr>
        </p:nvSpPr>
        <p:spPr>
          <a:xfrm>
            <a:off x="3970938" y="8829968"/>
            <a:ext cx="3037840" cy="466433"/>
          </a:xfrm>
          <a:prstGeom prst="rect">
            <a:avLst/>
          </a:prstGeom>
          <a:noFill/>
          <a:ln>
            <a:noFill/>
          </a:ln>
        </p:spPr>
        <p:txBody>
          <a:bodyPr spcFirstLastPara="1" wrap="square" lIns="93157" tIns="46565" rIns="93157" bIns="46565" anchor="b" anchorCtr="0">
            <a:noAutofit/>
          </a:bodyPr>
          <a:lstStyle/>
          <a:p>
            <a:fld id="{00000000-1234-1234-1234-123412341234}" type="slidenum">
              <a:rPr lang="es-ES">
                <a:solidFill>
                  <a:schemeClr val="dk1"/>
                </a:solidFill>
                <a:latin typeface="Calibri"/>
                <a:ea typeface="Calibri"/>
                <a:cs typeface="Calibri"/>
                <a:sym typeface="Calibri"/>
              </a:rPr>
              <a:pPr/>
              <a:t>18</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3605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1:notes"/>
          <p:cNvSpPr txBox="1">
            <a:spLocks noGrp="1"/>
          </p:cNvSpPr>
          <p:nvPr>
            <p:ph type="body" idx="1"/>
          </p:nvPr>
        </p:nvSpPr>
        <p:spPr>
          <a:xfrm>
            <a:off x="701040" y="4473892"/>
            <a:ext cx="5608320" cy="3660458"/>
          </a:xfrm>
          <a:prstGeom prst="rect">
            <a:avLst/>
          </a:prstGeom>
          <a:noFill/>
          <a:ln>
            <a:noFill/>
          </a:ln>
        </p:spPr>
        <p:txBody>
          <a:bodyPr spcFirstLastPara="1" wrap="square" lIns="93157" tIns="46565" rIns="93157" bIns="46565" anchor="t" anchorCtr="0">
            <a:noAutofit/>
          </a:bodyPr>
          <a:lstStyle/>
          <a:p>
            <a:endParaRPr dirty="0">
              <a:solidFill>
                <a:schemeClr val="dk1"/>
              </a:solidFill>
              <a:latin typeface="Calibri"/>
              <a:ea typeface="Calibri"/>
              <a:cs typeface="Calibri"/>
              <a:sym typeface="Calibri"/>
            </a:endParaRPr>
          </a:p>
        </p:txBody>
      </p:sp>
      <p:sp>
        <p:nvSpPr>
          <p:cNvPr id="273" name="Google Shape;273;p11:notes"/>
          <p:cNvSpPr txBox="1">
            <a:spLocks noGrp="1"/>
          </p:cNvSpPr>
          <p:nvPr>
            <p:ph type="sldNum" idx="12"/>
          </p:nvPr>
        </p:nvSpPr>
        <p:spPr>
          <a:xfrm>
            <a:off x="3970938" y="8829968"/>
            <a:ext cx="3037840" cy="466433"/>
          </a:xfrm>
          <a:prstGeom prst="rect">
            <a:avLst/>
          </a:prstGeom>
          <a:noFill/>
          <a:ln>
            <a:noFill/>
          </a:ln>
        </p:spPr>
        <p:txBody>
          <a:bodyPr spcFirstLastPara="1" wrap="square" lIns="93157" tIns="46565" rIns="93157" bIns="46565" anchor="b" anchorCtr="0">
            <a:noAutofit/>
          </a:bodyPr>
          <a:lstStyle/>
          <a:p>
            <a:fld id="{00000000-1234-1234-1234-123412341234}" type="slidenum">
              <a:rPr lang="es-ES">
                <a:solidFill>
                  <a:schemeClr val="dk1"/>
                </a:solidFill>
                <a:latin typeface="Calibri"/>
                <a:ea typeface="Calibri"/>
                <a:cs typeface="Calibri"/>
                <a:sym typeface="Calibri"/>
              </a:rPr>
              <a:pPr/>
              <a:t>19</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154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1:notes"/>
          <p:cNvSpPr txBox="1">
            <a:spLocks noGrp="1"/>
          </p:cNvSpPr>
          <p:nvPr>
            <p:ph type="body" idx="1"/>
          </p:nvPr>
        </p:nvSpPr>
        <p:spPr>
          <a:xfrm>
            <a:off x="701040" y="4473892"/>
            <a:ext cx="5608320" cy="3660458"/>
          </a:xfrm>
          <a:prstGeom prst="rect">
            <a:avLst/>
          </a:prstGeom>
          <a:noFill/>
          <a:ln>
            <a:noFill/>
          </a:ln>
        </p:spPr>
        <p:txBody>
          <a:bodyPr spcFirstLastPara="1" wrap="square" lIns="93157" tIns="46565" rIns="93157" bIns="46565" anchor="t" anchorCtr="0">
            <a:noAutofit/>
          </a:bodyPr>
          <a:lstStyle/>
          <a:p>
            <a:endParaRPr dirty="0">
              <a:solidFill>
                <a:schemeClr val="dk1"/>
              </a:solidFill>
              <a:latin typeface="Calibri"/>
              <a:ea typeface="Calibri"/>
              <a:cs typeface="Calibri"/>
              <a:sym typeface="Calibri"/>
            </a:endParaRPr>
          </a:p>
        </p:txBody>
      </p:sp>
      <p:sp>
        <p:nvSpPr>
          <p:cNvPr id="273" name="Google Shape;273;p11:notes"/>
          <p:cNvSpPr txBox="1">
            <a:spLocks noGrp="1"/>
          </p:cNvSpPr>
          <p:nvPr>
            <p:ph type="sldNum" idx="12"/>
          </p:nvPr>
        </p:nvSpPr>
        <p:spPr>
          <a:xfrm>
            <a:off x="3970938" y="8829968"/>
            <a:ext cx="3037840" cy="466433"/>
          </a:xfrm>
          <a:prstGeom prst="rect">
            <a:avLst/>
          </a:prstGeom>
          <a:noFill/>
          <a:ln>
            <a:noFill/>
          </a:ln>
        </p:spPr>
        <p:txBody>
          <a:bodyPr spcFirstLastPara="1" wrap="square" lIns="93157" tIns="46565" rIns="93157" bIns="46565" anchor="b" anchorCtr="0">
            <a:noAutofit/>
          </a:bodyPr>
          <a:lstStyle/>
          <a:p>
            <a:fld id="{00000000-1234-1234-1234-123412341234}" type="slidenum">
              <a:rPr lang="es-ES">
                <a:solidFill>
                  <a:schemeClr val="dk1"/>
                </a:solidFill>
                <a:latin typeface="Calibri"/>
                <a:ea typeface="Calibri"/>
                <a:cs typeface="Calibri"/>
                <a:sym typeface="Calibri"/>
              </a:rPr>
              <a:pPr/>
              <a:t>20</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5207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2</a:t>
            </a:fld>
            <a:endParaRPr lang="es-CO" dirty="0"/>
          </a:p>
        </p:txBody>
      </p:sp>
    </p:spTree>
    <p:extLst>
      <p:ext uri="{BB962C8B-B14F-4D97-AF65-F5344CB8AC3E}">
        <p14:creationId xmlns:p14="http://schemas.microsoft.com/office/powerpoint/2010/main" val="1723532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1:notes"/>
          <p:cNvSpPr txBox="1">
            <a:spLocks noGrp="1"/>
          </p:cNvSpPr>
          <p:nvPr>
            <p:ph type="body" idx="1"/>
          </p:nvPr>
        </p:nvSpPr>
        <p:spPr>
          <a:xfrm>
            <a:off x="701040" y="4473892"/>
            <a:ext cx="5608320" cy="3660458"/>
          </a:xfrm>
          <a:prstGeom prst="rect">
            <a:avLst/>
          </a:prstGeom>
          <a:noFill/>
          <a:ln>
            <a:noFill/>
          </a:ln>
        </p:spPr>
        <p:txBody>
          <a:bodyPr spcFirstLastPara="1" wrap="square" lIns="93157" tIns="46565" rIns="93157" bIns="46565" anchor="t" anchorCtr="0">
            <a:noAutofit/>
          </a:bodyPr>
          <a:lstStyle/>
          <a:p>
            <a:endParaRPr dirty="0">
              <a:solidFill>
                <a:schemeClr val="dk1"/>
              </a:solidFill>
              <a:latin typeface="Calibri"/>
              <a:ea typeface="Calibri"/>
              <a:cs typeface="Calibri"/>
              <a:sym typeface="Calibri"/>
            </a:endParaRPr>
          </a:p>
        </p:txBody>
      </p:sp>
      <p:sp>
        <p:nvSpPr>
          <p:cNvPr id="273" name="Google Shape;273;p11:notes"/>
          <p:cNvSpPr txBox="1">
            <a:spLocks noGrp="1"/>
          </p:cNvSpPr>
          <p:nvPr>
            <p:ph type="sldNum" idx="12"/>
          </p:nvPr>
        </p:nvSpPr>
        <p:spPr>
          <a:xfrm>
            <a:off x="3970938" y="8829968"/>
            <a:ext cx="3037840" cy="466433"/>
          </a:xfrm>
          <a:prstGeom prst="rect">
            <a:avLst/>
          </a:prstGeom>
          <a:noFill/>
          <a:ln>
            <a:noFill/>
          </a:ln>
        </p:spPr>
        <p:txBody>
          <a:bodyPr spcFirstLastPara="1" wrap="square" lIns="93157" tIns="46565" rIns="93157" bIns="46565" anchor="b" anchorCtr="0">
            <a:noAutofit/>
          </a:bodyPr>
          <a:lstStyle/>
          <a:p>
            <a:fld id="{00000000-1234-1234-1234-123412341234}" type="slidenum">
              <a:rPr lang="es-ES">
                <a:solidFill>
                  <a:schemeClr val="dk1"/>
                </a:solidFill>
                <a:latin typeface="Calibri"/>
                <a:ea typeface="Calibri"/>
                <a:cs typeface="Calibri"/>
                <a:sym typeface="Calibri"/>
              </a:rPr>
              <a:pPr/>
              <a:t>21</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8353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1:notes"/>
          <p:cNvSpPr txBox="1">
            <a:spLocks noGrp="1"/>
          </p:cNvSpPr>
          <p:nvPr>
            <p:ph type="body" idx="1"/>
          </p:nvPr>
        </p:nvSpPr>
        <p:spPr>
          <a:xfrm>
            <a:off x="701040" y="4473892"/>
            <a:ext cx="5608320" cy="3660458"/>
          </a:xfrm>
          <a:prstGeom prst="rect">
            <a:avLst/>
          </a:prstGeom>
          <a:noFill/>
          <a:ln>
            <a:noFill/>
          </a:ln>
        </p:spPr>
        <p:txBody>
          <a:bodyPr spcFirstLastPara="1" wrap="square" lIns="93157" tIns="46565" rIns="93157" bIns="46565" anchor="t" anchorCtr="0">
            <a:noAutofit/>
          </a:bodyPr>
          <a:lstStyle/>
          <a:p>
            <a:endParaRPr dirty="0">
              <a:solidFill>
                <a:schemeClr val="dk1"/>
              </a:solidFill>
              <a:latin typeface="Calibri"/>
              <a:ea typeface="Calibri"/>
              <a:cs typeface="Calibri"/>
              <a:sym typeface="Calibri"/>
            </a:endParaRPr>
          </a:p>
        </p:txBody>
      </p:sp>
      <p:sp>
        <p:nvSpPr>
          <p:cNvPr id="273" name="Google Shape;273;p11:notes"/>
          <p:cNvSpPr txBox="1">
            <a:spLocks noGrp="1"/>
          </p:cNvSpPr>
          <p:nvPr>
            <p:ph type="sldNum" idx="12"/>
          </p:nvPr>
        </p:nvSpPr>
        <p:spPr>
          <a:xfrm>
            <a:off x="3970938" y="8829968"/>
            <a:ext cx="3037840" cy="466433"/>
          </a:xfrm>
          <a:prstGeom prst="rect">
            <a:avLst/>
          </a:prstGeom>
          <a:noFill/>
          <a:ln>
            <a:noFill/>
          </a:ln>
        </p:spPr>
        <p:txBody>
          <a:bodyPr spcFirstLastPara="1" wrap="square" lIns="93157" tIns="46565" rIns="93157" bIns="46565" anchor="b" anchorCtr="0">
            <a:noAutofit/>
          </a:bodyPr>
          <a:lstStyle/>
          <a:p>
            <a:fld id="{00000000-1234-1234-1234-123412341234}" type="slidenum">
              <a:rPr lang="es-ES">
                <a:solidFill>
                  <a:schemeClr val="dk1"/>
                </a:solidFill>
                <a:latin typeface="Calibri"/>
                <a:ea typeface="Calibri"/>
                <a:cs typeface="Calibri"/>
                <a:sym typeface="Calibri"/>
              </a:rPr>
              <a:pPr/>
              <a:t>22</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9416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1:notes"/>
          <p:cNvSpPr txBox="1">
            <a:spLocks noGrp="1"/>
          </p:cNvSpPr>
          <p:nvPr>
            <p:ph type="body" idx="1"/>
          </p:nvPr>
        </p:nvSpPr>
        <p:spPr>
          <a:xfrm>
            <a:off x="701040" y="4473892"/>
            <a:ext cx="5608320" cy="3660458"/>
          </a:xfrm>
          <a:prstGeom prst="rect">
            <a:avLst/>
          </a:prstGeom>
          <a:noFill/>
          <a:ln>
            <a:noFill/>
          </a:ln>
        </p:spPr>
        <p:txBody>
          <a:bodyPr spcFirstLastPara="1" wrap="square" lIns="93157" tIns="46565" rIns="93157" bIns="46565" anchor="t" anchorCtr="0">
            <a:noAutofit/>
          </a:bodyPr>
          <a:lstStyle/>
          <a:p>
            <a:endParaRPr dirty="0">
              <a:solidFill>
                <a:schemeClr val="dk1"/>
              </a:solidFill>
              <a:latin typeface="Calibri"/>
              <a:ea typeface="Calibri"/>
              <a:cs typeface="Calibri"/>
              <a:sym typeface="Calibri"/>
            </a:endParaRPr>
          </a:p>
        </p:txBody>
      </p:sp>
      <p:sp>
        <p:nvSpPr>
          <p:cNvPr id="273" name="Google Shape;273;p11:notes"/>
          <p:cNvSpPr txBox="1">
            <a:spLocks noGrp="1"/>
          </p:cNvSpPr>
          <p:nvPr>
            <p:ph type="sldNum" idx="12"/>
          </p:nvPr>
        </p:nvSpPr>
        <p:spPr>
          <a:xfrm>
            <a:off x="3970938" y="8829968"/>
            <a:ext cx="3037840" cy="466433"/>
          </a:xfrm>
          <a:prstGeom prst="rect">
            <a:avLst/>
          </a:prstGeom>
          <a:noFill/>
          <a:ln>
            <a:noFill/>
          </a:ln>
        </p:spPr>
        <p:txBody>
          <a:bodyPr spcFirstLastPara="1" wrap="square" lIns="93157" tIns="46565" rIns="93157" bIns="46565" anchor="b" anchorCtr="0">
            <a:noAutofit/>
          </a:bodyPr>
          <a:lstStyle/>
          <a:p>
            <a:fld id="{00000000-1234-1234-1234-123412341234}" type="slidenum">
              <a:rPr lang="es-ES">
                <a:solidFill>
                  <a:schemeClr val="dk1"/>
                </a:solidFill>
                <a:latin typeface="Calibri"/>
                <a:ea typeface="Calibri"/>
                <a:cs typeface="Calibri"/>
                <a:sym typeface="Calibri"/>
              </a:rPr>
              <a:pPr/>
              <a:t>23</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1263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25</a:t>
            </a:fld>
            <a:endParaRPr lang="es-CO" dirty="0"/>
          </a:p>
        </p:txBody>
      </p:sp>
    </p:spTree>
    <p:extLst>
      <p:ext uri="{BB962C8B-B14F-4D97-AF65-F5344CB8AC3E}">
        <p14:creationId xmlns:p14="http://schemas.microsoft.com/office/powerpoint/2010/main" val="3904880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26</a:t>
            </a:fld>
            <a:endParaRPr lang="es-CO" dirty="0"/>
          </a:p>
        </p:txBody>
      </p:sp>
    </p:spTree>
    <p:extLst>
      <p:ext uri="{BB962C8B-B14F-4D97-AF65-F5344CB8AC3E}">
        <p14:creationId xmlns:p14="http://schemas.microsoft.com/office/powerpoint/2010/main" val="2568447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27</a:t>
            </a:fld>
            <a:endParaRPr lang="es-CO" dirty="0"/>
          </a:p>
        </p:txBody>
      </p:sp>
    </p:spTree>
    <p:extLst>
      <p:ext uri="{BB962C8B-B14F-4D97-AF65-F5344CB8AC3E}">
        <p14:creationId xmlns:p14="http://schemas.microsoft.com/office/powerpoint/2010/main" val="1331997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28</a:t>
            </a:fld>
            <a:endParaRPr lang="es-CO" dirty="0"/>
          </a:p>
        </p:txBody>
      </p:sp>
    </p:spTree>
    <p:extLst>
      <p:ext uri="{BB962C8B-B14F-4D97-AF65-F5344CB8AC3E}">
        <p14:creationId xmlns:p14="http://schemas.microsoft.com/office/powerpoint/2010/main" val="2559019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29</a:t>
            </a:fld>
            <a:endParaRPr lang="es-CO" dirty="0"/>
          </a:p>
        </p:txBody>
      </p:sp>
    </p:spTree>
    <p:extLst>
      <p:ext uri="{BB962C8B-B14F-4D97-AF65-F5344CB8AC3E}">
        <p14:creationId xmlns:p14="http://schemas.microsoft.com/office/powerpoint/2010/main" val="1507521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30</a:t>
            </a:fld>
            <a:endParaRPr lang="es-CO" dirty="0"/>
          </a:p>
        </p:txBody>
      </p:sp>
    </p:spTree>
    <p:extLst>
      <p:ext uri="{BB962C8B-B14F-4D97-AF65-F5344CB8AC3E}">
        <p14:creationId xmlns:p14="http://schemas.microsoft.com/office/powerpoint/2010/main" val="192016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31</a:t>
            </a:fld>
            <a:endParaRPr lang="es-CO" dirty="0"/>
          </a:p>
        </p:txBody>
      </p:sp>
    </p:spTree>
    <p:extLst>
      <p:ext uri="{BB962C8B-B14F-4D97-AF65-F5344CB8AC3E}">
        <p14:creationId xmlns:p14="http://schemas.microsoft.com/office/powerpoint/2010/main" val="814836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t>3</a:t>
            </a:fld>
            <a:endParaRPr lang="es-CO"/>
          </a:p>
        </p:txBody>
      </p:sp>
    </p:spTree>
    <p:extLst>
      <p:ext uri="{BB962C8B-B14F-4D97-AF65-F5344CB8AC3E}">
        <p14:creationId xmlns:p14="http://schemas.microsoft.com/office/powerpoint/2010/main" val="25542415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32</a:t>
            </a:fld>
            <a:endParaRPr lang="es-CO" dirty="0"/>
          </a:p>
        </p:txBody>
      </p:sp>
    </p:spTree>
    <p:extLst>
      <p:ext uri="{BB962C8B-B14F-4D97-AF65-F5344CB8AC3E}">
        <p14:creationId xmlns:p14="http://schemas.microsoft.com/office/powerpoint/2010/main" val="299076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4</a:t>
            </a:fld>
            <a:endParaRPr lang="es-CO" dirty="0"/>
          </a:p>
        </p:txBody>
      </p:sp>
    </p:spTree>
    <p:extLst>
      <p:ext uri="{BB962C8B-B14F-4D97-AF65-F5344CB8AC3E}">
        <p14:creationId xmlns:p14="http://schemas.microsoft.com/office/powerpoint/2010/main" val="102812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AA46854C-106E-CE40-A693-94E4F3F3AA78}" type="slidenum">
              <a:rPr lang="es-CO" smtClean="0"/>
              <a:pPr/>
              <a:t>6</a:t>
            </a:fld>
            <a:endParaRPr lang="es-CO" dirty="0"/>
          </a:p>
        </p:txBody>
      </p:sp>
    </p:spTree>
    <p:extLst>
      <p:ext uri="{BB962C8B-B14F-4D97-AF65-F5344CB8AC3E}">
        <p14:creationId xmlns:p14="http://schemas.microsoft.com/office/powerpoint/2010/main" val="337607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AA46854C-106E-CE40-A693-94E4F3F3AA78}" type="slidenum">
              <a:rPr lang="es-CO" smtClean="0"/>
              <a:pPr/>
              <a:t>7</a:t>
            </a:fld>
            <a:endParaRPr lang="es-CO" dirty="0"/>
          </a:p>
        </p:txBody>
      </p:sp>
    </p:spTree>
    <p:extLst>
      <p:ext uri="{BB962C8B-B14F-4D97-AF65-F5344CB8AC3E}">
        <p14:creationId xmlns:p14="http://schemas.microsoft.com/office/powerpoint/2010/main" val="844478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1:notes"/>
          <p:cNvSpPr txBox="1">
            <a:spLocks noGrp="1"/>
          </p:cNvSpPr>
          <p:nvPr>
            <p:ph type="body" idx="1"/>
          </p:nvPr>
        </p:nvSpPr>
        <p:spPr>
          <a:xfrm>
            <a:off x="701040" y="4473892"/>
            <a:ext cx="5608320" cy="3660458"/>
          </a:xfrm>
          <a:prstGeom prst="rect">
            <a:avLst/>
          </a:prstGeom>
          <a:noFill/>
          <a:ln>
            <a:noFill/>
          </a:ln>
        </p:spPr>
        <p:txBody>
          <a:bodyPr spcFirstLastPara="1" wrap="square" lIns="93157" tIns="46565" rIns="93157" bIns="46565" anchor="t" anchorCtr="0">
            <a:noAutofit/>
          </a:bodyPr>
          <a:lstStyle/>
          <a:p>
            <a:endParaRPr dirty="0">
              <a:solidFill>
                <a:schemeClr val="dk1"/>
              </a:solidFill>
              <a:latin typeface="Calibri"/>
              <a:ea typeface="Calibri"/>
              <a:cs typeface="Calibri"/>
              <a:sym typeface="Calibri"/>
            </a:endParaRPr>
          </a:p>
        </p:txBody>
      </p:sp>
      <p:sp>
        <p:nvSpPr>
          <p:cNvPr id="273" name="Google Shape;273;p11:notes"/>
          <p:cNvSpPr txBox="1">
            <a:spLocks noGrp="1"/>
          </p:cNvSpPr>
          <p:nvPr>
            <p:ph type="sldNum" idx="12"/>
          </p:nvPr>
        </p:nvSpPr>
        <p:spPr>
          <a:xfrm>
            <a:off x="3970938" y="8829968"/>
            <a:ext cx="3037840" cy="466433"/>
          </a:xfrm>
          <a:prstGeom prst="rect">
            <a:avLst/>
          </a:prstGeom>
          <a:noFill/>
          <a:ln>
            <a:noFill/>
          </a:ln>
        </p:spPr>
        <p:txBody>
          <a:bodyPr spcFirstLastPara="1" wrap="square" lIns="93157" tIns="46565" rIns="93157" bIns="46565" anchor="b" anchorCtr="0">
            <a:noAutofit/>
          </a:bodyPr>
          <a:lstStyle/>
          <a:p>
            <a:fld id="{00000000-1234-1234-1234-123412341234}" type="slidenum">
              <a:rPr lang="es-ES">
                <a:solidFill>
                  <a:schemeClr val="dk1"/>
                </a:solidFill>
                <a:latin typeface="Calibri"/>
                <a:ea typeface="Calibri"/>
                <a:cs typeface="Calibri"/>
                <a:sym typeface="Calibri"/>
              </a:rPr>
              <a:pPr/>
              <a:t>8</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162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1:notes"/>
          <p:cNvSpPr txBox="1">
            <a:spLocks noGrp="1"/>
          </p:cNvSpPr>
          <p:nvPr>
            <p:ph type="body" idx="1"/>
          </p:nvPr>
        </p:nvSpPr>
        <p:spPr>
          <a:xfrm>
            <a:off x="701040" y="4473892"/>
            <a:ext cx="5608320" cy="3660458"/>
          </a:xfrm>
          <a:prstGeom prst="rect">
            <a:avLst/>
          </a:prstGeom>
          <a:noFill/>
          <a:ln>
            <a:noFill/>
          </a:ln>
        </p:spPr>
        <p:txBody>
          <a:bodyPr spcFirstLastPara="1" wrap="square" lIns="93157" tIns="46565" rIns="93157" bIns="46565" anchor="t" anchorCtr="0">
            <a:noAutofit/>
          </a:bodyPr>
          <a:lstStyle/>
          <a:p>
            <a:endParaRPr dirty="0">
              <a:solidFill>
                <a:schemeClr val="dk1"/>
              </a:solidFill>
              <a:latin typeface="Calibri"/>
              <a:ea typeface="Calibri"/>
              <a:cs typeface="Calibri"/>
              <a:sym typeface="Calibri"/>
            </a:endParaRPr>
          </a:p>
        </p:txBody>
      </p:sp>
      <p:sp>
        <p:nvSpPr>
          <p:cNvPr id="273" name="Google Shape;273;p11:notes"/>
          <p:cNvSpPr txBox="1">
            <a:spLocks noGrp="1"/>
          </p:cNvSpPr>
          <p:nvPr>
            <p:ph type="sldNum" idx="12"/>
          </p:nvPr>
        </p:nvSpPr>
        <p:spPr>
          <a:xfrm>
            <a:off x="3970938" y="8829968"/>
            <a:ext cx="3037840" cy="466433"/>
          </a:xfrm>
          <a:prstGeom prst="rect">
            <a:avLst/>
          </a:prstGeom>
          <a:noFill/>
          <a:ln>
            <a:noFill/>
          </a:ln>
        </p:spPr>
        <p:txBody>
          <a:bodyPr spcFirstLastPara="1" wrap="square" lIns="93157" tIns="46565" rIns="93157" bIns="46565" anchor="b" anchorCtr="0">
            <a:noAutofit/>
          </a:bodyPr>
          <a:lstStyle/>
          <a:p>
            <a:fld id="{00000000-1234-1234-1234-123412341234}" type="slidenum">
              <a:rPr lang="es-ES">
                <a:solidFill>
                  <a:schemeClr val="dk1"/>
                </a:solidFill>
                <a:latin typeface="Calibri"/>
                <a:ea typeface="Calibri"/>
                <a:cs typeface="Calibri"/>
                <a:sym typeface="Calibri"/>
              </a:rPr>
              <a:pPr/>
              <a:t>9</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2800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1:notes"/>
          <p:cNvSpPr txBox="1">
            <a:spLocks noGrp="1"/>
          </p:cNvSpPr>
          <p:nvPr>
            <p:ph type="body" idx="1"/>
          </p:nvPr>
        </p:nvSpPr>
        <p:spPr>
          <a:xfrm>
            <a:off x="701040" y="4473892"/>
            <a:ext cx="5608320" cy="3660458"/>
          </a:xfrm>
          <a:prstGeom prst="rect">
            <a:avLst/>
          </a:prstGeom>
          <a:noFill/>
          <a:ln>
            <a:noFill/>
          </a:ln>
        </p:spPr>
        <p:txBody>
          <a:bodyPr spcFirstLastPara="1" wrap="square" lIns="93157" tIns="46565" rIns="93157" bIns="46565" anchor="t" anchorCtr="0">
            <a:noAutofit/>
          </a:bodyPr>
          <a:lstStyle/>
          <a:p>
            <a:pPr algn="just"/>
            <a:r>
              <a:rPr lang="es-CO" i="1" dirty="0">
                <a:solidFill>
                  <a:srgbClr val="436CB7"/>
                </a:solidFill>
                <a:latin typeface="Arial" panose="020B0604020202020204" pitchFamily="34" charset="0"/>
                <a:cs typeface="Arial" panose="020B0604020202020204" pitchFamily="34" charset="0"/>
              </a:rPr>
              <a:t>Los criterios de promoción </a:t>
            </a:r>
            <a:r>
              <a:rPr lang="es-CO" dirty="0">
                <a:solidFill>
                  <a:srgbClr val="436CB7"/>
                </a:solidFill>
                <a:latin typeface="Arial" panose="020B0604020202020204" pitchFamily="34" charset="0"/>
                <a:cs typeface="Arial" panose="020B0604020202020204" pitchFamily="34" charset="0"/>
              </a:rPr>
              <a:t>son las reglas y condiciones que se establecen para promocionar un estudiante de un grado al siguiente. Entre los criterios comunes que se encuentran son el número de áreas aprobadas y porcentaje de asistencia.</a:t>
            </a:r>
          </a:p>
          <a:p>
            <a:pPr algn="just"/>
            <a:endParaRPr lang="es-CO" sz="800" dirty="0">
              <a:solidFill>
                <a:srgbClr val="436CB7"/>
              </a:solidFill>
              <a:latin typeface="Arial" panose="020B0604020202020204" pitchFamily="34" charset="0"/>
              <a:cs typeface="Arial" panose="020B0604020202020204" pitchFamily="34" charset="0"/>
            </a:endParaRPr>
          </a:p>
          <a:p>
            <a:pPr algn="just"/>
            <a:r>
              <a:rPr lang="es-CO" dirty="0">
                <a:solidFill>
                  <a:srgbClr val="436CB7"/>
                </a:solidFill>
                <a:latin typeface="Arial" panose="020B0604020202020204" pitchFamily="34" charset="0"/>
                <a:cs typeface="Arial" panose="020B0604020202020204" pitchFamily="34" charset="0"/>
              </a:rPr>
              <a:t>Los criterios de promoción pueden ser distintos por grados, niveles educativos, grupos de estudiantes con determinadas características, modelo educativo, entre otros. </a:t>
            </a:r>
          </a:p>
          <a:p>
            <a:pPr algn="just"/>
            <a:endParaRPr lang="es-CO" sz="800" dirty="0">
              <a:solidFill>
                <a:srgbClr val="436CB7"/>
              </a:solidFill>
              <a:latin typeface="Arial" panose="020B0604020202020204" pitchFamily="34" charset="0"/>
              <a:cs typeface="Arial" panose="020B0604020202020204" pitchFamily="34" charset="0"/>
            </a:endParaRPr>
          </a:p>
          <a:p>
            <a:endParaRPr dirty="0">
              <a:solidFill>
                <a:schemeClr val="dk1"/>
              </a:solidFill>
              <a:latin typeface="Calibri"/>
              <a:ea typeface="Calibri"/>
              <a:cs typeface="Calibri"/>
              <a:sym typeface="Calibri"/>
            </a:endParaRPr>
          </a:p>
        </p:txBody>
      </p:sp>
      <p:sp>
        <p:nvSpPr>
          <p:cNvPr id="273" name="Google Shape;273;p11:notes"/>
          <p:cNvSpPr txBox="1">
            <a:spLocks noGrp="1"/>
          </p:cNvSpPr>
          <p:nvPr>
            <p:ph type="sldNum" idx="12"/>
          </p:nvPr>
        </p:nvSpPr>
        <p:spPr>
          <a:xfrm>
            <a:off x="3970938" y="8829968"/>
            <a:ext cx="3037840" cy="466433"/>
          </a:xfrm>
          <a:prstGeom prst="rect">
            <a:avLst/>
          </a:prstGeom>
          <a:noFill/>
          <a:ln>
            <a:noFill/>
          </a:ln>
        </p:spPr>
        <p:txBody>
          <a:bodyPr spcFirstLastPara="1" wrap="square" lIns="93157" tIns="46565" rIns="93157" bIns="46565" anchor="b" anchorCtr="0">
            <a:noAutofit/>
          </a:bodyPr>
          <a:lstStyle/>
          <a:p>
            <a:fld id="{00000000-1234-1234-1234-123412341234}" type="slidenum">
              <a:rPr lang="es-ES">
                <a:solidFill>
                  <a:schemeClr val="dk1"/>
                </a:solidFill>
                <a:latin typeface="Calibri"/>
                <a:ea typeface="Calibri"/>
                <a:cs typeface="Calibri"/>
                <a:sym typeface="Calibri"/>
              </a:rPr>
              <a:pPr/>
              <a:t>10</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4017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21/09/2021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383838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21/09/2021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385723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21/09/2021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19665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21/09/2021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912402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21/09/2021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560282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690E37E-05F4-674C-AD4E-2106243F5975}" type="datetimeFigureOut">
              <a:rPr lang="es-CO" smtClean="0"/>
              <a:t>21/09/2021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2245538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D690E37E-05F4-674C-AD4E-2106243F5975}" type="datetimeFigureOut">
              <a:rPr lang="es-CO" smtClean="0"/>
              <a:t>21/09/2021</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422446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690E37E-05F4-674C-AD4E-2106243F5975}" type="datetimeFigureOut">
              <a:rPr lang="es-CO" smtClean="0"/>
              <a:t>21/09/2021</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408928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0E37E-05F4-674C-AD4E-2106243F5975}" type="datetimeFigureOut">
              <a:rPr lang="es-CO" smtClean="0"/>
              <a:t>21/09/2021</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3066462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690E37E-05F4-674C-AD4E-2106243F5975}" type="datetimeFigureOut">
              <a:rPr lang="es-CO" smtClean="0"/>
              <a:t>21/09/2021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1097710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690E37E-05F4-674C-AD4E-2106243F5975}" type="datetimeFigureOut">
              <a:rPr lang="es-CO" smtClean="0"/>
              <a:t>21/09/2021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1909937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EC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D690E37E-05F4-674C-AD4E-2106243F5975}" type="datetimeFigureOut">
              <a:rPr lang="es-CO" smtClean="0"/>
              <a:pPr/>
              <a:t>21/09/2021</a:t>
            </a:fld>
            <a:endParaRPr lang="es-CO"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s-CO"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F16F0B8E-66C2-2049-9E7A-AFFB689CC94E}" type="slidenum">
              <a:rPr lang="es-CO" smtClean="0"/>
              <a:pPr/>
              <a:t>‹Nº›</a:t>
            </a:fld>
            <a:endParaRPr lang="es-CO" dirty="0"/>
          </a:p>
        </p:txBody>
      </p:sp>
    </p:spTree>
    <p:extLst>
      <p:ext uri="{BB962C8B-B14F-4D97-AF65-F5344CB8AC3E}">
        <p14:creationId xmlns:p14="http://schemas.microsoft.com/office/powerpoint/2010/main" val="982601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9.emf"/><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9C6E5F6D-E708-2541-A0C8-768542CA1B2A}"/>
              </a:ext>
            </a:extLst>
          </p:cNvPr>
          <p:cNvSpPr/>
          <p:nvPr/>
        </p:nvSpPr>
        <p:spPr>
          <a:xfrm>
            <a:off x="20320" y="40640"/>
            <a:ext cx="6306288" cy="6858000"/>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pic>
        <p:nvPicPr>
          <p:cNvPr id="7" name="Imagen 6">
            <a:extLst>
              <a:ext uri="{FF2B5EF4-FFF2-40B4-BE49-F238E27FC236}">
                <a16:creationId xmlns:a16="http://schemas.microsoft.com/office/drawing/2014/main" xmlns="" id="{5E90E59F-664F-B247-BABD-CC1CDF8ED200}"/>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874962" y="2880442"/>
            <a:ext cx="5767388" cy="1097116"/>
          </a:xfrm>
          <a:prstGeom prst="rect">
            <a:avLst/>
          </a:prstGeom>
        </p:spPr>
      </p:pic>
      <p:sp>
        <p:nvSpPr>
          <p:cNvPr id="9" name="CuadroTexto 8">
            <a:extLst>
              <a:ext uri="{FF2B5EF4-FFF2-40B4-BE49-F238E27FC236}">
                <a16:creationId xmlns:a16="http://schemas.microsoft.com/office/drawing/2014/main" xmlns="" id="{F34CD10D-905D-3947-A650-33A2203D5DC4}"/>
              </a:ext>
            </a:extLst>
          </p:cNvPr>
          <p:cNvSpPr txBox="1"/>
          <p:nvPr/>
        </p:nvSpPr>
        <p:spPr>
          <a:xfrm>
            <a:off x="5876144" y="4499380"/>
            <a:ext cx="6160958" cy="2185214"/>
          </a:xfrm>
          <a:prstGeom prst="rect">
            <a:avLst/>
          </a:prstGeom>
          <a:noFill/>
        </p:spPr>
        <p:txBody>
          <a:bodyPr wrap="square" rtlCol="0">
            <a:spAutoFit/>
          </a:bodyPr>
          <a:lstStyle/>
          <a:p>
            <a:pPr algn="r"/>
            <a:r>
              <a:rPr lang="es-ES" sz="2400" b="1" dirty="0">
                <a:solidFill>
                  <a:srgbClr val="436CB7"/>
                </a:solidFill>
                <a:latin typeface="Arial" panose="020B0604020202020204" pitchFamily="34" charset="0"/>
                <a:cs typeface="Arial" panose="020B0604020202020204" pitchFamily="34" charset="0"/>
              </a:rPr>
              <a:t>Sistema Institucional  de</a:t>
            </a:r>
          </a:p>
          <a:p>
            <a:pPr algn="r"/>
            <a:r>
              <a:rPr lang="es-ES" sz="2400" b="1" dirty="0">
                <a:solidFill>
                  <a:srgbClr val="436CB7"/>
                </a:solidFill>
                <a:latin typeface="Arial" panose="020B0604020202020204" pitchFamily="34" charset="0"/>
                <a:cs typeface="Arial" panose="020B0604020202020204" pitchFamily="34" charset="0"/>
              </a:rPr>
              <a:t>Evaluación de los Estudiantes – SIEE</a:t>
            </a:r>
          </a:p>
          <a:p>
            <a:pPr algn="r"/>
            <a:endParaRPr lang="es-ES" sz="2000" dirty="0">
              <a:solidFill>
                <a:srgbClr val="436CB7"/>
              </a:solidFill>
              <a:latin typeface="Arial" panose="020B0604020202020204" pitchFamily="34" charset="0"/>
              <a:cs typeface="Arial" panose="020B0604020202020204" pitchFamily="34" charset="0"/>
            </a:endParaRPr>
          </a:p>
          <a:p>
            <a:pPr algn="r"/>
            <a:r>
              <a:rPr lang="es-ES" sz="2000" dirty="0">
                <a:solidFill>
                  <a:srgbClr val="436CB7"/>
                </a:solidFill>
                <a:latin typeface="Arial" panose="020B0604020202020204" pitchFamily="34" charset="0"/>
                <a:cs typeface="Arial" panose="020B0604020202020204" pitchFamily="34" charset="0"/>
              </a:rPr>
              <a:t>Equipo de Evaluación</a:t>
            </a:r>
          </a:p>
          <a:p>
            <a:pPr algn="r"/>
            <a:r>
              <a:rPr lang="es-ES" sz="2000" dirty="0">
                <a:solidFill>
                  <a:srgbClr val="436CB7"/>
                </a:solidFill>
                <a:latin typeface="Arial" panose="020B0604020202020204" pitchFamily="34" charset="0"/>
                <a:cs typeface="Arial" panose="020B0604020202020204" pitchFamily="34" charset="0"/>
              </a:rPr>
              <a:t>Subdirección de Referentes y Evaluación</a:t>
            </a:r>
          </a:p>
          <a:p>
            <a:pPr algn="r"/>
            <a:endParaRPr lang="es-CO" sz="2800" b="1" dirty="0">
              <a:solidFill>
                <a:srgbClr val="436CB7"/>
              </a:solidFill>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xmlns="" id="{47D294CF-C86D-9449-A665-74E3810FA0E4}"/>
              </a:ext>
            </a:extLst>
          </p:cNvPr>
          <p:cNvSpPr/>
          <p:nvPr/>
        </p:nvSpPr>
        <p:spPr>
          <a:xfrm flipV="1">
            <a:off x="10040894" y="5311259"/>
            <a:ext cx="1996208" cy="45719"/>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spTree>
    <p:extLst>
      <p:ext uri="{BB962C8B-B14F-4D97-AF65-F5344CB8AC3E}">
        <p14:creationId xmlns:p14="http://schemas.microsoft.com/office/powerpoint/2010/main" val="377985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5" name="Rectángulo 24">
            <a:extLst>
              <a:ext uri="{FF2B5EF4-FFF2-40B4-BE49-F238E27FC236}">
                <a16:creationId xmlns:a16="http://schemas.microsoft.com/office/drawing/2014/main" xmlns="" id="{81B30FEB-C5E7-452B-911B-89660D024180}"/>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a:latin typeface="Arial" panose="020B0604020202020204" pitchFamily="34" charset="0"/>
              </a:rPr>
              <a:t>1</a:t>
            </a:r>
          </a:p>
        </p:txBody>
      </p:sp>
      <p:sp>
        <p:nvSpPr>
          <p:cNvPr id="26" name="CuadroTexto 25">
            <a:extLst>
              <a:ext uri="{FF2B5EF4-FFF2-40B4-BE49-F238E27FC236}">
                <a16:creationId xmlns:a16="http://schemas.microsoft.com/office/drawing/2014/main" xmlns="" id="{16C511DF-7749-436A-A6B1-9D87438D989A}"/>
              </a:ext>
            </a:extLst>
          </p:cNvPr>
          <p:cNvSpPr txBox="1"/>
          <p:nvPr/>
        </p:nvSpPr>
        <p:spPr>
          <a:xfrm>
            <a:off x="822043" y="305389"/>
            <a:ext cx="11244309" cy="400110"/>
          </a:xfrm>
          <a:prstGeom prst="rect">
            <a:avLst/>
          </a:prstGeom>
          <a:noFill/>
        </p:spPr>
        <p:txBody>
          <a:bodyPr wrap="square" rtlCol="0">
            <a:spAutoFit/>
          </a:bodyPr>
          <a:lstStyle/>
          <a:p>
            <a:r>
              <a:rPr lang="es-ES" sz="2000" b="1" dirty="0">
                <a:solidFill>
                  <a:srgbClr val="3F65AA"/>
                </a:solidFill>
                <a:latin typeface="Arial" panose="020B0604020202020204" pitchFamily="34" charset="0"/>
                <a:cs typeface="Arial" panose="020B0604020202020204" pitchFamily="34" charset="0"/>
                <a:sym typeface="Arial"/>
              </a:rPr>
              <a:t>Sistema Institucional de Evaluación de los Estudiantes -SIEE- </a:t>
            </a:r>
          </a:p>
        </p:txBody>
      </p:sp>
      <p:sp>
        <p:nvSpPr>
          <p:cNvPr id="27" name="Rectángulo 26">
            <a:extLst>
              <a:ext uri="{FF2B5EF4-FFF2-40B4-BE49-F238E27FC236}">
                <a16:creationId xmlns:a16="http://schemas.microsoft.com/office/drawing/2014/main" xmlns="" id="{7DC10C66-14BF-461E-AC5A-3966C8AB7F5C}"/>
              </a:ext>
            </a:extLst>
          </p:cNvPr>
          <p:cNvSpPr/>
          <p:nvPr/>
        </p:nvSpPr>
        <p:spPr>
          <a:xfrm flipV="1">
            <a:off x="606588" y="1846251"/>
            <a:ext cx="1996208" cy="45719"/>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sp>
        <p:nvSpPr>
          <p:cNvPr id="8" name="Rectángulo 7">
            <a:extLst>
              <a:ext uri="{FF2B5EF4-FFF2-40B4-BE49-F238E27FC236}">
                <a16:creationId xmlns:a16="http://schemas.microsoft.com/office/drawing/2014/main" xmlns="" id="{507CA371-DBE9-4DE9-8F69-2729DE413349}"/>
              </a:ext>
            </a:extLst>
          </p:cNvPr>
          <p:cNvSpPr/>
          <p:nvPr/>
        </p:nvSpPr>
        <p:spPr>
          <a:xfrm>
            <a:off x="0" y="5841865"/>
            <a:ext cx="12191999" cy="584775"/>
          </a:xfrm>
          <a:prstGeom prst="rect">
            <a:avLst/>
          </a:prstGeom>
          <a:solidFill>
            <a:srgbClr val="E43866"/>
          </a:solidFill>
          <a:ln w="19050">
            <a:solidFill>
              <a:srgbClr val="E43866"/>
            </a:solidFill>
          </a:ln>
        </p:spPr>
        <p:txBody>
          <a:bodyPr wrap="square">
            <a:spAutoFit/>
          </a:bodyPr>
          <a:lstStyle/>
          <a:p>
            <a:pPr algn="just"/>
            <a:r>
              <a:rPr lang="es-CO" sz="1600" dirty="0">
                <a:solidFill>
                  <a:schemeClr val="bg1"/>
                </a:solidFill>
                <a:latin typeface="Arial" panose="020B0604020202020204" pitchFamily="34" charset="0"/>
                <a:cs typeface="Arial" panose="020B0604020202020204" pitchFamily="34" charset="0"/>
              </a:rPr>
              <a:t>La promoción de un año escolar es la consolidación del proceso educativo de un estudiante que le permite al EE acreditar que aquel alcanzó los estándares institucionales para dicho grado.</a:t>
            </a:r>
          </a:p>
        </p:txBody>
      </p:sp>
      <p:sp>
        <p:nvSpPr>
          <p:cNvPr id="16" name="Rectángulo 15">
            <a:extLst>
              <a:ext uri="{FF2B5EF4-FFF2-40B4-BE49-F238E27FC236}">
                <a16:creationId xmlns:a16="http://schemas.microsoft.com/office/drawing/2014/main" xmlns="" id="{3F6F09AD-177C-4AD0-BFCC-1580799C83DF}"/>
              </a:ext>
            </a:extLst>
          </p:cNvPr>
          <p:cNvSpPr/>
          <p:nvPr/>
        </p:nvSpPr>
        <p:spPr>
          <a:xfrm>
            <a:off x="1885805" y="2893804"/>
            <a:ext cx="2166052" cy="1754326"/>
          </a:xfrm>
          <a:prstGeom prst="rect">
            <a:avLst/>
          </a:prstGeom>
          <a:solidFill>
            <a:schemeClr val="bg1"/>
          </a:solidFill>
          <a:ln w="9525">
            <a:solidFill>
              <a:srgbClr val="E43866"/>
            </a:solidFill>
          </a:ln>
        </p:spPr>
        <p:txBody>
          <a:bodyPr wrap="square">
            <a:spAutoFit/>
          </a:bodyPr>
          <a:lstStyle/>
          <a:p>
            <a:r>
              <a:rPr lang="es-CO" dirty="0">
                <a:solidFill>
                  <a:srgbClr val="436CB7"/>
                </a:solidFill>
                <a:latin typeface="Arial" panose="020B0604020202020204" pitchFamily="34" charset="0"/>
                <a:cs typeface="Arial" panose="020B0604020202020204" pitchFamily="34" charset="0"/>
              </a:rPr>
              <a:t>Son reglas y condiciones que se establecen para promocionar un estudiante de un grado al siguiente. </a:t>
            </a:r>
            <a:endParaRPr lang="es-CO" dirty="0"/>
          </a:p>
        </p:txBody>
      </p:sp>
      <p:sp>
        <p:nvSpPr>
          <p:cNvPr id="17" name="Rectángulo: esquinas redondeadas 16">
            <a:extLst>
              <a:ext uri="{FF2B5EF4-FFF2-40B4-BE49-F238E27FC236}">
                <a16:creationId xmlns:a16="http://schemas.microsoft.com/office/drawing/2014/main" xmlns="" id="{265BD714-B941-4B6B-9325-4576E899A910}"/>
              </a:ext>
            </a:extLst>
          </p:cNvPr>
          <p:cNvSpPr/>
          <p:nvPr/>
        </p:nvSpPr>
        <p:spPr>
          <a:xfrm>
            <a:off x="7839426" y="2823026"/>
            <a:ext cx="2073534" cy="621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latin typeface="Arial" panose="020B0604020202020204" pitchFamily="34" charset="0"/>
                <a:cs typeface="Arial" panose="020B0604020202020204" pitchFamily="34" charset="0"/>
              </a:rPr>
              <a:t>Número de áreas aprobadas </a:t>
            </a:r>
          </a:p>
        </p:txBody>
      </p:sp>
      <p:sp>
        <p:nvSpPr>
          <p:cNvPr id="18" name="Rectángulo: esquinas redondeadas 17">
            <a:extLst>
              <a:ext uri="{FF2B5EF4-FFF2-40B4-BE49-F238E27FC236}">
                <a16:creationId xmlns:a16="http://schemas.microsoft.com/office/drawing/2014/main" xmlns="" id="{4EFD74ED-5619-4BA8-9911-17D567C0646E}"/>
              </a:ext>
            </a:extLst>
          </p:cNvPr>
          <p:cNvSpPr/>
          <p:nvPr/>
        </p:nvSpPr>
        <p:spPr>
          <a:xfrm>
            <a:off x="7830266" y="4168575"/>
            <a:ext cx="2073534" cy="621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latin typeface="Arial" panose="020B0604020202020204" pitchFamily="34" charset="0"/>
                <a:cs typeface="Arial" panose="020B0604020202020204" pitchFamily="34" charset="0"/>
              </a:rPr>
              <a:t>Porcentaje de asistencia</a:t>
            </a:r>
          </a:p>
        </p:txBody>
      </p:sp>
      <p:sp>
        <p:nvSpPr>
          <p:cNvPr id="33" name="Rectángulo: esquinas redondeadas 32">
            <a:extLst>
              <a:ext uri="{FF2B5EF4-FFF2-40B4-BE49-F238E27FC236}">
                <a16:creationId xmlns:a16="http://schemas.microsoft.com/office/drawing/2014/main" xmlns="" id="{13F41619-A328-4CD4-B8B1-66179B31641F}"/>
              </a:ext>
            </a:extLst>
          </p:cNvPr>
          <p:cNvSpPr/>
          <p:nvPr/>
        </p:nvSpPr>
        <p:spPr>
          <a:xfrm>
            <a:off x="4807568" y="2186914"/>
            <a:ext cx="5599134" cy="3134540"/>
          </a:xfrm>
          <a:prstGeom prst="roundRect">
            <a:avLst/>
          </a:prstGeom>
          <a:noFill/>
          <a:ln>
            <a:solidFill>
              <a:srgbClr val="E438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8" name="Grupo 47">
            <a:extLst>
              <a:ext uri="{FF2B5EF4-FFF2-40B4-BE49-F238E27FC236}">
                <a16:creationId xmlns:a16="http://schemas.microsoft.com/office/drawing/2014/main" xmlns="" id="{197EA1EB-2833-44B3-AAB0-4D28D79012D5}"/>
              </a:ext>
            </a:extLst>
          </p:cNvPr>
          <p:cNvGrpSpPr/>
          <p:nvPr/>
        </p:nvGrpSpPr>
        <p:grpSpPr>
          <a:xfrm>
            <a:off x="5462198" y="2823026"/>
            <a:ext cx="1892647" cy="1892647"/>
            <a:chOff x="3168476" y="2463967"/>
            <a:chExt cx="1892647" cy="1892647"/>
          </a:xfrm>
        </p:grpSpPr>
        <p:sp>
          <p:nvSpPr>
            <p:cNvPr id="49" name="Elipse 48">
              <a:extLst>
                <a:ext uri="{FF2B5EF4-FFF2-40B4-BE49-F238E27FC236}">
                  <a16:creationId xmlns:a16="http://schemas.microsoft.com/office/drawing/2014/main" xmlns="" id="{F63A68CB-6FA5-43AA-A43C-D7630DBAECEC}"/>
                </a:ext>
              </a:extLst>
            </p:cNvPr>
            <p:cNvSpPr/>
            <p:nvPr/>
          </p:nvSpPr>
          <p:spPr>
            <a:xfrm>
              <a:off x="3168476" y="2463967"/>
              <a:ext cx="1892647" cy="1892647"/>
            </a:xfrm>
            <a:prstGeom prst="ellipse">
              <a:avLst/>
            </a:prstGeom>
            <a:solidFill>
              <a:srgbClr val="3F65AA"/>
            </a:solidFill>
            <a:ln w="19050">
              <a:solidFill>
                <a:srgbClr val="3F65AA"/>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0" name="Elipse 4">
              <a:extLst>
                <a:ext uri="{FF2B5EF4-FFF2-40B4-BE49-F238E27FC236}">
                  <a16:creationId xmlns:a16="http://schemas.microsoft.com/office/drawing/2014/main" xmlns="" id="{96F16D77-CE0D-41C2-81ED-4D935DFC3538}"/>
                </a:ext>
              </a:extLst>
            </p:cNvPr>
            <p:cNvSpPr txBox="1"/>
            <p:nvPr/>
          </p:nvSpPr>
          <p:spPr>
            <a:xfrm>
              <a:off x="3445648" y="2741139"/>
              <a:ext cx="1338303" cy="13383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CO" sz="2300" b="1" kern="1200" dirty="0"/>
                <a:t>Criterios Comunes</a:t>
              </a:r>
            </a:p>
          </p:txBody>
        </p:sp>
      </p:grpSp>
      <p:sp>
        <p:nvSpPr>
          <p:cNvPr id="75" name="Rectángulo 74">
            <a:extLst>
              <a:ext uri="{FF2B5EF4-FFF2-40B4-BE49-F238E27FC236}">
                <a16:creationId xmlns:a16="http://schemas.microsoft.com/office/drawing/2014/main" xmlns="" id="{AFD70EE4-4D91-4858-8C7C-AC540DE6C853}"/>
              </a:ext>
            </a:extLst>
          </p:cNvPr>
          <p:cNvSpPr/>
          <p:nvPr/>
        </p:nvSpPr>
        <p:spPr>
          <a:xfrm>
            <a:off x="0" y="942941"/>
            <a:ext cx="12192000" cy="369332"/>
          </a:xfrm>
          <a:prstGeom prst="rect">
            <a:avLst/>
          </a:prstGeom>
          <a:solidFill>
            <a:schemeClr val="bg1"/>
          </a:solidFill>
          <a:ln w="19050">
            <a:solidFill>
              <a:srgbClr val="E43866"/>
            </a:solidFill>
          </a:ln>
        </p:spPr>
        <p:txBody>
          <a:bodyPr wrap="square">
            <a:spAutoFit/>
          </a:bodyPr>
          <a:lstStyle/>
          <a:p>
            <a:pPr algn="ctr"/>
            <a:r>
              <a:rPr lang="es-CO" b="1" dirty="0">
                <a:solidFill>
                  <a:srgbClr val="436CB7"/>
                </a:solidFill>
                <a:latin typeface="Arial" panose="020B0604020202020204" pitchFamily="34" charset="0"/>
                <a:cs typeface="Arial" panose="020B0604020202020204" pitchFamily="34" charset="0"/>
                <a:sym typeface="Calibri"/>
              </a:rPr>
              <a:t>1. Los criterios de evaluación y promoción. </a:t>
            </a:r>
          </a:p>
        </p:txBody>
      </p:sp>
      <p:sp>
        <p:nvSpPr>
          <p:cNvPr id="297" name="Rectángulo 296">
            <a:extLst>
              <a:ext uri="{FF2B5EF4-FFF2-40B4-BE49-F238E27FC236}">
                <a16:creationId xmlns:a16="http://schemas.microsoft.com/office/drawing/2014/main" xmlns="" id="{B3BD3BB1-8F28-40DD-B033-195E6CB50B90}"/>
              </a:ext>
            </a:extLst>
          </p:cNvPr>
          <p:cNvSpPr/>
          <p:nvPr/>
        </p:nvSpPr>
        <p:spPr>
          <a:xfrm>
            <a:off x="533785" y="1476919"/>
            <a:ext cx="2868093" cy="384721"/>
          </a:xfrm>
          <a:prstGeom prst="rect">
            <a:avLst/>
          </a:prstGeom>
        </p:spPr>
        <p:txBody>
          <a:bodyPr wrap="none">
            <a:spAutoFit/>
          </a:bodyPr>
          <a:lstStyle/>
          <a:p>
            <a:pPr lvl="0"/>
            <a:r>
              <a:rPr lang="es-CO" sz="1900" b="1" dirty="0">
                <a:solidFill>
                  <a:srgbClr val="436CB7"/>
                </a:solidFill>
                <a:latin typeface="Arial" panose="020B0604020202020204" pitchFamily="34" charset="0"/>
                <a:cs typeface="Arial" panose="020B0604020202020204" pitchFamily="34" charset="0"/>
              </a:rPr>
              <a:t>Criterios de promoción</a:t>
            </a:r>
          </a:p>
        </p:txBody>
      </p:sp>
    </p:spTree>
    <p:extLst>
      <p:ext uri="{BB962C8B-B14F-4D97-AF65-F5344CB8AC3E}">
        <p14:creationId xmlns:p14="http://schemas.microsoft.com/office/powerpoint/2010/main" val="630600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5" name="Rectángulo 24">
            <a:extLst>
              <a:ext uri="{FF2B5EF4-FFF2-40B4-BE49-F238E27FC236}">
                <a16:creationId xmlns:a16="http://schemas.microsoft.com/office/drawing/2014/main" xmlns="" id="{81B30FEB-C5E7-452B-911B-89660D024180}"/>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a:latin typeface="Arial" panose="020B0604020202020204" pitchFamily="34" charset="0"/>
              </a:rPr>
              <a:t>1</a:t>
            </a:r>
          </a:p>
        </p:txBody>
      </p:sp>
      <p:sp>
        <p:nvSpPr>
          <p:cNvPr id="26" name="CuadroTexto 25">
            <a:extLst>
              <a:ext uri="{FF2B5EF4-FFF2-40B4-BE49-F238E27FC236}">
                <a16:creationId xmlns:a16="http://schemas.microsoft.com/office/drawing/2014/main" xmlns="" id="{16C511DF-7749-436A-A6B1-9D87438D989A}"/>
              </a:ext>
            </a:extLst>
          </p:cNvPr>
          <p:cNvSpPr txBox="1"/>
          <p:nvPr/>
        </p:nvSpPr>
        <p:spPr>
          <a:xfrm>
            <a:off x="822043" y="305389"/>
            <a:ext cx="11244309" cy="400110"/>
          </a:xfrm>
          <a:prstGeom prst="rect">
            <a:avLst/>
          </a:prstGeom>
          <a:noFill/>
        </p:spPr>
        <p:txBody>
          <a:bodyPr wrap="square" rtlCol="0">
            <a:spAutoFit/>
          </a:bodyPr>
          <a:lstStyle/>
          <a:p>
            <a:r>
              <a:rPr lang="es-ES" sz="2000" b="1" dirty="0">
                <a:solidFill>
                  <a:srgbClr val="3F65AA"/>
                </a:solidFill>
                <a:latin typeface="Arial" panose="020B0604020202020204" pitchFamily="34" charset="0"/>
                <a:cs typeface="Arial" panose="020B0604020202020204" pitchFamily="34" charset="0"/>
                <a:sym typeface="Arial"/>
              </a:rPr>
              <a:t>Sistema Institucional de Evaluación de los Estudiantes -SIEE- </a:t>
            </a:r>
          </a:p>
        </p:txBody>
      </p:sp>
      <p:sp>
        <p:nvSpPr>
          <p:cNvPr id="27" name="Rectángulo 26">
            <a:extLst>
              <a:ext uri="{FF2B5EF4-FFF2-40B4-BE49-F238E27FC236}">
                <a16:creationId xmlns:a16="http://schemas.microsoft.com/office/drawing/2014/main" xmlns="" id="{7DC10C66-14BF-461E-AC5A-3966C8AB7F5C}"/>
              </a:ext>
            </a:extLst>
          </p:cNvPr>
          <p:cNvSpPr/>
          <p:nvPr/>
        </p:nvSpPr>
        <p:spPr>
          <a:xfrm flipV="1">
            <a:off x="654369" y="1749453"/>
            <a:ext cx="1996208" cy="45719"/>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sp>
        <p:nvSpPr>
          <p:cNvPr id="2" name="Rectángulo 1">
            <a:extLst>
              <a:ext uri="{FF2B5EF4-FFF2-40B4-BE49-F238E27FC236}">
                <a16:creationId xmlns:a16="http://schemas.microsoft.com/office/drawing/2014/main" xmlns="" id="{630DEB11-EACD-42C8-BF60-B60C94C0E84A}"/>
              </a:ext>
            </a:extLst>
          </p:cNvPr>
          <p:cNvSpPr/>
          <p:nvPr/>
        </p:nvSpPr>
        <p:spPr>
          <a:xfrm>
            <a:off x="0" y="904816"/>
            <a:ext cx="12192000" cy="369332"/>
          </a:xfrm>
          <a:prstGeom prst="rect">
            <a:avLst/>
          </a:prstGeom>
          <a:solidFill>
            <a:schemeClr val="bg1"/>
          </a:solidFill>
          <a:ln w="19050">
            <a:solidFill>
              <a:srgbClr val="E43866"/>
            </a:solidFill>
          </a:ln>
        </p:spPr>
        <p:txBody>
          <a:bodyPr wrap="square">
            <a:spAutoFit/>
          </a:bodyPr>
          <a:lstStyle/>
          <a:p>
            <a:pPr algn="ctr"/>
            <a:r>
              <a:rPr lang="es-CO" b="1" dirty="0">
                <a:solidFill>
                  <a:srgbClr val="436CB7"/>
                </a:solidFill>
                <a:latin typeface="Arial" panose="020B0604020202020204" pitchFamily="34" charset="0"/>
                <a:cs typeface="Arial" panose="020B0604020202020204" pitchFamily="34" charset="0"/>
                <a:sym typeface="Calibri"/>
              </a:rPr>
              <a:t>1. Los criterios de evaluación y promoción. </a:t>
            </a:r>
          </a:p>
        </p:txBody>
      </p:sp>
      <p:sp>
        <p:nvSpPr>
          <p:cNvPr id="39" name="Rectángulo 38">
            <a:extLst>
              <a:ext uri="{FF2B5EF4-FFF2-40B4-BE49-F238E27FC236}">
                <a16:creationId xmlns:a16="http://schemas.microsoft.com/office/drawing/2014/main" xmlns="" id="{FB593D98-997E-4E50-BD96-A8193A9467F0}"/>
              </a:ext>
            </a:extLst>
          </p:cNvPr>
          <p:cNvSpPr/>
          <p:nvPr/>
        </p:nvSpPr>
        <p:spPr>
          <a:xfrm>
            <a:off x="538671" y="1392743"/>
            <a:ext cx="7335663" cy="384721"/>
          </a:xfrm>
          <a:prstGeom prst="rect">
            <a:avLst/>
          </a:prstGeom>
        </p:spPr>
        <p:txBody>
          <a:bodyPr wrap="none">
            <a:spAutoFit/>
          </a:bodyPr>
          <a:lstStyle/>
          <a:p>
            <a:pPr lvl="0" algn="just"/>
            <a:r>
              <a:rPr lang="es-ES" sz="1900" b="1" dirty="0">
                <a:solidFill>
                  <a:srgbClr val="436CB7"/>
                </a:solidFill>
                <a:latin typeface="Arial" panose="020B0604020202020204" pitchFamily="34" charset="0"/>
                <a:cs typeface="Arial" panose="020B0604020202020204" pitchFamily="34" charset="0"/>
                <a:sym typeface="Arial"/>
              </a:rPr>
              <a:t>Recomendaciones para establecer los criterios de promoción </a:t>
            </a:r>
          </a:p>
        </p:txBody>
      </p:sp>
      <p:sp>
        <p:nvSpPr>
          <p:cNvPr id="23" name="Rectángulo 22">
            <a:extLst>
              <a:ext uri="{FF2B5EF4-FFF2-40B4-BE49-F238E27FC236}">
                <a16:creationId xmlns:a16="http://schemas.microsoft.com/office/drawing/2014/main" xmlns="" id="{48705EB6-EC31-408A-8D19-D692C21BF815}"/>
              </a:ext>
            </a:extLst>
          </p:cNvPr>
          <p:cNvSpPr/>
          <p:nvPr/>
        </p:nvSpPr>
        <p:spPr>
          <a:xfrm>
            <a:off x="1532082" y="3220452"/>
            <a:ext cx="2888343" cy="854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latin typeface="Arial" panose="020B0604020202020204" pitchFamily="34" charset="0"/>
                <a:cs typeface="Arial" panose="020B0604020202020204" pitchFamily="34" charset="0"/>
              </a:rPr>
              <a:t>Criterios de promoción </a:t>
            </a:r>
          </a:p>
        </p:txBody>
      </p:sp>
      <p:sp>
        <p:nvSpPr>
          <p:cNvPr id="34" name="Rectángulo: esquinas redondeadas 33">
            <a:extLst>
              <a:ext uri="{FF2B5EF4-FFF2-40B4-BE49-F238E27FC236}">
                <a16:creationId xmlns:a16="http://schemas.microsoft.com/office/drawing/2014/main" xmlns="" id="{5B1BABE7-4168-473E-83F9-505FAF07E7B8}"/>
              </a:ext>
            </a:extLst>
          </p:cNvPr>
          <p:cNvSpPr/>
          <p:nvPr/>
        </p:nvSpPr>
        <p:spPr>
          <a:xfrm>
            <a:off x="5443547" y="2723612"/>
            <a:ext cx="5502493" cy="7295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dirty="0">
                <a:solidFill>
                  <a:srgbClr val="436CB7"/>
                </a:solidFill>
                <a:latin typeface="Arial" panose="020B0604020202020204" pitchFamily="34" charset="0"/>
                <a:cs typeface="Arial" panose="020B0604020202020204" pitchFamily="34" charset="0"/>
              </a:rPr>
              <a:t>Grupos de estudiantes con determinadas características.</a:t>
            </a:r>
          </a:p>
          <a:p>
            <a:endParaRPr lang="es-CO" sz="1600" dirty="0">
              <a:solidFill>
                <a:srgbClr val="436CB7"/>
              </a:solidFill>
              <a:latin typeface="Arial" panose="020B0604020202020204" pitchFamily="34" charset="0"/>
              <a:cs typeface="Arial" panose="020B0604020202020204" pitchFamily="34" charset="0"/>
            </a:endParaRPr>
          </a:p>
        </p:txBody>
      </p:sp>
      <p:sp>
        <p:nvSpPr>
          <p:cNvPr id="36" name="Rectángulo: esquinas redondeadas 35">
            <a:extLst>
              <a:ext uri="{FF2B5EF4-FFF2-40B4-BE49-F238E27FC236}">
                <a16:creationId xmlns:a16="http://schemas.microsoft.com/office/drawing/2014/main" xmlns="" id="{48B63881-DA61-4ECD-A398-F7564EDBFB66}"/>
              </a:ext>
            </a:extLst>
          </p:cNvPr>
          <p:cNvSpPr/>
          <p:nvPr/>
        </p:nvSpPr>
        <p:spPr>
          <a:xfrm>
            <a:off x="5490317" y="3634055"/>
            <a:ext cx="5455724" cy="937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dirty="0">
                <a:solidFill>
                  <a:srgbClr val="436CB7"/>
                </a:solidFill>
                <a:latin typeface="Arial" panose="020B0604020202020204" pitchFamily="34" charset="0"/>
                <a:cs typeface="Arial" panose="020B0604020202020204" pitchFamily="34" charset="0"/>
              </a:rPr>
              <a:t>Pueden ser diferenciados por grados, niveles educativos (número de áreas en primaria y en secundaria) y  por Modelos Educativo Flexibles.</a:t>
            </a:r>
          </a:p>
        </p:txBody>
      </p:sp>
      <p:cxnSp>
        <p:nvCxnSpPr>
          <p:cNvPr id="38" name="Conector: angular 37">
            <a:extLst>
              <a:ext uri="{FF2B5EF4-FFF2-40B4-BE49-F238E27FC236}">
                <a16:creationId xmlns:a16="http://schemas.microsoft.com/office/drawing/2014/main" xmlns="" id="{899E2445-DB8C-4C90-A599-2D8AF856789D}"/>
              </a:ext>
            </a:extLst>
          </p:cNvPr>
          <p:cNvCxnSpPr>
            <a:cxnSpLocks/>
            <a:endCxn id="34" idx="1"/>
          </p:cNvCxnSpPr>
          <p:nvPr/>
        </p:nvCxnSpPr>
        <p:spPr>
          <a:xfrm rot="5400000" flipH="1" flipV="1">
            <a:off x="4834554" y="3440914"/>
            <a:ext cx="961543" cy="256444"/>
          </a:xfrm>
          <a:prstGeom prst="bentConnector2">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xmlns="" id="{CF26B4F0-3E53-4C05-8975-D941B1D12E9C}"/>
              </a:ext>
            </a:extLst>
          </p:cNvPr>
          <p:cNvCxnSpPr/>
          <p:nvPr/>
        </p:nvCxnSpPr>
        <p:spPr>
          <a:xfrm>
            <a:off x="5187102" y="4087263"/>
            <a:ext cx="274921" cy="0"/>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sp>
        <p:nvSpPr>
          <p:cNvPr id="44" name="Rectángulo 43">
            <a:extLst>
              <a:ext uri="{FF2B5EF4-FFF2-40B4-BE49-F238E27FC236}">
                <a16:creationId xmlns:a16="http://schemas.microsoft.com/office/drawing/2014/main" xmlns="" id="{14FCE288-C2FA-40DF-BC78-125795DBE23C}"/>
              </a:ext>
            </a:extLst>
          </p:cNvPr>
          <p:cNvSpPr/>
          <p:nvPr/>
        </p:nvSpPr>
        <p:spPr>
          <a:xfrm>
            <a:off x="0" y="5736502"/>
            <a:ext cx="12192000" cy="584775"/>
          </a:xfrm>
          <a:prstGeom prst="rect">
            <a:avLst/>
          </a:prstGeom>
          <a:solidFill>
            <a:srgbClr val="E43866"/>
          </a:solidFill>
          <a:ln w="19050">
            <a:solidFill>
              <a:srgbClr val="E43866"/>
            </a:solidFill>
          </a:ln>
        </p:spPr>
        <p:txBody>
          <a:bodyPr wrap="square">
            <a:spAutoFit/>
          </a:bodyPr>
          <a:lstStyle/>
          <a:p>
            <a:pPr algn="just"/>
            <a:r>
              <a:rPr lang="es-CO" sz="1600" dirty="0">
                <a:solidFill>
                  <a:schemeClr val="bg1"/>
                </a:solidFill>
                <a:latin typeface="Arial" panose="020B0604020202020204" pitchFamily="34" charset="0"/>
                <a:cs typeface="Arial" panose="020B0604020202020204" pitchFamily="34" charset="0"/>
              </a:rPr>
              <a:t>Los criterios para la promoción anticipada deberán ser definidos y explícitos en el SIEE, así como los tiempos y el proceso que debe seguirse para su aplicación, en coherencia con lo que está establecido en la ley y el mismo SIEE.</a:t>
            </a:r>
          </a:p>
        </p:txBody>
      </p:sp>
    </p:spTree>
    <p:extLst>
      <p:ext uri="{BB962C8B-B14F-4D97-AF65-F5344CB8AC3E}">
        <p14:creationId xmlns:p14="http://schemas.microsoft.com/office/powerpoint/2010/main" val="399259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5" name="Rectángulo 24">
            <a:extLst>
              <a:ext uri="{FF2B5EF4-FFF2-40B4-BE49-F238E27FC236}">
                <a16:creationId xmlns:a16="http://schemas.microsoft.com/office/drawing/2014/main" xmlns="" id="{81B30FEB-C5E7-452B-911B-89660D024180}"/>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a:latin typeface="Arial" panose="020B0604020202020204" pitchFamily="34" charset="0"/>
              </a:rPr>
              <a:t>1</a:t>
            </a:r>
          </a:p>
        </p:txBody>
      </p:sp>
      <p:sp>
        <p:nvSpPr>
          <p:cNvPr id="26" name="CuadroTexto 25">
            <a:extLst>
              <a:ext uri="{FF2B5EF4-FFF2-40B4-BE49-F238E27FC236}">
                <a16:creationId xmlns:a16="http://schemas.microsoft.com/office/drawing/2014/main" xmlns="" id="{16C511DF-7749-436A-A6B1-9D87438D989A}"/>
              </a:ext>
            </a:extLst>
          </p:cNvPr>
          <p:cNvSpPr txBox="1"/>
          <p:nvPr/>
        </p:nvSpPr>
        <p:spPr>
          <a:xfrm>
            <a:off x="822043" y="305389"/>
            <a:ext cx="11244309" cy="400110"/>
          </a:xfrm>
          <a:prstGeom prst="rect">
            <a:avLst/>
          </a:prstGeom>
          <a:noFill/>
        </p:spPr>
        <p:txBody>
          <a:bodyPr wrap="square" rtlCol="0">
            <a:spAutoFit/>
          </a:bodyPr>
          <a:lstStyle/>
          <a:p>
            <a:r>
              <a:rPr lang="es-ES" sz="2000" b="1" dirty="0">
                <a:solidFill>
                  <a:srgbClr val="3F65AA"/>
                </a:solidFill>
                <a:latin typeface="Arial" panose="020B0604020202020204" pitchFamily="34" charset="0"/>
                <a:cs typeface="Arial" panose="020B0604020202020204" pitchFamily="34" charset="0"/>
                <a:sym typeface="Arial"/>
              </a:rPr>
              <a:t>Sistema Institucional de Evaluación de los Estudiantes -SIEE- </a:t>
            </a:r>
          </a:p>
        </p:txBody>
      </p:sp>
      <p:sp>
        <p:nvSpPr>
          <p:cNvPr id="2" name="Rectángulo 1">
            <a:extLst>
              <a:ext uri="{FF2B5EF4-FFF2-40B4-BE49-F238E27FC236}">
                <a16:creationId xmlns:a16="http://schemas.microsoft.com/office/drawing/2014/main" xmlns="" id="{630DEB11-EACD-42C8-BF60-B60C94C0E84A}"/>
              </a:ext>
            </a:extLst>
          </p:cNvPr>
          <p:cNvSpPr/>
          <p:nvPr/>
        </p:nvSpPr>
        <p:spPr>
          <a:xfrm>
            <a:off x="0" y="1010888"/>
            <a:ext cx="12192000" cy="369332"/>
          </a:xfrm>
          <a:prstGeom prst="rect">
            <a:avLst/>
          </a:prstGeom>
          <a:solidFill>
            <a:schemeClr val="bg1"/>
          </a:solidFill>
          <a:ln w="19050">
            <a:solidFill>
              <a:srgbClr val="E43866"/>
            </a:solidFill>
          </a:ln>
        </p:spPr>
        <p:txBody>
          <a:bodyPr wrap="square">
            <a:spAutoFit/>
          </a:bodyPr>
          <a:lstStyle/>
          <a:p>
            <a:pPr lvl="0" algn="ctr"/>
            <a:r>
              <a:rPr lang="es-CO" b="1" dirty="0">
                <a:solidFill>
                  <a:srgbClr val="436CB7"/>
                </a:solidFill>
                <a:latin typeface="Arial" panose="020B0604020202020204" pitchFamily="34" charset="0"/>
                <a:cs typeface="Arial" panose="020B0604020202020204" pitchFamily="34" charset="0"/>
              </a:rPr>
              <a:t>2.	La escala de valoración institucional y su respectiva equivalencia con la escala nacional.</a:t>
            </a:r>
          </a:p>
        </p:txBody>
      </p:sp>
      <p:sp>
        <p:nvSpPr>
          <p:cNvPr id="3" name="Rectángulo 2">
            <a:extLst>
              <a:ext uri="{FF2B5EF4-FFF2-40B4-BE49-F238E27FC236}">
                <a16:creationId xmlns:a16="http://schemas.microsoft.com/office/drawing/2014/main" xmlns="" id="{EA87D9E5-5D89-4913-9A62-1FD22E04F141}"/>
              </a:ext>
            </a:extLst>
          </p:cNvPr>
          <p:cNvSpPr/>
          <p:nvPr/>
        </p:nvSpPr>
        <p:spPr>
          <a:xfrm>
            <a:off x="0" y="5755555"/>
            <a:ext cx="12192000" cy="830997"/>
          </a:xfrm>
          <a:prstGeom prst="rect">
            <a:avLst/>
          </a:prstGeom>
          <a:solidFill>
            <a:srgbClr val="E43866"/>
          </a:solidFill>
        </p:spPr>
        <p:txBody>
          <a:bodyPr wrap="square">
            <a:spAutoFit/>
          </a:bodyPr>
          <a:lstStyle/>
          <a:p>
            <a:pPr algn="just"/>
            <a:r>
              <a:rPr lang="es-CO" sz="1600" dirty="0">
                <a:solidFill>
                  <a:schemeClr val="bg1"/>
                </a:solidFill>
                <a:latin typeface="Arial" panose="020B0604020202020204" pitchFamily="34" charset="0"/>
                <a:cs typeface="Arial" panose="020B0604020202020204" pitchFamily="34" charset="0"/>
              </a:rPr>
              <a:t>Las escalas que usen los Establecimientos Educativos pueden ser numéricas (sin importar el rango de números), nominales con letras o nombres, colores, símbolos, entre otras, siempre y cuando guarden relación y presenten su equivalencia con los cuatro niveles de desempeño de la escala nacional.</a:t>
            </a:r>
          </a:p>
        </p:txBody>
      </p:sp>
      <p:sp>
        <p:nvSpPr>
          <p:cNvPr id="9" name="Rectángulo: esquinas redondeadas 8">
            <a:extLst>
              <a:ext uri="{FF2B5EF4-FFF2-40B4-BE49-F238E27FC236}">
                <a16:creationId xmlns:a16="http://schemas.microsoft.com/office/drawing/2014/main" xmlns="" id="{F5F29506-0324-4AD7-831A-A8A73041AF07}"/>
              </a:ext>
            </a:extLst>
          </p:cNvPr>
          <p:cNvSpPr/>
          <p:nvPr/>
        </p:nvSpPr>
        <p:spPr>
          <a:xfrm>
            <a:off x="7441617" y="2337203"/>
            <a:ext cx="2930612" cy="4675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rgbClr val="4874C5"/>
                </a:solidFill>
                <a:latin typeface="Arial" panose="020B0604020202020204" pitchFamily="34" charset="0"/>
                <a:cs typeface="Arial" panose="020B0604020202020204" pitchFamily="34" charset="0"/>
              </a:rPr>
              <a:t>Superior</a:t>
            </a:r>
          </a:p>
        </p:txBody>
      </p:sp>
      <p:sp>
        <p:nvSpPr>
          <p:cNvPr id="10" name="Rectángulo: esquinas redondeadas 9">
            <a:extLst>
              <a:ext uri="{FF2B5EF4-FFF2-40B4-BE49-F238E27FC236}">
                <a16:creationId xmlns:a16="http://schemas.microsoft.com/office/drawing/2014/main" xmlns="" id="{974354D2-588E-4742-ACED-0498C843CF10}"/>
              </a:ext>
            </a:extLst>
          </p:cNvPr>
          <p:cNvSpPr/>
          <p:nvPr/>
        </p:nvSpPr>
        <p:spPr>
          <a:xfrm>
            <a:off x="7441617" y="2959105"/>
            <a:ext cx="2930612" cy="4675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rgbClr val="4874C5"/>
                </a:solidFill>
                <a:latin typeface="Arial" panose="020B0604020202020204" pitchFamily="34" charset="0"/>
                <a:cs typeface="Arial" panose="020B0604020202020204" pitchFamily="34" charset="0"/>
              </a:rPr>
              <a:t>Alto</a:t>
            </a:r>
          </a:p>
        </p:txBody>
      </p:sp>
      <p:sp>
        <p:nvSpPr>
          <p:cNvPr id="11" name="Rectángulo: esquinas redondeadas 10">
            <a:extLst>
              <a:ext uri="{FF2B5EF4-FFF2-40B4-BE49-F238E27FC236}">
                <a16:creationId xmlns:a16="http://schemas.microsoft.com/office/drawing/2014/main" xmlns="" id="{35C70703-60E4-4804-B140-AE720D6123EC}"/>
              </a:ext>
            </a:extLst>
          </p:cNvPr>
          <p:cNvSpPr/>
          <p:nvPr/>
        </p:nvSpPr>
        <p:spPr>
          <a:xfrm>
            <a:off x="7481280" y="3598455"/>
            <a:ext cx="2877875" cy="4675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rgbClr val="4874C5"/>
                </a:solidFill>
                <a:latin typeface="Arial" panose="020B0604020202020204" pitchFamily="34" charset="0"/>
                <a:cs typeface="Arial" panose="020B0604020202020204" pitchFamily="34" charset="0"/>
              </a:rPr>
              <a:t>Básico</a:t>
            </a:r>
          </a:p>
        </p:txBody>
      </p:sp>
      <p:sp>
        <p:nvSpPr>
          <p:cNvPr id="12" name="Rectángulo: esquinas redondeadas 11">
            <a:extLst>
              <a:ext uri="{FF2B5EF4-FFF2-40B4-BE49-F238E27FC236}">
                <a16:creationId xmlns:a16="http://schemas.microsoft.com/office/drawing/2014/main" xmlns="" id="{0AF7D959-48DB-478B-ADCC-F84C5F44EFEC}"/>
              </a:ext>
            </a:extLst>
          </p:cNvPr>
          <p:cNvSpPr/>
          <p:nvPr/>
        </p:nvSpPr>
        <p:spPr>
          <a:xfrm>
            <a:off x="7494354" y="4210044"/>
            <a:ext cx="2877875" cy="4146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rgbClr val="4874C5"/>
                </a:solidFill>
                <a:latin typeface="Arial" panose="020B0604020202020204" pitchFamily="34" charset="0"/>
                <a:cs typeface="Arial" panose="020B0604020202020204" pitchFamily="34" charset="0"/>
              </a:rPr>
              <a:t>Bajo (Reprueba)</a:t>
            </a:r>
          </a:p>
        </p:txBody>
      </p:sp>
      <p:cxnSp>
        <p:nvCxnSpPr>
          <p:cNvPr id="13" name="Conector: angular 12">
            <a:extLst>
              <a:ext uri="{FF2B5EF4-FFF2-40B4-BE49-F238E27FC236}">
                <a16:creationId xmlns:a16="http://schemas.microsoft.com/office/drawing/2014/main" xmlns="" id="{5F52FEEE-382C-4FD9-B9AB-1ECD4FDCAF4D}"/>
              </a:ext>
            </a:extLst>
          </p:cNvPr>
          <p:cNvCxnSpPr>
            <a:cxnSpLocks/>
          </p:cNvCxnSpPr>
          <p:nvPr/>
        </p:nvCxnSpPr>
        <p:spPr>
          <a:xfrm rot="5400000" flipH="1" flipV="1">
            <a:off x="6898879" y="2784487"/>
            <a:ext cx="663972" cy="259977"/>
          </a:xfrm>
          <a:prstGeom prst="bentConnector3">
            <a:avLst>
              <a:gd name="adj1" fmla="val 97163"/>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14" name="Conector: angular 13">
            <a:extLst>
              <a:ext uri="{FF2B5EF4-FFF2-40B4-BE49-F238E27FC236}">
                <a16:creationId xmlns:a16="http://schemas.microsoft.com/office/drawing/2014/main" xmlns="" id="{84912762-CA4B-4F43-8CAC-6E7F9C8A7025}"/>
              </a:ext>
            </a:extLst>
          </p:cNvPr>
          <p:cNvCxnSpPr>
            <a:cxnSpLocks/>
            <a:endCxn id="12" idx="1"/>
          </p:cNvCxnSpPr>
          <p:nvPr/>
        </p:nvCxnSpPr>
        <p:spPr>
          <a:xfrm rot="16200000" flipH="1">
            <a:off x="6727714" y="3650705"/>
            <a:ext cx="1140496" cy="392784"/>
          </a:xfrm>
          <a:prstGeom prst="bentConnector2">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xmlns="" id="{13C622C8-D258-4536-8F48-BF6A5447916E}"/>
              </a:ext>
            </a:extLst>
          </p:cNvPr>
          <p:cNvCxnSpPr>
            <a:cxnSpLocks/>
          </p:cNvCxnSpPr>
          <p:nvPr/>
        </p:nvCxnSpPr>
        <p:spPr>
          <a:xfrm>
            <a:off x="7100877" y="3228075"/>
            <a:ext cx="331380" cy="0"/>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xmlns="" id="{A89EC2E2-53C9-4E8C-98FF-DA206F779040}"/>
              </a:ext>
            </a:extLst>
          </p:cNvPr>
          <p:cNvCxnSpPr>
            <a:cxnSpLocks/>
          </p:cNvCxnSpPr>
          <p:nvPr/>
        </p:nvCxnSpPr>
        <p:spPr>
          <a:xfrm>
            <a:off x="7121798" y="3835590"/>
            <a:ext cx="331380" cy="0"/>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sp>
        <p:nvSpPr>
          <p:cNvPr id="21" name="Rectángulo: esquinas redondeadas 20">
            <a:extLst>
              <a:ext uri="{FF2B5EF4-FFF2-40B4-BE49-F238E27FC236}">
                <a16:creationId xmlns:a16="http://schemas.microsoft.com/office/drawing/2014/main" xmlns="" id="{0FABEA91-515A-4719-8529-96A41EF64562}"/>
              </a:ext>
            </a:extLst>
          </p:cNvPr>
          <p:cNvSpPr/>
          <p:nvPr/>
        </p:nvSpPr>
        <p:spPr>
          <a:xfrm>
            <a:off x="4223636" y="3170768"/>
            <a:ext cx="2416934" cy="621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latin typeface="Arial" panose="020B0604020202020204" pitchFamily="34" charset="0"/>
                <a:cs typeface="Arial" panose="020B0604020202020204" pitchFamily="34" charset="0"/>
              </a:rPr>
              <a:t>Desempeños</a:t>
            </a:r>
          </a:p>
        </p:txBody>
      </p:sp>
      <p:grpSp>
        <p:nvGrpSpPr>
          <p:cNvPr id="29" name="Grupo 28">
            <a:extLst>
              <a:ext uri="{FF2B5EF4-FFF2-40B4-BE49-F238E27FC236}">
                <a16:creationId xmlns:a16="http://schemas.microsoft.com/office/drawing/2014/main" xmlns="" id="{4C806A49-2DD4-4D7D-853C-5B254ED706C5}"/>
              </a:ext>
            </a:extLst>
          </p:cNvPr>
          <p:cNvGrpSpPr/>
          <p:nvPr/>
        </p:nvGrpSpPr>
        <p:grpSpPr>
          <a:xfrm>
            <a:off x="1807114" y="2520679"/>
            <a:ext cx="1892647" cy="1892647"/>
            <a:chOff x="3168476" y="2463967"/>
            <a:chExt cx="1892647" cy="1892647"/>
          </a:xfrm>
        </p:grpSpPr>
        <p:sp>
          <p:nvSpPr>
            <p:cNvPr id="30" name="Elipse 29">
              <a:extLst>
                <a:ext uri="{FF2B5EF4-FFF2-40B4-BE49-F238E27FC236}">
                  <a16:creationId xmlns:a16="http://schemas.microsoft.com/office/drawing/2014/main" xmlns="" id="{CA0F3C8C-D6F4-4D8F-ACC3-2DAB846D1AC9}"/>
                </a:ext>
              </a:extLst>
            </p:cNvPr>
            <p:cNvSpPr/>
            <p:nvPr/>
          </p:nvSpPr>
          <p:spPr>
            <a:xfrm>
              <a:off x="3168476" y="2463967"/>
              <a:ext cx="1892647" cy="1892647"/>
            </a:xfrm>
            <a:prstGeom prst="ellipse">
              <a:avLst/>
            </a:prstGeom>
            <a:solidFill>
              <a:srgbClr val="3F65AA"/>
            </a:solidFill>
            <a:ln w="19050">
              <a:solidFill>
                <a:srgbClr val="3F65AA"/>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1" name="Elipse 4">
              <a:extLst>
                <a:ext uri="{FF2B5EF4-FFF2-40B4-BE49-F238E27FC236}">
                  <a16:creationId xmlns:a16="http://schemas.microsoft.com/office/drawing/2014/main" xmlns="" id="{F049FE00-BB07-4EF5-B2DD-49789A96EC6D}"/>
                </a:ext>
              </a:extLst>
            </p:cNvPr>
            <p:cNvSpPr txBox="1"/>
            <p:nvPr/>
          </p:nvSpPr>
          <p:spPr>
            <a:xfrm>
              <a:off x="3445648" y="2741139"/>
              <a:ext cx="1338303" cy="13383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CO" sz="2300" b="1" dirty="0"/>
                <a:t>Escala Nacional vigente </a:t>
              </a:r>
            </a:p>
          </p:txBody>
        </p:sp>
      </p:grpSp>
    </p:spTree>
    <p:extLst>
      <p:ext uri="{BB962C8B-B14F-4D97-AF65-F5344CB8AC3E}">
        <p14:creationId xmlns:p14="http://schemas.microsoft.com/office/powerpoint/2010/main" val="3047435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91" name="Google Shape;291;p24"/>
          <p:cNvSpPr txBox="1"/>
          <p:nvPr/>
        </p:nvSpPr>
        <p:spPr>
          <a:xfrm>
            <a:off x="543776" y="930006"/>
            <a:ext cx="4779786" cy="400111"/>
          </a:xfrm>
          <a:prstGeom prst="rect">
            <a:avLst/>
          </a:prstGeom>
          <a:noFill/>
          <a:ln>
            <a:noFill/>
          </a:ln>
        </p:spPr>
        <p:txBody>
          <a:bodyPr spcFirstLastPara="1" wrap="square" lIns="91425" tIns="45700" rIns="91425" bIns="45700" anchor="t" anchorCtr="0">
            <a:noAutofit/>
          </a:bodyPr>
          <a:lstStyle/>
          <a:p>
            <a:pPr lvl="0"/>
            <a:r>
              <a:rPr lang="es-ES" b="1" dirty="0">
                <a:solidFill>
                  <a:srgbClr val="436CB7"/>
                </a:solidFill>
                <a:latin typeface="Arial" panose="020B0604020202020204" pitchFamily="34" charset="0"/>
                <a:cs typeface="Arial" panose="020B0604020202020204" pitchFamily="34" charset="0"/>
                <a:sym typeface="Calibri"/>
              </a:rPr>
              <a:t>Escala Nacional vigente </a:t>
            </a:r>
          </a:p>
        </p:txBody>
      </p:sp>
      <p:sp>
        <p:nvSpPr>
          <p:cNvPr id="25" name="Rectángulo 24">
            <a:extLst>
              <a:ext uri="{FF2B5EF4-FFF2-40B4-BE49-F238E27FC236}">
                <a16:creationId xmlns:a16="http://schemas.microsoft.com/office/drawing/2014/main" xmlns="" id="{81B30FEB-C5E7-452B-911B-89660D024180}"/>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a:latin typeface="Arial" panose="020B0604020202020204" pitchFamily="34" charset="0"/>
              </a:rPr>
              <a:t>1</a:t>
            </a:r>
          </a:p>
        </p:txBody>
      </p:sp>
      <p:sp>
        <p:nvSpPr>
          <p:cNvPr id="26" name="CuadroTexto 25">
            <a:extLst>
              <a:ext uri="{FF2B5EF4-FFF2-40B4-BE49-F238E27FC236}">
                <a16:creationId xmlns:a16="http://schemas.microsoft.com/office/drawing/2014/main" xmlns="" id="{16C511DF-7749-436A-A6B1-9D87438D989A}"/>
              </a:ext>
            </a:extLst>
          </p:cNvPr>
          <p:cNvSpPr txBox="1"/>
          <p:nvPr/>
        </p:nvSpPr>
        <p:spPr>
          <a:xfrm>
            <a:off x="822043" y="305389"/>
            <a:ext cx="11244309" cy="400110"/>
          </a:xfrm>
          <a:prstGeom prst="rect">
            <a:avLst/>
          </a:prstGeom>
          <a:noFill/>
        </p:spPr>
        <p:txBody>
          <a:bodyPr wrap="square" rtlCol="0">
            <a:spAutoFit/>
          </a:bodyPr>
          <a:lstStyle/>
          <a:p>
            <a:r>
              <a:rPr lang="es-ES" sz="2000" b="1" dirty="0">
                <a:solidFill>
                  <a:srgbClr val="3F65AA"/>
                </a:solidFill>
                <a:latin typeface="Arial" panose="020B0604020202020204" pitchFamily="34" charset="0"/>
                <a:cs typeface="Arial" panose="020B0604020202020204" pitchFamily="34" charset="0"/>
                <a:sym typeface="Arial"/>
              </a:rPr>
              <a:t>Sistema Institucional de Evaluación de los Estudiantes -SIEE- </a:t>
            </a:r>
          </a:p>
        </p:txBody>
      </p:sp>
      <p:sp>
        <p:nvSpPr>
          <p:cNvPr id="27" name="Rectángulo 26">
            <a:extLst>
              <a:ext uri="{FF2B5EF4-FFF2-40B4-BE49-F238E27FC236}">
                <a16:creationId xmlns:a16="http://schemas.microsoft.com/office/drawing/2014/main" xmlns="" id="{7DC10C66-14BF-461E-AC5A-3966C8AB7F5C}"/>
              </a:ext>
            </a:extLst>
          </p:cNvPr>
          <p:cNvSpPr/>
          <p:nvPr/>
        </p:nvSpPr>
        <p:spPr>
          <a:xfrm flipV="1">
            <a:off x="631458" y="1284398"/>
            <a:ext cx="1996208" cy="45719"/>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graphicFrame>
        <p:nvGraphicFramePr>
          <p:cNvPr id="3" name="Tabla 3">
            <a:extLst>
              <a:ext uri="{FF2B5EF4-FFF2-40B4-BE49-F238E27FC236}">
                <a16:creationId xmlns:a16="http://schemas.microsoft.com/office/drawing/2014/main" xmlns="" id="{6517FF0E-184D-4B62-82C3-84D883412D79}"/>
              </a:ext>
            </a:extLst>
          </p:cNvPr>
          <p:cNvGraphicFramePr>
            <a:graphicFrameLocks noGrp="1"/>
          </p:cNvGraphicFramePr>
          <p:nvPr>
            <p:extLst>
              <p:ext uri="{D42A27DB-BD31-4B8C-83A1-F6EECF244321}">
                <p14:modId xmlns:p14="http://schemas.microsoft.com/office/powerpoint/2010/main" val="2808751288"/>
              </p:ext>
            </p:extLst>
          </p:nvPr>
        </p:nvGraphicFramePr>
        <p:xfrm>
          <a:off x="363255" y="1862970"/>
          <a:ext cx="11398686" cy="4237116"/>
        </p:xfrm>
        <a:graphic>
          <a:graphicData uri="http://schemas.openxmlformats.org/drawingml/2006/table">
            <a:tbl>
              <a:tblPr firstRow="1" bandRow="1">
                <a:tableStyleId>{69CF1AB2-1976-4502-BF36-3FF5EA218861}</a:tableStyleId>
              </a:tblPr>
              <a:tblGrid>
                <a:gridCol w="5436296">
                  <a:extLst>
                    <a:ext uri="{9D8B030D-6E8A-4147-A177-3AD203B41FA5}">
                      <a16:colId xmlns:a16="http://schemas.microsoft.com/office/drawing/2014/main" xmlns="" val="338501768"/>
                    </a:ext>
                  </a:extLst>
                </a:gridCol>
                <a:gridCol w="5962390">
                  <a:extLst>
                    <a:ext uri="{9D8B030D-6E8A-4147-A177-3AD203B41FA5}">
                      <a16:colId xmlns:a16="http://schemas.microsoft.com/office/drawing/2014/main" xmlns="" val="1423851062"/>
                    </a:ext>
                  </a:extLst>
                </a:gridCol>
              </a:tblGrid>
              <a:tr h="390346">
                <a:tc>
                  <a:txBody>
                    <a:bodyPr/>
                    <a:lstStyle/>
                    <a:p>
                      <a:pPr algn="ctr"/>
                      <a:r>
                        <a:rPr lang="es-CO" sz="1600" b="1" u="none" dirty="0">
                          <a:solidFill>
                            <a:schemeClr val="bg1"/>
                          </a:solidFill>
                          <a:latin typeface="Arial" panose="020B0604020202020204" pitchFamily="34" charset="0"/>
                          <a:cs typeface="Arial" panose="020B0604020202020204" pitchFamily="34" charset="0"/>
                        </a:rPr>
                        <a:t>Consideraciones</a:t>
                      </a:r>
                    </a:p>
                  </a:txBody>
                  <a:tcPr anchor="ctr">
                    <a:solidFill>
                      <a:srgbClr val="E43866"/>
                    </a:solidFill>
                  </a:tcPr>
                </a:tc>
                <a:tc>
                  <a:txBody>
                    <a:bodyPr/>
                    <a:lstStyle/>
                    <a:p>
                      <a:pPr algn="ctr"/>
                      <a:r>
                        <a:rPr lang="es-CO" sz="1600" b="1" u="none" dirty="0">
                          <a:solidFill>
                            <a:schemeClr val="bg1"/>
                          </a:solidFill>
                          <a:latin typeface="Arial" panose="020B0604020202020204" pitchFamily="34" charset="0"/>
                          <a:cs typeface="Arial" panose="020B0604020202020204" pitchFamily="34" charset="0"/>
                        </a:rPr>
                        <a:t>Recomendaciones</a:t>
                      </a:r>
                    </a:p>
                  </a:txBody>
                  <a:tcPr anchor="ctr">
                    <a:solidFill>
                      <a:srgbClr val="E43866"/>
                    </a:solidFill>
                  </a:tcPr>
                </a:tc>
                <a:extLst>
                  <a:ext uri="{0D108BD9-81ED-4DB2-BD59-A6C34878D82A}">
                    <a16:rowId xmlns:a16="http://schemas.microsoft.com/office/drawing/2014/main" xmlns="" val="1849240325"/>
                  </a:ext>
                </a:extLst>
              </a:tr>
              <a:tr h="3846770">
                <a:tc>
                  <a:txBody>
                    <a:bodyPr/>
                    <a:lstStyle/>
                    <a:p>
                      <a:pPr marL="285750" lvl="0" indent="-285750">
                        <a:buFont typeface="Arial" panose="020B0604020202020204" pitchFamily="34" charset="0"/>
                        <a:buChar char="•"/>
                      </a:pPr>
                      <a:r>
                        <a:rPr lang="es-ES" sz="1600" dirty="0">
                          <a:solidFill>
                            <a:srgbClr val="3F65AA"/>
                          </a:solidFill>
                          <a:latin typeface="Arial"/>
                          <a:ea typeface="Arial"/>
                          <a:cs typeface="Arial"/>
                          <a:sym typeface="Arial"/>
                        </a:rPr>
                        <a:t>La escala de valoración es una herramienta que facilita los juicios sobre los desempeños de los estudiantes.</a:t>
                      </a:r>
                    </a:p>
                    <a:p>
                      <a:pPr marL="285750" lvl="0" indent="-285750">
                        <a:buFont typeface="Arial" panose="020B0604020202020204" pitchFamily="34" charset="0"/>
                        <a:buChar char="•"/>
                      </a:pPr>
                      <a:endParaRPr lang="es-ES" sz="1600" dirty="0">
                        <a:solidFill>
                          <a:srgbClr val="3F65AA"/>
                        </a:solidFill>
                        <a:latin typeface="Arial"/>
                        <a:ea typeface="Arial"/>
                        <a:cs typeface="Arial"/>
                        <a:sym typeface="Arial"/>
                      </a:endParaRPr>
                    </a:p>
                    <a:p>
                      <a:pPr marL="285750" indent="-285750">
                        <a:buFont typeface="Arial" panose="020B0604020202020204" pitchFamily="34" charset="0"/>
                        <a:buChar char="•"/>
                      </a:pPr>
                      <a:r>
                        <a:rPr lang="es-CO" sz="1600" dirty="0">
                          <a:solidFill>
                            <a:srgbClr val="3F65AA"/>
                          </a:solidFill>
                          <a:latin typeface="Arial"/>
                          <a:ea typeface="Arial"/>
                          <a:cs typeface="Arial"/>
                          <a:sym typeface="Arial"/>
                        </a:rPr>
                        <a:t>Permite valorar el avance del estudiante con respecto a determinadas habilidades, conocimientos o destrezas, por lo cual los valores de la escala seleccionada deberán ser jerárquicos y ascendentes.</a:t>
                      </a:r>
                    </a:p>
                    <a:p>
                      <a:pPr marL="285750" indent="-285750">
                        <a:buFont typeface="Arial" panose="020B0604020202020204" pitchFamily="34" charset="0"/>
                        <a:buChar char="•"/>
                      </a:pPr>
                      <a:endParaRPr lang="es-ES" sz="1600" dirty="0">
                        <a:solidFill>
                          <a:srgbClr val="3F65AA"/>
                        </a:solidFill>
                        <a:latin typeface="Arial"/>
                        <a:ea typeface="Arial"/>
                        <a:cs typeface="Arial"/>
                        <a:sym typeface="Arial"/>
                      </a:endParaRPr>
                    </a:p>
                    <a:p>
                      <a:pPr marL="285750" indent="-285750">
                        <a:buFont typeface="Arial" panose="020B0604020202020204" pitchFamily="34" charset="0"/>
                        <a:buChar char="•"/>
                      </a:pPr>
                      <a:r>
                        <a:rPr lang="es-ES" sz="1600" dirty="0">
                          <a:solidFill>
                            <a:srgbClr val="3F65AA"/>
                          </a:solidFill>
                          <a:latin typeface="Arial"/>
                          <a:ea typeface="Arial"/>
                          <a:cs typeface="Arial"/>
                          <a:sym typeface="Arial"/>
                        </a:rPr>
                        <a:t>Permite la sistematización del proceso evaluativo y la generación de los reportes con el nivel de avance, fortalezas, debilidades y recomendaciones.</a:t>
                      </a:r>
                    </a:p>
                  </a:txBody>
                  <a:tcPr>
                    <a:solidFill>
                      <a:schemeClr val="bg1"/>
                    </a:solidFill>
                  </a:tcPr>
                </a:tc>
                <a:tc>
                  <a:txBody>
                    <a:bodyPr/>
                    <a:lstStyle/>
                    <a:p>
                      <a:pPr marL="285750" indent="-285750" algn="l">
                        <a:lnSpc>
                          <a:spcPct val="100000"/>
                        </a:lnSpc>
                        <a:spcBef>
                          <a:spcPts val="600"/>
                        </a:spcBef>
                        <a:spcAft>
                          <a:spcPts val="600"/>
                        </a:spcAft>
                        <a:buFont typeface="Arial" panose="020B0604020202020204" pitchFamily="34" charset="0"/>
                        <a:buChar char="•"/>
                      </a:pPr>
                      <a:r>
                        <a:rPr lang="es-CO" sz="1600" dirty="0">
                          <a:solidFill>
                            <a:srgbClr val="3F65AA"/>
                          </a:solidFill>
                          <a:latin typeface="Arial" panose="020B0604020202020204" pitchFamily="34" charset="0"/>
                          <a:cs typeface="Arial" panose="020B0604020202020204" pitchFamily="34" charset="0"/>
                        </a:rPr>
                        <a:t>Establecer, previo a la definición de la escala valorativa, por cada área o asignatura, los </a:t>
                      </a:r>
                      <a:r>
                        <a:rPr lang="es-CO" sz="1600" b="1" dirty="0">
                          <a:solidFill>
                            <a:srgbClr val="3F65AA"/>
                          </a:solidFill>
                          <a:latin typeface="Arial" panose="020B0604020202020204" pitchFamily="34" charset="0"/>
                          <a:cs typeface="Arial" panose="020B0604020202020204" pitchFamily="34" charset="0"/>
                        </a:rPr>
                        <a:t>niveles de desempeño</a:t>
                      </a:r>
                      <a:r>
                        <a:rPr lang="es-CO" sz="1600" dirty="0">
                          <a:solidFill>
                            <a:srgbClr val="3F65AA"/>
                          </a:solidFill>
                          <a:latin typeface="Arial" panose="020B0604020202020204" pitchFamily="34" charset="0"/>
                          <a:cs typeface="Arial" panose="020B0604020202020204" pitchFamily="34" charset="0"/>
                        </a:rPr>
                        <a:t>, los cuales deberán describir cómo una destreza o habilidad va de un nivel inferior a uno superior. </a:t>
                      </a:r>
                    </a:p>
                    <a:p>
                      <a:pPr marL="285750" indent="-285750">
                        <a:lnSpc>
                          <a:spcPct val="100000"/>
                        </a:lnSpc>
                        <a:spcBef>
                          <a:spcPts val="600"/>
                        </a:spcBef>
                        <a:spcAft>
                          <a:spcPts val="600"/>
                        </a:spcAft>
                        <a:buFont typeface="Arial" panose="020B0604020202020204" pitchFamily="34" charset="0"/>
                        <a:buChar char="•"/>
                      </a:pPr>
                      <a:r>
                        <a:rPr lang="es-ES" sz="1600" b="1" dirty="0">
                          <a:solidFill>
                            <a:srgbClr val="3F65AA"/>
                          </a:solidFill>
                          <a:latin typeface="Arial" panose="020B0604020202020204" pitchFamily="34" charset="0"/>
                          <a:ea typeface="Arial"/>
                          <a:cs typeface="Arial" panose="020B0604020202020204" pitchFamily="34" charset="0"/>
                          <a:sym typeface="Arial"/>
                        </a:rPr>
                        <a:t>Mantener un orden progresivo</a:t>
                      </a:r>
                      <a:r>
                        <a:rPr lang="es-ES" sz="1600" dirty="0">
                          <a:solidFill>
                            <a:srgbClr val="3F65AA"/>
                          </a:solidFill>
                          <a:latin typeface="Arial" panose="020B0604020202020204" pitchFamily="34" charset="0"/>
                          <a:ea typeface="Arial"/>
                          <a:cs typeface="Arial" panose="020B0604020202020204" pitchFamily="34" charset="0"/>
                          <a:sym typeface="Arial"/>
                        </a:rPr>
                        <a:t>, es decir, el nivel de desempeño superior deberá considerar los rasgos, las características y aspectos de los niveles que le anteceden. </a:t>
                      </a:r>
                    </a:p>
                    <a:p>
                      <a:pPr marL="285750" lvl="0" indent="-285750">
                        <a:spcBef>
                          <a:spcPts val="600"/>
                        </a:spcBef>
                        <a:spcAft>
                          <a:spcPts val="600"/>
                        </a:spcAft>
                        <a:buFont typeface="Arial" panose="020B0604020202020204" pitchFamily="34" charset="0"/>
                        <a:buChar char="•"/>
                      </a:pPr>
                      <a:r>
                        <a:rPr lang="es-ES" sz="1600" dirty="0">
                          <a:solidFill>
                            <a:srgbClr val="3F65AA"/>
                          </a:solidFill>
                          <a:latin typeface="Arial"/>
                          <a:ea typeface="Arial"/>
                          <a:cs typeface="Arial"/>
                          <a:sym typeface="Arial"/>
                        </a:rPr>
                        <a:t>Considerar que al definir una escala de valoración no basta con determinar el tipo de escala que se usará (numérica, ordinal, cualitativa, icónica, entre otras), es importante garantizar que la seleccionada es la que </a:t>
                      </a:r>
                      <a:r>
                        <a:rPr lang="es-ES" sz="1600" b="1" dirty="0">
                          <a:solidFill>
                            <a:srgbClr val="3F65AA"/>
                          </a:solidFill>
                          <a:latin typeface="Arial"/>
                          <a:ea typeface="Arial"/>
                          <a:cs typeface="Arial"/>
                          <a:sym typeface="Arial"/>
                        </a:rPr>
                        <a:t>facilita la valoración </a:t>
                      </a:r>
                      <a:r>
                        <a:rPr lang="es-ES" sz="1600" dirty="0">
                          <a:solidFill>
                            <a:srgbClr val="3F65AA"/>
                          </a:solidFill>
                          <a:latin typeface="Arial"/>
                          <a:ea typeface="Arial"/>
                          <a:cs typeface="Arial"/>
                          <a:sym typeface="Arial"/>
                        </a:rPr>
                        <a:t>del desempeño de los estudiantes.</a:t>
                      </a:r>
                    </a:p>
                  </a:txBody>
                  <a:tcPr>
                    <a:solidFill>
                      <a:schemeClr val="bg1"/>
                    </a:solidFill>
                  </a:tcPr>
                </a:tc>
                <a:extLst>
                  <a:ext uri="{0D108BD9-81ED-4DB2-BD59-A6C34878D82A}">
                    <a16:rowId xmlns:a16="http://schemas.microsoft.com/office/drawing/2014/main" xmlns="" val="3383722958"/>
                  </a:ext>
                </a:extLst>
              </a:tr>
            </a:tbl>
          </a:graphicData>
        </a:graphic>
      </p:graphicFrame>
    </p:spTree>
    <p:extLst>
      <p:ext uri="{BB962C8B-B14F-4D97-AF65-F5344CB8AC3E}">
        <p14:creationId xmlns:p14="http://schemas.microsoft.com/office/powerpoint/2010/main" val="2444518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91" name="Google Shape;291;p24"/>
          <p:cNvSpPr txBox="1"/>
          <p:nvPr/>
        </p:nvSpPr>
        <p:spPr>
          <a:xfrm>
            <a:off x="535125" y="1369280"/>
            <a:ext cx="5854940" cy="327952"/>
          </a:xfrm>
          <a:prstGeom prst="rect">
            <a:avLst/>
          </a:prstGeom>
          <a:noFill/>
          <a:ln>
            <a:noFill/>
          </a:ln>
        </p:spPr>
        <p:txBody>
          <a:bodyPr spcFirstLastPara="1" wrap="square" lIns="91425" tIns="45700" rIns="91425" bIns="45700" anchor="t" anchorCtr="0">
            <a:noAutofit/>
          </a:bodyPr>
          <a:lstStyle/>
          <a:p>
            <a:pPr lvl="0"/>
            <a:r>
              <a:rPr lang="es-CO" b="1" dirty="0">
                <a:solidFill>
                  <a:srgbClr val="436CB7"/>
                </a:solidFill>
                <a:latin typeface="Arial" panose="020B0604020202020204" pitchFamily="34" charset="0"/>
                <a:cs typeface="Arial" panose="020B0604020202020204" pitchFamily="34" charset="0"/>
                <a:sym typeface="Calibri"/>
              </a:rPr>
              <a:t>Seguimiento al desarrollo de los estudiantes </a:t>
            </a:r>
            <a:endParaRPr lang="es-ES" b="1" dirty="0">
              <a:solidFill>
                <a:srgbClr val="436CB7"/>
              </a:solidFill>
              <a:latin typeface="Arial" panose="020B0604020202020204" pitchFamily="34" charset="0"/>
              <a:cs typeface="Arial" panose="020B0604020202020204" pitchFamily="34" charset="0"/>
              <a:sym typeface="Calibri"/>
            </a:endParaRPr>
          </a:p>
        </p:txBody>
      </p:sp>
      <p:sp>
        <p:nvSpPr>
          <p:cNvPr id="25" name="Rectángulo 24">
            <a:extLst>
              <a:ext uri="{FF2B5EF4-FFF2-40B4-BE49-F238E27FC236}">
                <a16:creationId xmlns:a16="http://schemas.microsoft.com/office/drawing/2014/main" xmlns="" id="{81B30FEB-C5E7-452B-911B-89660D024180}"/>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a:latin typeface="Arial" panose="020B0604020202020204" pitchFamily="34" charset="0"/>
              </a:rPr>
              <a:t>1</a:t>
            </a:r>
          </a:p>
        </p:txBody>
      </p:sp>
      <p:sp>
        <p:nvSpPr>
          <p:cNvPr id="26" name="CuadroTexto 25">
            <a:extLst>
              <a:ext uri="{FF2B5EF4-FFF2-40B4-BE49-F238E27FC236}">
                <a16:creationId xmlns:a16="http://schemas.microsoft.com/office/drawing/2014/main" xmlns="" id="{16C511DF-7749-436A-A6B1-9D87438D989A}"/>
              </a:ext>
            </a:extLst>
          </p:cNvPr>
          <p:cNvSpPr txBox="1"/>
          <p:nvPr/>
        </p:nvSpPr>
        <p:spPr>
          <a:xfrm>
            <a:off x="822043" y="305389"/>
            <a:ext cx="11244309" cy="400110"/>
          </a:xfrm>
          <a:prstGeom prst="rect">
            <a:avLst/>
          </a:prstGeom>
          <a:noFill/>
        </p:spPr>
        <p:txBody>
          <a:bodyPr wrap="square" rtlCol="0">
            <a:spAutoFit/>
          </a:bodyPr>
          <a:lstStyle/>
          <a:p>
            <a:r>
              <a:rPr lang="es-ES" sz="2000" b="1" dirty="0">
                <a:solidFill>
                  <a:srgbClr val="3F65AA"/>
                </a:solidFill>
                <a:latin typeface="Arial" panose="020B0604020202020204" pitchFamily="34" charset="0"/>
                <a:cs typeface="Arial" panose="020B0604020202020204" pitchFamily="34" charset="0"/>
                <a:sym typeface="Arial"/>
              </a:rPr>
              <a:t>Sistema Institucional de Evaluación de los Estudiantes -SIEE- </a:t>
            </a:r>
          </a:p>
        </p:txBody>
      </p:sp>
      <p:sp>
        <p:nvSpPr>
          <p:cNvPr id="27" name="Rectángulo 26">
            <a:extLst>
              <a:ext uri="{FF2B5EF4-FFF2-40B4-BE49-F238E27FC236}">
                <a16:creationId xmlns:a16="http://schemas.microsoft.com/office/drawing/2014/main" xmlns="" id="{7DC10C66-14BF-461E-AC5A-3966C8AB7F5C}"/>
              </a:ext>
            </a:extLst>
          </p:cNvPr>
          <p:cNvSpPr/>
          <p:nvPr/>
        </p:nvSpPr>
        <p:spPr>
          <a:xfrm flipV="1">
            <a:off x="643984" y="1766999"/>
            <a:ext cx="1996208" cy="45719"/>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sp>
        <p:nvSpPr>
          <p:cNvPr id="2" name="Rectángulo 1">
            <a:extLst>
              <a:ext uri="{FF2B5EF4-FFF2-40B4-BE49-F238E27FC236}">
                <a16:creationId xmlns:a16="http://schemas.microsoft.com/office/drawing/2014/main" xmlns="" id="{630DEB11-EACD-42C8-BF60-B60C94C0E84A}"/>
              </a:ext>
            </a:extLst>
          </p:cNvPr>
          <p:cNvSpPr/>
          <p:nvPr/>
        </p:nvSpPr>
        <p:spPr>
          <a:xfrm>
            <a:off x="0" y="937384"/>
            <a:ext cx="12192000" cy="369332"/>
          </a:xfrm>
          <a:prstGeom prst="rect">
            <a:avLst/>
          </a:prstGeom>
          <a:solidFill>
            <a:schemeClr val="bg1"/>
          </a:solidFill>
          <a:ln w="19050">
            <a:solidFill>
              <a:srgbClr val="E43866"/>
            </a:solidFill>
          </a:ln>
        </p:spPr>
        <p:txBody>
          <a:bodyPr wrap="square">
            <a:spAutoFit/>
          </a:bodyPr>
          <a:lstStyle/>
          <a:p>
            <a:pPr algn="ctr"/>
            <a:r>
              <a:rPr lang="es-CO" b="1" dirty="0">
                <a:solidFill>
                  <a:srgbClr val="436CB7"/>
                </a:solidFill>
                <a:latin typeface="Arial" panose="020B0604020202020204" pitchFamily="34" charset="0"/>
                <a:cs typeface="Arial" panose="020B0604020202020204" pitchFamily="34" charset="0"/>
              </a:rPr>
              <a:t>3.	Las estrategias de valoración integral de los desempeños de los estudiantes. </a:t>
            </a:r>
          </a:p>
        </p:txBody>
      </p:sp>
      <p:sp>
        <p:nvSpPr>
          <p:cNvPr id="28" name="Rectángulo 27">
            <a:extLst>
              <a:ext uri="{FF2B5EF4-FFF2-40B4-BE49-F238E27FC236}">
                <a16:creationId xmlns:a16="http://schemas.microsoft.com/office/drawing/2014/main" xmlns="" id="{6C393A3A-42E0-4BF7-8E51-B0B507ECEE33}"/>
              </a:ext>
            </a:extLst>
          </p:cNvPr>
          <p:cNvSpPr/>
          <p:nvPr/>
        </p:nvSpPr>
        <p:spPr>
          <a:xfrm>
            <a:off x="799707" y="2891321"/>
            <a:ext cx="2550154" cy="1477328"/>
          </a:xfrm>
          <a:prstGeom prst="rect">
            <a:avLst/>
          </a:prstGeom>
          <a:solidFill>
            <a:schemeClr val="bg1"/>
          </a:solidFill>
          <a:ln w="9525">
            <a:solidFill>
              <a:srgbClr val="E43866"/>
            </a:solidFill>
          </a:ln>
        </p:spPr>
        <p:txBody>
          <a:bodyPr wrap="square">
            <a:spAutoFit/>
          </a:bodyPr>
          <a:lstStyle/>
          <a:p>
            <a:pPr lvl="0" algn="just"/>
            <a:r>
              <a:rPr lang="es-CO" dirty="0">
                <a:solidFill>
                  <a:srgbClr val="436CB7"/>
                </a:solidFill>
                <a:latin typeface="Arial" panose="020B0604020202020204" pitchFamily="34" charset="0"/>
                <a:cs typeface="Arial" panose="020B0604020202020204" pitchFamily="34" charset="0"/>
              </a:rPr>
              <a:t>Estipule y describa el seguimiento al desarrollo de los estudiantes en sus diferentes dimensiones</a:t>
            </a:r>
            <a:endParaRPr lang="es-CO" dirty="0">
              <a:solidFill>
                <a:srgbClr val="3F65AA"/>
              </a:solidFill>
              <a:latin typeface="Arial" panose="020B0604020202020204" pitchFamily="34" charset="0"/>
              <a:cs typeface="Arial" panose="020B0604020202020204" pitchFamily="34" charset="0"/>
            </a:endParaRPr>
          </a:p>
        </p:txBody>
      </p:sp>
      <p:sp>
        <p:nvSpPr>
          <p:cNvPr id="8" name="Rectángulo: esquinas redondeadas 7">
            <a:extLst>
              <a:ext uri="{FF2B5EF4-FFF2-40B4-BE49-F238E27FC236}">
                <a16:creationId xmlns:a16="http://schemas.microsoft.com/office/drawing/2014/main" xmlns="" id="{2238BBB4-65AA-4073-A684-323FABA455E9}"/>
              </a:ext>
            </a:extLst>
          </p:cNvPr>
          <p:cNvSpPr/>
          <p:nvPr/>
        </p:nvSpPr>
        <p:spPr>
          <a:xfrm>
            <a:off x="3972478" y="2035054"/>
            <a:ext cx="2010788" cy="5438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spcAft>
                <a:spcPts val="600"/>
              </a:spcAft>
            </a:pPr>
            <a:r>
              <a:rPr lang="es-CO" sz="1600" dirty="0">
                <a:solidFill>
                  <a:srgbClr val="436CB7"/>
                </a:solidFill>
                <a:latin typeface="Arial" panose="020B0604020202020204" pitchFamily="34" charset="0"/>
                <a:cs typeface="Arial" panose="020B0604020202020204" pitchFamily="34" charset="0"/>
              </a:rPr>
              <a:t>Cognitiva</a:t>
            </a:r>
          </a:p>
        </p:txBody>
      </p:sp>
      <p:sp>
        <p:nvSpPr>
          <p:cNvPr id="9" name="Rectángulo: esquinas redondeadas 8">
            <a:extLst>
              <a:ext uri="{FF2B5EF4-FFF2-40B4-BE49-F238E27FC236}">
                <a16:creationId xmlns:a16="http://schemas.microsoft.com/office/drawing/2014/main" xmlns="" id="{BDCE9CCC-C34A-418C-A2B5-F382A8E7826C}"/>
              </a:ext>
            </a:extLst>
          </p:cNvPr>
          <p:cNvSpPr/>
          <p:nvPr/>
        </p:nvSpPr>
        <p:spPr>
          <a:xfrm>
            <a:off x="3972478" y="2697813"/>
            <a:ext cx="2010788" cy="5485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spcAft>
                <a:spcPts val="600"/>
              </a:spcAft>
            </a:pPr>
            <a:r>
              <a:rPr lang="es-CO" sz="1600" dirty="0">
                <a:solidFill>
                  <a:srgbClr val="436CB7"/>
                </a:solidFill>
                <a:latin typeface="Arial" panose="020B0604020202020204" pitchFamily="34" charset="0"/>
                <a:cs typeface="Arial" panose="020B0604020202020204" pitchFamily="34" charset="0"/>
              </a:rPr>
              <a:t>Intelectual</a:t>
            </a:r>
          </a:p>
        </p:txBody>
      </p:sp>
      <p:sp>
        <p:nvSpPr>
          <p:cNvPr id="10" name="Rectángulo: esquinas redondeadas 9">
            <a:extLst>
              <a:ext uri="{FF2B5EF4-FFF2-40B4-BE49-F238E27FC236}">
                <a16:creationId xmlns:a16="http://schemas.microsoft.com/office/drawing/2014/main" xmlns="" id="{208A84C5-1102-4B8F-A246-54A3F608490B}"/>
              </a:ext>
            </a:extLst>
          </p:cNvPr>
          <p:cNvSpPr/>
          <p:nvPr/>
        </p:nvSpPr>
        <p:spPr>
          <a:xfrm>
            <a:off x="3972478" y="3381619"/>
            <a:ext cx="1995610" cy="5772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spcAft>
                <a:spcPts val="600"/>
              </a:spcAft>
            </a:pPr>
            <a:r>
              <a:rPr lang="es-CO" sz="1600" dirty="0">
                <a:solidFill>
                  <a:srgbClr val="436CB7"/>
                </a:solidFill>
                <a:latin typeface="Arial" panose="020B0604020202020204" pitchFamily="34" charset="0"/>
                <a:cs typeface="Arial" panose="020B0604020202020204" pitchFamily="34" charset="0"/>
              </a:rPr>
              <a:t>Social</a:t>
            </a:r>
          </a:p>
        </p:txBody>
      </p:sp>
      <p:sp>
        <p:nvSpPr>
          <p:cNvPr id="11" name="Rectángulo: esquinas redondeadas 10">
            <a:extLst>
              <a:ext uri="{FF2B5EF4-FFF2-40B4-BE49-F238E27FC236}">
                <a16:creationId xmlns:a16="http://schemas.microsoft.com/office/drawing/2014/main" xmlns="" id="{821590FE-3391-49F6-BF33-DD4BB2494467}"/>
              </a:ext>
            </a:extLst>
          </p:cNvPr>
          <p:cNvSpPr/>
          <p:nvPr/>
        </p:nvSpPr>
        <p:spPr>
          <a:xfrm>
            <a:off x="3987656" y="4100124"/>
            <a:ext cx="1995610" cy="539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spcAft>
                <a:spcPts val="600"/>
              </a:spcAft>
            </a:pPr>
            <a:r>
              <a:rPr lang="es-CO" sz="1600" dirty="0">
                <a:solidFill>
                  <a:srgbClr val="436CB7"/>
                </a:solidFill>
                <a:latin typeface="Arial" panose="020B0604020202020204" pitchFamily="34" charset="0"/>
                <a:cs typeface="Arial" panose="020B0604020202020204" pitchFamily="34" charset="0"/>
              </a:rPr>
              <a:t>Emocional</a:t>
            </a:r>
          </a:p>
        </p:txBody>
      </p:sp>
      <p:cxnSp>
        <p:nvCxnSpPr>
          <p:cNvPr id="12" name="Conector: angular 11">
            <a:extLst>
              <a:ext uri="{FF2B5EF4-FFF2-40B4-BE49-F238E27FC236}">
                <a16:creationId xmlns:a16="http://schemas.microsoft.com/office/drawing/2014/main" xmlns="" id="{2EB8AE82-C898-4605-8626-8690097CA45B}"/>
              </a:ext>
            </a:extLst>
          </p:cNvPr>
          <p:cNvCxnSpPr>
            <a:cxnSpLocks/>
          </p:cNvCxnSpPr>
          <p:nvPr/>
        </p:nvCxnSpPr>
        <p:spPr>
          <a:xfrm rot="5400000" flipH="1" flipV="1">
            <a:off x="2990352" y="2977751"/>
            <a:ext cx="1567805" cy="259979"/>
          </a:xfrm>
          <a:prstGeom prst="bentConnector3">
            <a:avLst>
              <a:gd name="adj1" fmla="val 100334"/>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13" name="Conector: angular 12">
            <a:extLst>
              <a:ext uri="{FF2B5EF4-FFF2-40B4-BE49-F238E27FC236}">
                <a16:creationId xmlns:a16="http://schemas.microsoft.com/office/drawing/2014/main" xmlns="" id="{FB9D9F79-8BE2-46BD-9FCC-1D77A591C3D1}"/>
              </a:ext>
            </a:extLst>
          </p:cNvPr>
          <p:cNvCxnSpPr>
            <a:cxnSpLocks/>
            <a:endCxn id="16" idx="1"/>
          </p:cNvCxnSpPr>
          <p:nvPr/>
        </p:nvCxnSpPr>
        <p:spPr>
          <a:xfrm rot="16200000" flipH="1">
            <a:off x="3220236" y="4315665"/>
            <a:ext cx="1191448" cy="343391"/>
          </a:xfrm>
          <a:prstGeom prst="bentConnector2">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xmlns="" id="{814DDCF6-794E-4859-8A49-1D209954CD1F}"/>
              </a:ext>
            </a:extLst>
          </p:cNvPr>
          <p:cNvCxnSpPr>
            <a:cxnSpLocks/>
          </p:cNvCxnSpPr>
          <p:nvPr/>
        </p:nvCxnSpPr>
        <p:spPr>
          <a:xfrm flipV="1">
            <a:off x="3644264" y="2972076"/>
            <a:ext cx="259980" cy="1"/>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xmlns="" id="{7DB89A96-23F8-4AC8-8A86-4F1930B28E7C}"/>
              </a:ext>
            </a:extLst>
          </p:cNvPr>
          <p:cNvCxnSpPr>
            <a:cxnSpLocks/>
          </p:cNvCxnSpPr>
          <p:nvPr/>
        </p:nvCxnSpPr>
        <p:spPr>
          <a:xfrm>
            <a:off x="3674813" y="3636626"/>
            <a:ext cx="239059" cy="3"/>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sp>
        <p:nvSpPr>
          <p:cNvPr id="16" name="Rectángulo: esquinas redondeadas 15">
            <a:extLst>
              <a:ext uri="{FF2B5EF4-FFF2-40B4-BE49-F238E27FC236}">
                <a16:creationId xmlns:a16="http://schemas.microsoft.com/office/drawing/2014/main" xmlns="" id="{2024625E-53B1-4A87-ADAD-85217B67A3EB}"/>
              </a:ext>
            </a:extLst>
          </p:cNvPr>
          <p:cNvSpPr/>
          <p:nvPr/>
        </p:nvSpPr>
        <p:spPr>
          <a:xfrm>
            <a:off x="3987656" y="4808973"/>
            <a:ext cx="1995610" cy="548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spcAft>
                <a:spcPts val="600"/>
              </a:spcAft>
            </a:pPr>
            <a:r>
              <a:rPr lang="es-CO" sz="1600" dirty="0">
                <a:solidFill>
                  <a:srgbClr val="436CB7"/>
                </a:solidFill>
                <a:latin typeface="Arial" panose="020B0604020202020204" pitchFamily="34" charset="0"/>
                <a:cs typeface="Arial" panose="020B0604020202020204" pitchFamily="34" charset="0"/>
              </a:rPr>
              <a:t>Física y personal</a:t>
            </a:r>
          </a:p>
        </p:txBody>
      </p:sp>
      <p:cxnSp>
        <p:nvCxnSpPr>
          <p:cNvPr id="17" name="Conector recto 16">
            <a:extLst>
              <a:ext uri="{FF2B5EF4-FFF2-40B4-BE49-F238E27FC236}">
                <a16:creationId xmlns:a16="http://schemas.microsoft.com/office/drawing/2014/main" xmlns="" id="{5FC7E777-544B-4F43-B03D-4259F18C8D27}"/>
              </a:ext>
            </a:extLst>
          </p:cNvPr>
          <p:cNvCxnSpPr>
            <a:cxnSpLocks/>
          </p:cNvCxnSpPr>
          <p:nvPr/>
        </p:nvCxnSpPr>
        <p:spPr>
          <a:xfrm>
            <a:off x="3666151" y="4369636"/>
            <a:ext cx="238093" cy="0"/>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sp>
        <p:nvSpPr>
          <p:cNvPr id="38" name="Rectángulo: esquinas redondeadas 37">
            <a:extLst>
              <a:ext uri="{FF2B5EF4-FFF2-40B4-BE49-F238E27FC236}">
                <a16:creationId xmlns:a16="http://schemas.microsoft.com/office/drawing/2014/main" xmlns="" id="{DC1A82F3-8F72-443F-B161-833C9FB131A4}"/>
              </a:ext>
            </a:extLst>
          </p:cNvPr>
          <p:cNvSpPr/>
          <p:nvPr/>
        </p:nvSpPr>
        <p:spPr>
          <a:xfrm>
            <a:off x="6331565" y="3113598"/>
            <a:ext cx="2319366" cy="10781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latin typeface="Arial" panose="020B0604020202020204" pitchFamily="34" charset="0"/>
                <a:cs typeface="Arial" panose="020B0604020202020204" pitchFamily="34" charset="0"/>
              </a:rPr>
              <a:t>Competencias ciudadanas y los fines y objetivos de cada institución</a:t>
            </a:r>
          </a:p>
        </p:txBody>
      </p:sp>
      <p:sp>
        <p:nvSpPr>
          <p:cNvPr id="39" name="Rectángulo: esquinas redondeadas 38">
            <a:extLst>
              <a:ext uri="{FF2B5EF4-FFF2-40B4-BE49-F238E27FC236}">
                <a16:creationId xmlns:a16="http://schemas.microsoft.com/office/drawing/2014/main" xmlns="" id="{F7EE5764-304D-4A6E-8EB1-BE0DE014D399}"/>
              </a:ext>
            </a:extLst>
          </p:cNvPr>
          <p:cNvSpPr/>
          <p:nvPr/>
        </p:nvSpPr>
        <p:spPr>
          <a:xfrm>
            <a:off x="9124431" y="2580494"/>
            <a:ext cx="2400263" cy="5438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spcAft>
                <a:spcPts val="600"/>
              </a:spcAft>
            </a:pPr>
            <a:r>
              <a:rPr lang="es-CO" sz="1600" dirty="0">
                <a:solidFill>
                  <a:srgbClr val="3F65AA"/>
                </a:solidFill>
                <a:latin typeface="Arial" panose="020B0604020202020204" pitchFamily="34" charset="0"/>
                <a:cs typeface="Arial" panose="020B0604020202020204" pitchFamily="34" charset="0"/>
              </a:rPr>
              <a:t>Educación en valores.</a:t>
            </a:r>
            <a:endParaRPr lang="es-CO" sz="1600" dirty="0">
              <a:solidFill>
                <a:srgbClr val="436CB7"/>
              </a:solidFill>
              <a:latin typeface="Arial" panose="020B0604020202020204" pitchFamily="34" charset="0"/>
              <a:cs typeface="Arial" panose="020B0604020202020204" pitchFamily="34" charset="0"/>
            </a:endParaRPr>
          </a:p>
        </p:txBody>
      </p:sp>
      <p:sp>
        <p:nvSpPr>
          <p:cNvPr id="40" name="Rectángulo: esquinas redondeadas 39">
            <a:extLst>
              <a:ext uri="{FF2B5EF4-FFF2-40B4-BE49-F238E27FC236}">
                <a16:creationId xmlns:a16="http://schemas.microsoft.com/office/drawing/2014/main" xmlns="" id="{348DE4BF-5573-4645-9BE0-42588422C7A8}"/>
              </a:ext>
            </a:extLst>
          </p:cNvPr>
          <p:cNvSpPr/>
          <p:nvPr/>
        </p:nvSpPr>
        <p:spPr>
          <a:xfrm>
            <a:off x="9074077" y="3387275"/>
            <a:ext cx="2450618" cy="5485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spcAft>
                <a:spcPts val="600"/>
              </a:spcAft>
            </a:pPr>
            <a:r>
              <a:rPr lang="es-CO" sz="1600" dirty="0">
                <a:solidFill>
                  <a:srgbClr val="3F65AA"/>
                </a:solidFill>
                <a:latin typeface="Arial" panose="020B0604020202020204" pitchFamily="34" charset="0"/>
                <a:cs typeface="Arial" panose="020B0604020202020204" pitchFamily="34" charset="0"/>
              </a:rPr>
              <a:t>Construcción de normas de convivencia.</a:t>
            </a:r>
            <a:endParaRPr lang="es-CO" sz="1600" dirty="0">
              <a:solidFill>
                <a:srgbClr val="436CB7"/>
              </a:solidFill>
              <a:latin typeface="Arial" panose="020B0604020202020204" pitchFamily="34" charset="0"/>
              <a:cs typeface="Arial" panose="020B0604020202020204" pitchFamily="34" charset="0"/>
            </a:endParaRPr>
          </a:p>
        </p:txBody>
      </p:sp>
      <p:sp>
        <p:nvSpPr>
          <p:cNvPr id="41" name="Rectángulo: esquinas redondeadas 40">
            <a:extLst>
              <a:ext uri="{FF2B5EF4-FFF2-40B4-BE49-F238E27FC236}">
                <a16:creationId xmlns:a16="http://schemas.microsoft.com/office/drawing/2014/main" xmlns="" id="{68E94F59-B941-4FF9-8791-898BFA471A0A}"/>
              </a:ext>
            </a:extLst>
          </p:cNvPr>
          <p:cNvSpPr/>
          <p:nvPr/>
        </p:nvSpPr>
        <p:spPr>
          <a:xfrm>
            <a:off x="9124431" y="4148460"/>
            <a:ext cx="2400263" cy="5772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spcAft>
                <a:spcPts val="600"/>
              </a:spcAft>
            </a:pPr>
            <a:r>
              <a:rPr lang="es-CO" sz="1600" dirty="0">
                <a:solidFill>
                  <a:srgbClr val="3F65AA"/>
                </a:solidFill>
                <a:latin typeface="Arial" panose="020B0604020202020204" pitchFamily="34" charset="0"/>
                <a:cs typeface="Arial" panose="020B0604020202020204" pitchFamily="34" charset="0"/>
              </a:rPr>
              <a:t>Evaluación de actitudes.</a:t>
            </a:r>
            <a:endParaRPr lang="es-CO" sz="1600" dirty="0">
              <a:solidFill>
                <a:srgbClr val="436CB7"/>
              </a:solidFill>
              <a:latin typeface="Arial" panose="020B0604020202020204" pitchFamily="34" charset="0"/>
              <a:cs typeface="Arial" panose="020B0604020202020204" pitchFamily="34" charset="0"/>
            </a:endParaRPr>
          </a:p>
        </p:txBody>
      </p:sp>
      <p:cxnSp>
        <p:nvCxnSpPr>
          <p:cNvPr id="43" name="Conector: angular 42">
            <a:extLst>
              <a:ext uri="{FF2B5EF4-FFF2-40B4-BE49-F238E27FC236}">
                <a16:creationId xmlns:a16="http://schemas.microsoft.com/office/drawing/2014/main" xmlns="" id="{8F6859C8-9B45-40C5-AF24-453E130995B4}"/>
              </a:ext>
            </a:extLst>
          </p:cNvPr>
          <p:cNvCxnSpPr>
            <a:cxnSpLocks/>
          </p:cNvCxnSpPr>
          <p:nvPr/>
        </p:nvCxnSpPr>
        <p:spPr>
          <a:xfrm rot="5400000" flipH="1" flipV="1">
            <a:off x="8142306" y="3523191"/>
            <a:ext cx="1567805" cy="259979"/>
          </a:xfrm>
          <a:prstGeom prst="bentConnector3">
            <a:avLst>
              <a:gd name="adj1" fmla="val 100334"/>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a16="http://schemas.microsoft.com/office/drawing/2014/main" xmlns="" id="{2B7F0BBF-6101-4D61-813F-98CDD53BF3A1}"/>
              </a:ext>
            </a:extLst>
          </p:cNvPr>
          <p:cNvCxnSpPr>
            <a:cxnSpLocks/>
          </p:cNvCxnSpPr>
          <p:nvPr/>
        </p:nvCxnSpPr>
        <p:spPr>
          <a:xfrm flipV="1">
            <a:off x="8796218" y="3654854"/>
            <a:ext cx="259980" cy="1"/>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xmlns="" id="{8E4BCD67-1924-438F-853C-89C1CCC47B39}"/>
              </a:ext>
            </a:extLst>
          </p:cNvPr>
          <p:cNvCxnSpPr>
            <a:cxnSpLocks/>
          </p:cNvCxnSpPr>
          <p:nvPr/>
        </p:nvCxnSpPr>
        <p:spPr>
          <a:xfrm flipV="1">
            <a:off x="8814097" y="4437903"/>
            <a:ext cx="259980" cy="1"/>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sp>
        <p:nvSpPr>
          <p:cNvPr id="300" name="Rectángulo 299">
            <a:extLst>
              <a:ext uri="{FF2B5EF4-FFF2-40B4-BE49-F238E27FC236}">
                <a16:creationId xmlns:a16="http://schemas.microsoft.com/office/drawing/2014/main" xmlns="" id="{6481B8B5-3F0F-45C9-9A81-FF44A1ACADD0}"/>
              </a:ext>
            </a:extLst>
          </p:cNvPr>
          <p:cNvSpPr/>
          <p:nvPr/>
        </p:nvSpPr>
        <p:spPr>
          <a:xfrm>
            <a:off x="1" y="5711896"/>
            <a:ext cx="12192000" cy="830997"/>
          </a:xfrm>
          <a:prstGeom prst="rect">
            <a:avLst/>
          </a:prstGeom>
          <a:solidFill>
            <a:srgbClr val="E43866"/>
          </a:solidFill>
        </p:spPr>
        <p:txBody>
          <a:bodyPr wrap="square">
            <a:spAutoFit/>
          </a:bodyPr>
          <a:lstStyle/>
          <a:p>
            <a:pPr lvl="0" algn="just"/>
            <a:r>
              <a:rPr lang="es-CO" sz="1600" dirty="0">
                <a:solidFill>
                  <a:schemeClr val="bg1"/>
                </a:solidFill>
                <a:latin typeface="Arial" panose="020B0604020202020204" pitchFamily="34" charset="0"/>
                <a:cs typeface="Arial" panose="020B0604020202020204" pitchFamily="34" charset="0"/>
              </a:rPr>
              <a:t>Las actitudes permiten vislumbrar futuros comportamientos a partir de lo que se siente o representa sobre alguna situación o aspecto particular. La construcción de normas de convivencia se relaciona con la comprensión, asimilación y desenvolvimiento de manera apropiada, creando un buen clima escolar. </a:t>
            </a:r>
          </a:p>
        </p:txBody>
      </p:sp>
    </p:spTree>
    <p:extLst>
      <p:ext uri="{BB962C8B-B14F-4D97-AF65-F5344CB8AC3E}">
        <p14:creationId xmlns:p14="http://schemas.microsoft.com/office/powerpoint/2010/main" val="2410385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91" name="Google Shape;291;p24"/>
          <p:cNvSpPr txBox="1"/>
          <p:nvPr/>
        </p:nvSpPr>
        <p:spPr>
          <a:xfrm>
            <a:off x="482907" y="1788127"/>
            <a:ext cx="8743207" cy="323450"/>
          </a:xfrm>
          <a:prstGeom prst="rect">
            <a:avLst/>
          </a:prstGeom>
          <a:noFill/>
          <a:ln>
            <a:noFill/>
          </a:ln>
        </p:spPr>
        <p:txBody>
          <a:bodyPr spcFirstLastPara="1" wrap="square" lIns="91425" tIns="45700" rIns="91425" bIns="45700" anchor="t" anchorCtr="0">
            <a:noAutofit/>
          </a:bodyPr>
          <a:lstStyle/>
          <a:p>
            <a:r>
              <a:rPr lang="es-CO" b="1" dirty="0">
                <a:solidFill>
                  <a:srgbClr val="436CB7"/>
                </a:solidFill>
                <a:latin typeface="Arial" panose="020B0604020202020204" pitchFamily="34" charset="0"/>
                <a:cs typeface="Arial" panose="020B0604020202020204" pitchFamily="34" charset="0"/>
              </a:rPr>
              <a:t>Características de las estrategias y acciones de seguimiento</a:t>
            </a:r>
            <a:endParaRPr lang="es-ES" b="1" dirty="0">
              <a:solidFill>
                <a:srgbClr val="436CB7"/>
              </a:solidFill>
              <a:latin typeface="Arial" panose="020B0604020202020204" pitchFamily="34" charset="0"/>
              <a:cs typeface="Arial" panose="020B0604020202020204" pitchFamily="34" charset="0"/>
              <a:sym typeface="Calibri"/>
            </a:endParaRPr>
          </a:p>
        </p:txBody>
      </p:sp>
      <p:sp>
        <p:nvSpPr>
          <p:cNvPr id="25" name="Rectángulo 24">
            <a:extLst>
              <a:ext uri="{FF2B5EF4-FFF2-40B4-BE49-F238E27FC236}">
                <a16:creationId xmlns:a16="http://schemas.microsoft.com/office/drawing/2014/main" xmlns="" id="{81B30FEB-C5E7-452B-911B-89660D024180}"/>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a:latin typeface="Arial" panose="020B0604020202020204" pitchFamily="34" charset="0"/>
              </a:rPr>
              <a:t>1</a:t>
            </a:r>
          </a:p>
        </p:txBody>
      </p:sp>
      <p:sp>
        <p:nvSpPr>
          <p:cNvPr id="26" name="CuadroTexto 25">
            <a:extLst>
              <a:ext uri="{FF2B5EF4-FFF2-40B4-BE49-F238E27FC236}">
                <a16:creationId xmlns:a16="http://schemas.microsoft.com/office/drawing/2014/main" xmlns="" id="{16C511DF-7749-436A-A6B1-9D87438D989A}"/>
              </a:ext>
            </a:extLst>
          </p:cNvPr>
          <p:cNvSpPr txBox="1"/>
          <p:nvPr/>
        </p:nvSpPr>
        <p:spPr>
          <a:xfrm>
            <a:off x="822043" y="305389"/>
            <a:ext cx="11244309" cy="400110"/>
          </a:xfrm>
          <a:prstGeom prst="rect">
            <a:avLst/>
          </a:prstGeom>
          <a:noFill/>
        </p:spPr>
        <p:txBody>
          <a:bodyPr wrap="square" rtlCol="0">
            <a:spAutoFit/>
          </a:bodyPr>
          <a:lstStyle/>
          <a:p>
            <a:r>
              <a:rPr lang="es-ES" sz="2000" b="1" dirty="0">
                <a:solidFill>
                  <a:srgbClr val="3F65AA"/>
                </a:solidFill>
                <a:latin typeface="Arial" panose="020B0604020202020204" pitchFamily="34" charset="0"/>
                <a:cs typeface="Arial" panose="020B0604020202020204" pitchFamily="34" charset="0"/>
                <a:sym typeface="Arial"/>
              </a:rPr>
              <a:t>Sistema Institucional de Evaluación de los Estudiantes -SIEE- </a:t>
            </a:r>
          </a:p>
        </p:txBody>
      </p:sp>
      <p:sp>
        <p:nvSpPr>
          <p:cNvPr id="27" name="Rectángulo 26">
            <a:extLst>
              <a:ext uri="{FF2B5EF4-FFF2-40B4-BE49-F238E27FC236}">
                <a16:creationId xmlns:a16="http://schemas.microsoft.com/office/drawing/2014/main" xmlns="" id="{7DC10C66-14BF-461E-AC5A-3966C8AB7F5C}"/>
              </a:ext>
            </a:extLst>
          </p:cNvPr>
          <p:cNvSpPr/>
          <p:nvPr/>
        </p:nvSpPr>
        <p:spPr>
          <a:xfrm flipV="1">
            <a:off x="554819" y="2157948"/>
            <a:ext cx="1996208" cy="45719"/>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sp>
        <p:nvSpPr>
          <p:cNvPr id="2" name="Rectángulo 1">
            <a:extLst>
              <a:ext uri="{FF2B5EF4-FFF2-40B4-BE49-F238E27FC236}">
                <a16:creationId xmlns:a16="http://schemas.microsoft.com/office/drawing/2014/main" xmlns="" id="{630DEB11-EACD-42C8-BF60-B60C94C0E84A}"/>
              </a:ext>
            </a:extLst>
          </p:cNvPr>
          <p:cNvSpPr/>
          <p:nvPr/>
        </p:nvSpPr>
        <p:spPr>
          <a:xfrm>
            <a:off x="0" y="1029844"/>
            <a:ext cx="12191999" cy="646331"/>
          </a:xfrm>
          <a:prstGeom prst="rect">
            <a:avLst/>
          </a:prstGeom>
          <a:solidFill>
            <a:schemeClr val="bg1"/>
          </a:solidFill>
          <a:ln w="19050">
            <a:solidFill>
              <a:srgbClr val="E43866"/>
            </a:solidFill>
          </a:ln>
        </p:spPr>
        <p:txBody>
          <a:bodyPr wrap="square">
            <a:spAutoFit/>
          </a:bodyPr>
          <a:lstStyle/>
          <a:p>
            <a:pPr algn="ctr"/>
            <a:r>
              <a:rPr lang="es-CO" b="1" dirty="0">
                <a:solidFill>
                  <a:srgbClr val="436CB7"/>
                </a:solidFill>
                <a:latin typeface="Arial" panose="020B0604020202020204" pitchFamily="34" charset="0"/>
                <a:cs typeface="Arial" panose="020B0604020202020204" pitchFamily="34" charset="0"/>
              </a:rPr>
              <a:t>4.	 Las acciones de seguimiento para el mejoramiento de los desempeños de los estudiantes durante 	el año escolar. </a:t>
            </a:r>
          </a:p>
        </p:txBody>
      </p:sp>
      <p:sp>
        <p:nvSpPr>
          <p:cNvPr id="28" name="Rectángulo 27">
            <a:extLst>
              <a:ext uri="{FF2B5EF4-FFF2-40B4-BE49-F238E27FC236}">
                <a16:creationId xmlns:a16="http://schemas.microsoft.com/office/drawing/2014/main" xmlns="" id="{6C393A3A-42E0-4BF7-8E51-B0B507ECEE33}"/>
              </a:ext>
            </a:extLst>
          </p:cNvPr>
          <p:cNvSpPr/>
          <p:nvPr/>
        </p:nvSpPr>
        <p:spPr>
          <a:xfrm>
            <a:off x="288365" y="3627102"/>
            <a:ext cx="1996208" cy="369332"/>
          </a:xfrm>
          <a:prstGeom prst="rect">
            <a:avLst/>
          </a:prstGeom>
          <a:solidFill>
            <a:schemeClr val="bg1"/>
          </a:solidFill>
          <a:ln w="9525">
            <a:solidFill>
              <a:srgbClr val="E43866"/>
            </a:solidFill>
          </a:ln>
        </p:spPr>
        <p:txBody>
          <a:bodyPr wrap="square">
            <a:spAutoFit/>
          </a:bodyPr>
          <a:lstStyle/>
          <a:p>
            <a:pPr lvl="0"/>
            <a:r>
              <a:rPr lang="es-CO" dirty="0">
                <a:solidFill>
                  <a:srgbClr val="3F65AA"/>
                </a:solidFill>
                <a:latin typeface="Arial" panose="020B0604020202020204" pitchFamily="34" charset="0"/>
                <a:cs typeface="Arial" panose="020B0604020202020204" pitchFamily="34" charset="0"/>
              </a:rPr>
              <a:t>Características</a:t>
            </a:r>
          </a:p>
        </p:txBody>
      </p:sp>
      <p:sp>
        <p:nvSpPr>
          <p:cNvPr id="8" name="Rectángulo: esquinas redondeadas 7">
            <a:extLst>
              <a:ext uri="{FF2B5EF4-FFF2-40B4-BE49-F238E27FC236}">
                <a16:creationId xmlns:a16="http://schemas.microsoft.com/office/drawing/2014/main" xmlns="" id="{FF5569C7-8DDC-49DA-BE6A-D500C50AE180}"/>
              </a:ext>
            </a:extLst>
          </p:cNvPr>
          <p:cNvSpPr/>
          <p:nvPr/>
        </p:nvSpPr>
        <p:spPr>
          <a:xfrm>
            <a:off x="2749251" y="2495569"/>
            <a:ext cx="2749676" cy="8708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spcAft>
                <a:spcPts val="600"/>
              </a:spcAft>
            </a:pPr>
            <a:r>
              <a:rPr lang="es-CO" sz="1600" dirty="0">
                <a:solidFill>
                  <a:srgbClr val="3F65AA"/>
                </a:solidFill>
                <a:latin typeface="Arial" panose="020B0604020202020204" pitchFamily="34" charset="0"/>
                <a:cs typeface="Arial" panose="020B0604020202020204" pitchFamily="34" charset="0"/>
              </a:rPr>
              <a:t>No deben ser las mismas con las que se realiza la evaluación en el aula.</a:t>
            </a:r>
            <a:endParaRPr lang="es-CO" sz="1600" dirty="0">
              <a:solidFill>
                <a:srgbClr val="436CB7"/>
              </a:solidFill>
              <a:latin typeface="Arial" panose="020B0604020202020204" pitchFamily="34" charset="0"/>
              <a:cs typeface="Arial" panose="020B0604020202020204" pitchFamily="34" charset="0"/>
            </a:endParaRPr>
          </a:p>
        </p:txBody>
      </p:sp>
      <p:sp>
        <p:nvSpPr>
          <p:cNvPr id="9" name="Rectángulo: esquinas redondeadas 8">
            <a:extLst>
              <a:ext uri="{FF2B5EF4-FFF2-40B4-BE49-F238E27FC236}">
                <a16:creationId xmlns:a16="http://schemas.microsoft.com/office/drawing/2014/main" xmlns="" id="{43625524-2A4F-409E-A5C3-D90890DA4026}"/>
              </a:ext>
            </a:extLst>
          </p:cNvPr>
          <p:cNvSpPr/>
          <p:nvPr/>
        </p:nvSpPr>
        <p:spPr>
          <a:xfrm>
            <a:off x="2767128" y="3537506"/>
            <a:ext cx="2749676" cy="5485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spcAft>
                <a:spcPts val="600"/>
              </a:spcAft>
            </a:pPr>
            <a:r>
              <a:rPr lang="es-CO" sz="1600" dirty="0">
                <a:solidFill>
                  <a:srgbClr val="3F65AA"/>
                </a:solidFill>
                <a:latin typeface="Arial" panose="020B0604020202020204" pitchFamily="34" charset="0"/>
                <a:cs typeface="Arial" panose="020B0604020202020204" pitchFamily="34" charset="0"/>
              </a:rPr>
              <a:t>Monitoreo que de alertas tempranas.</a:t>
            </a:r>
            <a:endParaRPr lang="es-CO" sz="1600" dirty="0">
              <a:solidFill>
                <a:srgbClr val="436CB7"/>
              </a:solidFill>
              <a:latin typeface="Arial" panose="020B0604020202020204" pitchFamily="34" charset="0"/>
              <a:cs typeface="Arial" panose="020B0604020202020204" pitchFamily="34" charset="0"/>
            </a:endParaRPr>
          </a:p>
        </p:txBody>
      </p:sp>
      <p:sp>
        <p:nvSpPr>
          <p:cNvPr id="10" name="Rectángulo: esquinas redondeadas 9">
            <a:extLst>
              <a:ext uri="{FF2B5EF4-FFF2-40B4-BE49-F238E27FC236}">
                <a16:creationId xmlns:a16="http://schemas.microsoft.com/office/drawing/2014/main" xmlns="" id="{BBC73FA0-FD02-4A88-AEAB-56E3E5953D2E}"/>
              </a:ext>
            </a:extLst>
          </p:cNvPr>
          <p:cNvSpPr/>
          <p:nvPr/>
        </p:nvSpPr>
        <p:spPr>
          <a:xfrm>
            <a:off x="2767128" y="4360918"/>
            <a:ext cx="2749677" cy="8707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spcAft>
                <a:spcPts val="600"/>
              </a:spcAft>
            </a:pPr>
            <a:r>
              <a:rPr lang="es-CO" sz="1600" dirty="0">
                <a:solidFill>
                  <a:srgbClr val="3F65AA"/>
                </a:solidFill>
                <a:latin typeface="Arial" panose="020B0604020202020204" pitchFamily="34" charset="0"/>
                <a:cs typeface="Arial" panose="020B0604020202020204" pitchFamily="34" charset="0"/>
              </a:rPr>
              <a:t>Actividades de apoyo durante todo el año escolar si es necesario.</a:t>
            </a:r>
            <a:endParaRPr lang="es-CO" sz="1600" dirty="0">
              <a:solidFill>
                <a:srgbClr val="436CB7"/>
              </a:solidFill>
              <a:latin typeface="Arial" panose="020B0604020202020204" pitchFamily="34" charset="0"/>
              <a:cs typeface="Arial" panose="020B0604020202020204" pitchFamily="34" charset="0"/>
            </a:endParaRPr>
          </a:p>
        </p:txBody>
      </p:sp>
      <p:cxnSp>
        <p:nvCxnSpPr>
          <p:cNvPr id="12" name="Conector: angular 11">
            <a:extLst>
              <a:ext uri="{FF2B5EF4-FFF2-40B4-BE49-F238E27FC236}">
                <a16:creationId xmlns:a16="http://schemas.microsoft.com/office/drawing/2014/main" xmlns="" id="{33581870-61C2-405A-9B1D-099D04DD7AF9}"/>
              </a:ext>
            </a:extLst>
          </p:cNvPr>
          <p:cNvCxnSpPr>
            <a:cxnSpLocks/>
            <a:endCxn id="8" idx="1"/>
          </p:cNvCxnSpPr>
          <p:nvPr/>
        </p:nvCxnSpPr>
        <p:spPr>
          <a:xfrm rot="5400000" flipH="1" flipV="1">
            <a:off x="1674920" y="3659211"/>
            <a:ext cx="1802571" cy="346091"/>
          </a:xfrm>
          <a:prstGeom prst="bentConnector2">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xmlns="" id="{FFD1301D-AC96-4A3C-ADA5-99BE7E4315A4}"/>
              </a:ext>
            </a:extLst>
          </p:cNvPr>
          <p:cNvCxnSpPr>
            <a:cxnSpLocks/>
          </p:cNvCxnSpPr>
          <p:nvPr/>
        </p:nvCxnSpPr>
        <p:spPr>
          <a:xfrm flipV="1">
            <a:off x="2421037" y="3811768"/>
            <a:ext cx="259980" cy="1"/>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xmlns="" id="{0B7EB219-98F4-4903-B360-E7C4D54432F8}"/>
              </a:ext>
            </a:extLst>
          </p:cNvPr>
          <p:cNvCxnSpPr>
            <a:cxnSpLocks/>
          </p:cNvCxnSpPr>
          <p:nvPr/>
        </p:nvCxnSpPr>
        <p:spPr>
          <a:xfrm>
            <a:off x="2423282" y="4758593"/>
            <a:ext cx="239059" cy="3"/>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xmlns="" id="{94DF8A5C-7A7F-44E4-968B-194BE0593A88}"/>
              </a:ext>
            </a:extLst>
          </p:cNvPr>
          <p:cNvCxnSpPr>
            <a:cxnSpLocks/>
          </p:cNvCxnSpPr>
          <p:nvPr/>
        </p:nvCxnSpPr>
        <p:spPr>
          <a:xfrm>
            <a:off x="5551732" y="4820482"/>
            <a:ext cx="238093" cy="0"/>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sp>
        <p:nvSpPr>
          <p:cNvPr id="32" name="Rectángulo: esquinas redondeadas 31">
            <a:extLst>
              <a:ext uri="{FF2B5EF4-FFF2-40B4-BE49-F238E27FC236}">
                <a16:creationId xmlns:a16="http://schemas.microsoft.com/office/drawing/2014/main" xmlns="" id="{60F20587-0DAD-45AB-A933-9F61B186DE7E}"/>
              </a:ext>
            </a:extLst>
          </p:cNvPr>
          <p:cNvSpPr/>
          <p:nvPr/>
        </p:nvSpPr>
        <p:spPr>
          <a:xfrm>
            <a:off x="6118037" y="3746121"/>
            <a:ext cx="3158432" cy="5438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latin typeface="Arial" panose="020B0604020202020204" pitchFamily="34" charset="0"/>
                <a:cs typeface="Arial" panose="020B0604020202020204" pitchFamily="34" charset="0"/>
              </a:rPr>
              <a:t>Presentan dificultades por bajos niveles de desempeño</a:t>
            </a:r>
          </a:p>
        </p:txBody>
      </p:sp>
      <p:sp>
        <p:nvSpPr>
          <p:cNvPr id="33" name="Rectángulo: esquinas redondeadas 32">
            <a:extLst>
              <a:ext uri="{FF2B5EF4-FFF2-40B4-BE49-F238E27FC236}">
                <a16:creationId xmlns:a16="http://schemas.microsoft.com/office/drawing/2014/main" xmlns="" id="{8342D848-2981-4FED-AE5F-B93E5E02AD06}"/>
              </a:ext>
            </a:extLst>
          </p:cNvPr>
          <p:cNvSpPr/>
          <p:nvPr/>
        </p:nvSpPr>
        <p:spPr>
          <a:xfrm>
            <a:off x="6067683" y="4552902"/>
            <a:ext cx="3158432" cy="548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latin typeface="Arial" panose="020B0604020202020204" pitchFamily="34" charset="0"/>
                <a:cs typeface="Arial" panose="020B0604020202020204" pitchFamily="34" charset="0"/>
              </a:rPr>
              <a:t>En una promoción anticipada</a:t>
            </a:r>
          </a:p>
        </p:txBody>
      </p:sp>
      <p:sp>
        <p:nvSpPr>
          <p:cNvPr id="34" name="Rectángulo: esquinas redondeadas 33">
            <a:extLst>
              <a:ext uri="{FF2B5EF4-FFF2-40B4-BE49-F238E27FC236}">
                <a16:creationId xmlns:a16="http://schemas.microsoft.com/office/drawing/2014/main" xmlns="" id="{0AB3CF5B-3248-4917-B852-7FF150C3186F}"/>
              </a:ext>
            </a:extLst>
          </p:cNvPr>
          <p:cNvSpPr/>
          <p:nvPr/>
        </p:nvSpPr>
        <p:spPr>
          <a:xfrm>
            <a:off x="6118037" y="5314086"/>
            <a:ext cx="3158432" cy="7899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spcAft>
                <a:spcPts val="600"/>
              </a:spcAft>
            </a:pPr>
            <a:r>
              <a:rPr lang="es-CO" sz="1600" dirty="0">
                <a:latin typeface="Arial" panose="020B0604020202020204" pitchFamily="34" charset="0"/>
                <a:cs typeface="Arial" panose="020B0604020202020204" pitchFamily="34" charset="0"/>
              </a:rPr>
              <a:t>Traslado de un estudiante a un nuevo establecimiento educativo </a:t>
            </a:r>
          </a:p>
        </p:txBody>
      </p:sp>
      <p:cxnSp>
        <p:nvCxnSpPr>
          <p:cNvPr id="35" name="Conector: angular 34">
            <a:extLst>
              <a:ext uri="{FF2B5EF4-FFF2-40B4-BE49-F238E27FC236}">
                <a16:creationId xmlns:a16="http://schemas.microsoft.com/office/drawing/2014/main" xmlns="" id="{001539D1-8FF4-41D9-A72F-83E7CA928B68}"/>
              </a:ext>
            </a:extLst>
          </p:cNvPr>
          <p:cNvCxnSpPr>
            <a:cxnSpLocks/>
          </p:cNvCxnSpPr>
          <p:nvPr/>
        </p:nvCxnSpPr>
        <p:spPr>
          <a:xfrm rot="5400000" flipH="1" flipV="1">
            <a:off x="5135912" y="4688818"/>
            <a:ext cx="1567805" cy="259979"/>
          </a:xfrm>
          <a:prstGeom prst="bentConnector3">
            <a:avLst>
              <a:gd name="adj1" fmla="val 100334"/>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xmlns="" id="{27BFE5D7-40EC-48A1-8E6E-8F1A255C84CE}"/>
              </a:ext>
            </a:extLst>
          </p:cNvPr>
          <p:cNvCxnSpPr>
            <a:cxnSpLocks/>
          </p:cNvCxnSpPr>
          <p:nvPr/>
        </p:nvCxnSpPr>
        <p:spPr>
          <a:xfrm flipV="1">
            <a:off x="5789824" y="4820481"/>
            <a:ext cx="259980" cy="1"/>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xmlns="" id="{8225E365-F5DD-436F-AFF8-7A296B8FDB16}"/>
              </a:ext>
            </a:extLst>
          </p:cNvPr>
          <p:cNvCxnSpPr>
            <a:cxnSpLocks/>
          </p:cNvCxnSpPr>
          <p:nvPr/>
        </p:nvCxnSpPr>
        <p:spPr>
          <a:xfrm flipV="1">
            <a:off x="5807703" y="5603530"/>
            <a:ext cx="259980" cy="1"/>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grpSp>
        <p:nvGrpSpPr>
          <p:cNvPr id="45" name="Grupo 44">
            <a:extLst>
              <a:ext uri="{FF2B5EF4-FFF2-40B4-BE49-F238E27FC236}">
                <a16:creationId xmlns:a16="http://schemas.microsoft.com/office/drawing/2014/main" xmlns="" id="{0209ACFB-E4BE-4ACD-84FE-34A832F61466}"/>
              </a:ext>
            </a:extLst>
          </p:cNvPr>
          <p:cNvGrpSpPr/>
          <p:nvPr/>
        </p:nvGrpSpPr>
        <p:grpSpPr>
          <a:xfrm>
            <a:off x="9395056" y="3679043"/>
            <a:ext cx="2613071" cy="2685918"/>
            <a:chOff x="3168476" y="2463967"/>
            <a:chExt cx="1892647" cy="1892647"/>
          </a:xfrm>
          <a:solidFill>
            <a:srgbClr val="E43866"/>
          </a:solidFill>
        </p:grpSpPr>
        <p:sp>
          <p:nvSpPr>
            <p:cNvPr id="46" name="Elipse 45">
              <a:extLst>
                <a:ext uri="{FF2B5EF4-FFF2-40B4-BE49-F238E27FC236}">
                  <a16:creationId xmlns:a16="http://schemas.microsoft.com/office/drawing/2014/main" xmlns="" id="{DF533514-3355-4F00-9858-F7AE2E1623A6}"/>
                </a:ext>
              </a:extLst>
            </p:cNvPr>
            <p:cNvSpPr/>
            <p:nvPr/>
          </p:nvSpPr>
          <p:spPr>
            <a:xfrm>
              <a:off x="3168476" y="2463967"/>
              <a:ext cx="1892647" cy="1892647"/>
            </a:xfrm>
            <a:prstGeom prst="ellipse">
              <a:avLst/>
            </a:prstGeom>
            <a:grpFill/>
            <a:ln w="19050">
              <a:solidFill>
                <a:srgbClr val="3F65AA"/>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7" name="Elipse 4">
              <a:extLst>
                <a:ext uri="{FF2B5EF4-FFF2-40B4-BE49-F238E27FC236}">
                  <a16:creationId xmlns:a16="http://schemas.microsoft.com/office/drawing/2014/main" xmlns="" id="{0F2D984F-5D59-4592-B3A6-6B87FCE36FC9}"/>
                </a:ext>
              </a:extLst>
            </p:cNvPr>
            <p:cNvSpPr txBox="1"/>
            <p:nvPr/>
          </p:nvSpPr>
          <p:spPr>
            <a:xfrm>
              <a:off x="3445648" y="2741139"/>
              <a:ext cx="1338303" cy="133830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CO" sz="1400" dirty="0">
                  <a:solidFill>
                    <a:schemeClr val="bg1"/>
                  </a:solidFill>
                  <a:latin typeface="Arial" panose="020B0604020202020204" pitchFamily="34" charset="0"/>
                  <a:cs typeface="Arial" panose="020B0604020202020204" pitchFamily="34" charset="0"/>
                </a:rPr>
                <a:t>Pueda recibir el acompañamiento suficiente que le permita nivelarse con las </a:t>
              </a:r>
              <a:r>
                <a:rPr lang="es-CO" sz="1400" b="1" dirty="0">
                  <a:solidFill>
                    <a:schemeClr val="bg1"/>
                  </a:solidFill>
                  <a:latin typeface="Arial" panose="020B0604020202020204" pitchFamily="34" charset="0"/>
                  <a:cs typeface="Arial" panose="020B0604020202020204" pitchFamily="34" charset="0"/>
                </a:rPr>
                <a:t>competencias, objetivos, metas y estándares</a:t>
              </a:r>
              <a:r>
                <a:rPr lang="es-CO" sz="1400" dirty="0">
                  <a:solidFill>
                    <a:schemeClr val="bg1"/>
                  </a:solidFill>
                  <a:latin typeface="Arial" panose="020B0604020202020204" pitchFamily="34" charset="0"/>
                  <a:cs typeface="Arial" panose="020B0604020202020204" pitchFamily="34" charset="0"/>
                </a:rPr>
                <a:t> fijados para el grado que se encuentra cursando.</a:t>
              </a:r>
              <a:endParaRPr lang="es-CO" sz="1400" b="1" dirty="0">
                <a:solidFill>
                  <a:schemeClr val="bg1"/>
                </a:solidFill>
              </a:endParaRPr>
            </a:p>
          </p:txBody>
        </p:sp>
      </p:grpSp>
    </p:spTree>
    <p:extLst>
      <p:ext uri="{BB962C8B-B14F-4D97-AF65-F5344CB8AC3E}">
        <p14:creationId xmlns:p14="http://schemas.microsoft.com/office/powerpoint/2010/main" val="391460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5" name="Rectángulo 24">
            <a:extLst>
              <a:ext uri="{FF2B5EF4-FFF2-40B4-BE49-F238E27FC236}">
                <a16:creationId xmlns:a16="http://schemas.microsoft.com/office/drawing/2014/main" xmlns="" id="{81B30FEB-C5E7-452B-911B-89660D024180}"/>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a:latin typeface="Arial" panose="020B0604020202020204" pitchFamily="34" charset="0"/>
              </a:rPr>
              <a:t>1</a:t>
            </a:r>
          </a:p>
        </p:txBody>
      </p:sp>
      <p:sp>
        <p:nvSpPr>
          <p:cNvPr id="26" name="CuadroTexto 25">
            <a:extLst>
              <a:ext uri="{FF2B5EF4-FFF2-40B4-BE49-F238E27FC236}">
                <a16:creationId xmlns:a16="http://schemas.microsoft.com/office/drawing/2014/main" xmlns="" id="{16C511DF-7749-436A-A6B1-9D87438D989A}"/>
              </a:ext>
            </a:extLst>
          </p:cNvPr>
          <p:cNvSpPr txBox="1"/>
          <p:nvPr/>
        </p:nvSpPr>
        <p:spPr>
          <a:xfrm>
            <a:off x="822043" y="305389"/>
            <a:ext cx="11244309" cy="400110"/>
          </a:xfrm>
          <a:prstGeom prst="rect">
            <a:avLst/>
          </a:prstGeom>
          <a:noFill/>
        </p:spPr>
        <p:txBody>
          <a:bodyPr wrap="square" rtlCol="0">
            <a:spAutoFit/>
          </a:bodyPr>
          <a:lstStyle/>
          <a:p>
            <a:r>
              <a:rPr lang="es-ES" sz="2000" b="1" dirty="0">
                <a:solidFill>
                  <a:srgbClr val="3F65AA"/>
                </a:solidFill>
                <a:latin typeface="Arial" panose="020B0604020202020204" pitchFamily="34" charset="0"/>
                <a:cs typeface="Arial" panose="020B0604020202020204" pitchFamily="34" charset="0"/>
                <a:sym typeface="Arial"/>
              </a:rPr>
              <a:t>Sistema Institucional de Evaluación de los Estudiantes -SIEE- </a:t>
            </a:r>
          </a:p>
        </p:txBody>
      </p:sp>
      <p:sp>
        <p:nvSpPr>
          <p:cNvPr id="23" name="Rectángulo 22">
            <a:extLst>
              <a:ext uri="{FF2B5EF4-FFF2-40B4-BE49-F238E27FC236}">
                <a16:creationId xmlns:a16="http://schemas.microsoft.com/office/drawing/2014/main" xmlns="" id="{48705EB6-EC31-408A-8D19-D692C21BF815}"/>
              </a:ext>
            </a:extLst>
          </p:cNvPr>
          <p:cNvSpPr/>
          <p:nvPr/>
        </p:nvSpPr>
        <p:spPr>
          <a:xfrm>
            <a:off x="212942" y="3228585"/>
            <a:ext cx="2177322" cy="1214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latin typeface="Arial" panose="020B0604020202020204" pitchFamily="34" charset="0"/>
                <a:cs typeface="Arial" panose="020B0604020202020204" pitchFamily="34" charset="0"/>
              </a:rPr>
              <a:t>Recomendaciones para las acciones de seguimiento</a:t>
            </a:r>
          </a:p>
        </p:txBody>
      </p:sp>
      <p:sp>
        <p:nvSpPr>
          <p:cNvPr id="34" name="Rectángulo: esquinas redondeadas 33">
            <a:extLst>
              <a:ext uri="{FF2B5EF4-FFF2-40B4-BE49-F238E27FC236}">
                <a16:creationId xmlns:a16="http://schemas.microsoft.com/office/drawing/2014/main" xmlns="" id="{5B1BABE7-4168-473E-83F9-505FAF07E7B8}"/>
              </a:ext>
            </a:extLst>
          </p:cNvPr>
          <p:cNvSpPr/>
          <p:nvPr/>
        </p:nvSpPr>
        <p:spPr>
          <a:xfrm>
            <a:off x="2779857" y="1883329"/>
            <a:ext cx="8706512" cy="5157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s-ES" sz="1600" dirty="0">
              <a:solidFill>
                <a:srgbClr val="3F65AA"/>
              </a:solidFill>
              <a:latin typeface="Arial"/>
              <a:ea typeface="Arial"/>
              <a:cs typeface="Arial"/>
              <a:sym typeface="Arial"/>
            </a:endParaRPr>
          </a:p>
          <a:p>
            <a:pPr lvl="0" algn="just"/>
            <a:r>
              <a:rPr lang="es-ES" sz="1600" dirty="0">
                <a:solidFill>
                  <a:srgbClr val="3F65AA"/>
                </a:solidFill>
                <a:latin typeface="Arial"/>
                <a:ea typeface="Arial"/>
                <a:cs typeface="Arial"/>
                <a:sym typeface="Arial"/>
              </a:rPr>
              <a:t>Definir </a:t>
            </a:r>
            <a:r>
              <a:rPr lang="es-ES" sz="1600" b="1" dirty="0">
                <a:solidFill>
                  <a:srgbClr val="3F65AA"/>
                </a:solidFill>
                <a:latin typeface="Arial"/>
                <a:ea typeface="Arial"/>
                <a:cs typeface="Arial"/>
                <a:sym typeface="Arial"/>
              </a:rPr>
              <a:t>momentos de monitoreo</a:t>
            </a:r>
            <a:r>
              <a:rPr lang="es-ES" sz="1600" dirty="0">
                <a:solidFill>
                  <a:srgbClr val="3F65AA"/>
                </a:solidFill>
                <a:latin typeface="Arial"/>
                <a:ea typeface="Arial"/>
                <a:cs typeface="Arial"/>
                <a:sym typeface="Arial"/>
              </a:rPr>
              <a:t> y seguimiento a los avances de los estudiantes para cada uno de los criterios de evaluación. </a:t>
            </a:r>
            <a:endParaRPr lang="es-ES" sz="1600" dirty="0">
              <a:solidFill>
                <a:srgbClr val="3F65AA"/>
              </a:solidFill>
            </a:endParaRPr>
          </a:p>
          <a:p>
            <a:endParaRPr lang="es-CO" sz="1600" dirty="0">
              <a:solidFill>
                <a:srgbClr val="3F65AA"/>
              </a:solidFill>
              <a:latin typeface="Arial" panose="020B0604020202020204" pitchFamily="34" charset="0"/>
              <a:cs typeface="Arial" panose="020B0604020202020204" pitchFamily="34" charset="0"/>
            </a:endParaRPr>
          </a:p>
        </p:txBody>
      </p:sp>
      <p:sp>
        <p:nvSpPr>
          <p:cNvPr id="35" name="Rectángulo: esquinas redondeadas 34">
            <a:extLst>
              <a:ext uri="{FF2B5EF4-FFF2-40B4-BE49-F238E27FC236}">
                <a16:creationId xmlns:a16="http://schemas.microsoft.com/office/drawing/2014/main" xmlns="" id="{4E57205E-63EC-4E7A-8679-BDAE783F42D2}"/>
              </a:ext>
            </a:extLst>
          </p:cNvPr>
          <p:cNvSpPr/>
          <p:nvPr/>
        </p:nvSpPr>
        <p:spPr>
          <a:xfrm>
            <a:off x="2779857" y="2573177"/>
            <a:ext cx="8706511" cy="6386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600" dirty="0">
                <a:solidFill>
                  <a:srgbClr val="3F65AA"/>
                </a:solidFill>
                <a:latin typeface="Arial"/>
                <a:ea typeface="Arial"/>
                <a:cs typeface="Arial"/>
                <a:sym typeface="Arial"/>
              </a:rPr>
              <a:t>Plantear </a:t>
            </a:r>
            <a:r>
              <a:rPr lang="es-ES" sz="1600" b="1" dirty="0">
                <a:solidFill>
                  <a:srgbClr val="3F65AA"/>
                </a:solidFill>
                <a:latin typeface="Arial"/>
                <a:ea typeface="Arial"/>
                <a:cs typeface="Arial"/>
                <a:sym typeface="Arial"/>
              </a:rPr>
              <a:t>evaluaciones de diagnóstico </a:t>
            </a:r>
            <a:r>
              <a:rPr lang="es-ES" sz="1600" dirty="0">
                <a:solidFill>
                  <a:srgbClr val="3F65AA"/>
                </a:solidFill>
                <a:latin typeface="Arial"/>
                <a:ea typeface="Arial"/>
                <a:cs typeface="Arial"/>
                <a:sym typeface="Arial"/>
              </a:rPr>
              <a:t>como punto de partida para la reestructuración o adaptación de las planeaciones de aula. </a:t>
            </a:r>
            <a:endParaRPr lang="es-ES" sz="1600" dirty="0">
              <a:solidFill>
                <a:srgbClr val="3F65AA"/>
              </a:solidFill>
            </a:endParaRPr>
          </a:p>
        </p:txBody>
      </p:sp>
      <p:sp>
        <p:nvSpPr>
          <p:cNvPr id="36" name="Rectángulo: esquinas redondeadas 35">
            <a:extLst>
              <a:ext uri="{FF2B5EF4-FFF2-40B4-BE49-F238E27FC236}">
                <a16:creationId xmlns:a16="http://schemas.microsoft.com/office/drawing/2014/main" xmlns="" id="{48B63881-DA61-4ECD-A398-F7564EDBFB66}"/>
              </a:ext>
            </a:extLst>
          </p:cNvPr>
          <p:cNvSpPr/>
          <p:nvPr/>
        </p:nvSpPr>
        <p:spPr>
          <a:xfrm>
            <a:off x="2779859" y="3378493"/>
            <a:ext cx="8706510" cy="5157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rgbClr val="3F65AA"/>
                </a:solidFill>
                <a:latin typeface="Arial"/>
                <a:ea typeface="Arial"/>
                <a:cs typeface="Arial"/>
                <a:sym typeface="Arial"/>
              </a:rPr>
              <a:t>Observar permanentemente los </a:t>
            </a:r>
            <a:r>
              <a:rPr lang="es-ES" sz="1600" b="1" dirty="0">
                <a:solidFill>
                  <a:srgbClr val="3F65AA"/>
                </a:solidFill>
                <a:latin typeface="Arial"/>
                <a:ea typeface="Arial"/>
                <a:cs typeface="Arial"/>
                <a:sym typeface="Arial"/>
              </a:rPr>
              <a:t>comportamientos </a:t>
            </a:r>
            <a:r>
              <a:rPr lang="es-ES" sz="1600" dirty="0">
                <a:solidFill>
                  <a:srgbClr val="3F65AA"/>
                </a:solidFill>
                <a:latin typeface="Arial"/>
                <a:ea typeface="Arial"/>
                <a:cs typeface="Arial"/>
                <a:sym typeface="Arial"/>
              </a:rPr>
              <a:t>de los estudiantes.</a:t>
            </a:r>
          </a:p>
        </p:txBody>
      </p:sp>
      <p:cxnSp>
        <p:nvCxnSpPr>
          <p:cNvPr id="38" name="Conector: angular 37">
            <a:extLst>
              <a:ext uri="{FF2B5EF4-FFF2-40B4-BE49-F238E27FC236}">
                <a16:creationId xmlns:a16="http://schemas.microsoft.com/office/drawing/2014/main" xmlns="" id="{899E2445-DB8C-4C90-A599-2D8AF856789D}"/>
              </a:ext>
            </a:extLst>
          </p:cNvPr>
          <p:cNvCxnSpPr>
            <a:cxnSpLocks/>
            <a:endCxn id="34" idx="1"/>
          </p:cNvCxnSpPr>
          <p:nvPr/>
        </p:nvCxnSpPr>
        <p:spPr>
          <a:xfrm rot="5400000" flipH="1" flipV="1">
            <a:off x="660815" y="3976292"/>
            <a:ext cx="3954136" cy="283947"/>
          </a:xfrm>
          <a:prstGeom prst="bentConnector2">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xmlns="" id="{CF26B4F0-3E53-4C05-8975-D941B1D12E9C}"/>
              </a:ext>
            </a:extLst>
          </p:cNvPr>
          <p:cNvCxnSpPr>
            <a:cxnSpLocks/>
          </p:cNvCxnSpPr>
          <p:nvPr/>
        </p:nvCxnSpPr>
        <p:spPr>
          <a:xfrm>
            <a:off x="2495908" y="2879994"/>
            <a:ext cx="224333" cy="0"/>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xmlns="" id="{53161BBD-725E-44C4-B3EB-60AC70768251}"/>
              </a:ext>
            </a:extLst>
          </p:cNvPr>
          <p:cNvCxnSpPr>
            <a:cxnSpLocks/>
          </p:cNvCxnSpPr>
          <p:nvPr/>
        </p:nvCxnSpPr>
        <p:spPr>
          <a:xfrm>
            <a:off x="4113833" y="4559570"/>
            <a:ext cx="332864" cy="0"/>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sp>
        <p:nvSpPr>
          <p:cNvPr id="16" name="Rectángulo: esquinas redondeadas 15">
            <a:extLst>
              <a:ext uri="{FF2B5EF4-FFF2-40B4-BE49-F238E27FC236}">
                <a16:creationId xmlns:a16="http://schemas.microsoft.com/office/drawing/2014/main" xmlns="" id="{28B23C64-8180-4A6B-8B8C-A3143AFBC019}"/>
              </a:ext>
            </a:extLst>
          </p:cNvPr>
          <p:cNvSpPr/>
          <p:nvPr/>
        </p:nvSpPr>
        <p:spPr>
          <a:xfrm>
            <a:off x="2779860" y="4053507"/>
            <a:ext cx="8706508" cy="6573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rgbClr val="3F65AA"/>
                </a:solidFill>
                <a:latin typeface="Arial"/>
                <a:ea typeface="Arial"/>
                <a:cs typeface="Arial"/>
                <a:sym typeface="Arial"/>
              </a:rPr>
              <a:t>Generar retroalimentación para cada una de las acciones desarrolladas por el estudiante, determinando </a:t>
            </a:r>
            <a:r>
              <a:rPr lang="es-ES" sz="1600" b="1" dirty="0">
                <a:solidFill>
                  <a:srgbClr val="3F65AA"/>
                </a:solidFill>
                <a:latin typeface="Arial"/>
                <a:ea typeface="Arial"/>
                <a:cs typeface="Arial"/>
                <a:sym typeface="Arial"/>
              </a:rPr>
              <a:t>planes de mejoramiento </a:t>
            </a:r>
            <a:r>
              <a:rPr lang="es-ES" sz="1600" dirty="0">
                <a:solidFill>
                  <a:srgbClr val="3F65AA"/>
                </a:solidFill>
                <a:latin typeface="Arial"/>
                <a:ea typeface="Arial"/>
                <a:cs typeface="Arial"/>
                <a:sym typeface="Arial"/>
              </a:rPr>
              <a:t>a partir de las dificultades identificadas</a:t>
            </a:r>
            <a:endParaRPr lang="es-CO" sz="1600" dirty="0">
              <a:solidFill>
                <a:srgbClr val="3F65AA"/>
              </a:solidFill>
              <a:latin typeface="Arial" panose="020B0604020202020204" pitchFamily="34" charset="0"/>
              <a:cs typeface="Arial" panose="020B0604020202020204" pitchFamily="34" charset="0"/>
            </a:endParaRPr>
          </a:p>
        </p:txBody>
      </p:sp>
      <p:sp>
        <p:nvSpPr>
          <p:cNvPr id="17" name="Rectángulo: esquinas redondeadas 16">
            <a:extLst>
              <a:ext uri="{FF2B5EF4-FFF2-40B4-BE49-F238E27FC236}">
                <a16:creationId xmlns:a16="http://schemas.microsoft.com/office/drawing/2014/main" xmlns="" id="{8CB4A831-6FE8-4721-8F6E-93AD0CDFD30F}"/>
              </a:ext>
            </a:extLst>
          </p:cNvPr>
          <p:cNvSpPr/>
          <p:nvPr/>
        </p:nvSpPr>
        <p:spPr>
          <a:xfrm>
            <a:off x="2779857" y="4855265"/>
            <a:ext cx="8706511" cy="6386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600" dirty="0">
                <a:solidFill>
                  <a:srgbClr val="3F65AA"/>
                </a:solidFill>
                <a:latin typeface="Arial"/>
                <a:ea typeface="Arial"/>
                <a:cs typeface="Arial"/>
                <a:sym typeface="Arial"/>
              </a:rPr>
              <a:t>Proponer </a:t>
            </a:r>
            <a:r>
              <a:rPr lang="es-ES" sz="1600" b="1" dirty="0">
                <a:solidFill>
                  <a:srgbClr val="3F65AA"/>
                </a:solidFill>
                <a:latin typeface="Arial"/>
                <a:ea typeface="Arial"/>
                <a:cs typeface="Arial"/>
                <a:sym typeface="Arial"/>
              </a:rPr>
              <a:t>estrategias de mejoramiento </a:t>
            </a:r>
            <a:r>
              <a:rPr lang="es-ES" sz="1600" dirty="0">
                <a:solidFill>
                  <a:srgbClr val="3F65AA"/>
                </a:solidFill>
                <a:latin typeface="Arial"/>
                <a:ea typeface="Arial"/>
                <a:cs typeface="Arial"/>
                <a:sym typeface="Arial"/>
              </a:rPr>
              <a:t>para cada uno de los estudiantes.</a:t>
            </a:r>
          </a:p>
        </p:txBody>
      </p:sp>
      <p:cxnSp>
        <p:nvCxnSpPr>
          <p:cNvPr id="20" name="Conector recto 19">
            <a:extLst>
              <a:ext uri="{FF2B5EF4-FFF2-40B4-BE49-F238E27FC236}">
                <a16:creationId xmlns:a16="http://schemas.microsoft.com/office/drawing/2014/main" xmlns="" id="{742DD97A-ED31-4ADB-9B86-EA26ADEB74BB}"/>
              </a:ext>
            </a:extLst>
          </p:cNvPr>
          <p:cNvCxnSpPr>
            <a:cxnSpLocks/>
          </p:cNvCxnSpPr>
          <p:nvPr/>
        </p:nvCxnSpPr>
        <p:spPr>
          <a:xfrm>
            <a:off x="2495908" y="6070279"/>
            <a:ext cx="224333" cy="1"/>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sp>
        <p:nvSpPr>
          <p:cNvPr id="22" name="Rectángulo: esquinas redondeadas 21">
            <a:extLst>
              <a:ext uri="{FF2B5EF4-FFF2-40B4-BE49-F238E27FC236}">
                <a16:creationId xmlns:a16="http://schemas.microsoft.com/office/drawing/2014/main" xmlns="" id="{56783DC2-F007-47A2-B491-B75B9C376CF9}"/>
              </a:ext>
            </a:extLst>
          </p:cNvPr>
          <p:cNvSpPr/>
          <p:nvPr/>
        </p:nvSpPr>
        <p:spPr>
          <a:xfrm>
            <a:off x="2779857" y="5675977"/>
            <a:ext cx="8706511" cy="788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600" dirty="0">
                <a:solidFill>
                  <a:srgbClr val="3F65AA"/>
                </a:solidFill>
                <a:latin typeface="Arial"/>
                <a:ea typeface="Arial"/>
                <a:cs typeface="Arial"/>
                <a:sym typeface="Arial"/>
              </a:rPr>
              <a:t>Plantear estrategias en las que se vinculen los </a:t>
            </a:r>
            <a:r>
              <a:rPr lang="es-ES" sz="1600" b="1" dirty="0">
                <a:solidFill>
                  <a:srgbClr val="3F65AA"/>
                </a:solidFill>
                <a:latin typeface="Arial"/>
                <a:ea typeface="Arial"/>
                <a:cs typeface="Arial"/>
                <a:sym typeface="Arial"/>
              </a:rPr>
              <a:t>padres de familia </a:t>
            </a:r>
            <a:r>
              <a:rPr lang="es-ES" sz="1600" dirty="0">
                <a:solidFill>
                  <a:srgbClr val="3F65AA"/>
                </a:solidFill>
                <a:latin typeface="Arial"/>
                <a:ea typeface="Arial"/>
                <a:cs typeface="Arial"/>
                <a:sym typeface="Arial"/>
              </a:rPr>
              <a:t>o acudientes para el acompañamiento en el mejoramiento y fortalecimiento de los aprendizajes. </a:t>
            </a:r>
          </a:p>
        </p:txBody>
      </p:sp>
      <p:cxnSp>
        <p:nvCxnSpPr>
          <p:cNvPr id="49" name="Conector recto 48">
            <a:extLst>
              <a:ext uri="{FF2B5EF4-FFF2-40B4-BE49-F238E27FC236}">
                <a16:creationId xmlns:a16="http://schemas.microsoft.com/office/drawing/2014/main" xmlns="" id="{72700718-D864-4F42-8388-D680E7515E9A}"/>
              </a:ext>
            </a:extLst>
          </p:cNvPr>
          <p:cNvCxnSpPr>
            <a:cxnSpLocks/>
          </p:cNvCxnSpPr>
          <p:nvPr/>
        </p:nvCxnSpPr>
        <p:spPr>
          <a:xfrm>
            <a:off x="2513182" y="5184377"/>
            <a:ext cx="157330" cy="0"/>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xmlns="" id="{CF22217E-5EDE-48A7-A247-D5C54D9D95EA}"/>
              </a:ext>
            </a:extLst>
          </p:cNvPr>
          <p:cNvCxnSpPr>
            <a:cxnSpLocks/>
          </p:cNvCxnSpPr>
          <p:nvPr/>
        </p:nvCxnSpPr>
        <p:spPr>
          <a:xfrm>
            <a:off x="2516883" y="3648887"/>
            <a:ext cx="157330" cy="0"/>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xmlns="" id="{C5404944-8FAF-4BB9-B14C-9BEF497181D8}"/>
              </a:ext>
            </a:extLst>
          </p:cNvPr>
          <p:cNvCxnSpPr>
            <a:cxnSpLocks/>
          </p:cNvCxnSpPr>
          <p:nvPr/>
        </p:nvCxnSpPr>
        <p:spPr>
          <a:xfrm>
            <a:off x="2516883" y="4358530"/>
            <a:ext cx="157330" cy="0"/>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sp>
        <p:nvSpPr>
          <p:cNvPr id="54" name="Rectángulo 53">
            <a:extLst>
              <a:ext uri="{FF2B5EF4-FFF2-40B4-BE49-F238E27FC236}">
                <a16:creationId xmlns:a16="http://schemas.microsoft.com/office/drawing/2014/main" xmlns="" id="{DC6F4BB0-516D-461D-8A64-12D9CCF68A39}"/>
              </a:ext>
            </a:extLst>
          </p:cNvPr>
          <p:cNvSpPr/>
          <p:nvPr/>
        </p:nvSpPr>
        <p:spPr>
          <a:xfrm>
            <a:off x="0" y="879612"/>
            <a:ext cx="12191999" cy="646331"/>
          </a:xfrm>
          <a:prstGeom prst="rect">
            <a:avLst/>
          </a:prstGeom>
          <a:solidFill>
            <a:schemeClr val="bg1"/>
          </a:solidFill>
          <a:ln w="19050">
            <a:solidFill>
              <a:srgbClr val="E43866"/>
            </a:solidFill>
          </a:ln>
        </p:spPr>
        <p:txBody>
          <a:bodyPr wrap="square">
            <a:spAutoFit/>
          </a:bodyPr>
          <a:lstStyle/>
          <a:p>
            <a:pPr algn="ctr"/>
            <a:r>
              <a:rPr lang="es-CO" b="1" dirty="0">
                <a:solidFill>
                  <a:srgbClr val="436CB7"/>
                </a:solidFill>
                <a:latin typeface="Arial" panose="020B0604020202020204" pitchFamily="34" charset="0"/>
                <a:cs typeface="Arial" panose="020B0604020202020204" pitchFamily="34" charset="0"/>
              </a:rPr>
              <a:t>4.	 Las acciones de seguimiento para el mejoramiento de los desempeños de los estudiantes durante 	el año escolar. </a:t>
            </a:r>
          </a:p>
        </p:txBody>
      </p:sp>
    </p:spTree>
    <p:extLst>
      <p:ext uri="{BB962C8B-B14F-4D97-AF65-F5344CB8AC3E}">
        <p14:creationId xmlns:p14="http://schemas.microsoft.com/office/powerpoint/2010/main" val="754274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5" name="Rectángulo 24">
            <a:extLst>
              <a:ext uri="{FF2B5EF4-FFF2-40B4-BE49-F238E27FC236}">
                <a16:creationId xmlns:a16="http://schemas.microsoft.com/office/drawing/2014/main" xmlns="" id="{81B30FEB-C5E7-452B-911B-89660D024180}"/>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a:latin typeface="Arial" panose="020B0604020202020204" pitchFamily="34" charset="0"/>
              </a:rPr>
              <a:t>1</a:t>
            </a:r>
          </a:p>
        </p:txBody>
      </p:sp>
      <p:sp>
        <p:nvSpPr>
          <p:cNvPr id="26" name="CuadroTexto 25">
            <a:extLst>
              <a:ext uri="{FF2B5EF4-FFF2-40B4-BE49-F238E27FC236}">
                <a16:creationId xmlns:a16="http://schemas.microsoft.com/office/drawing/2014/main" xmlns="" id="{16C511DF-7749-436A-A6B1-9D87438D989A}"/>
              </a:ext>
            </a:extLst>
          </p:cNvPr>
          <p:cNvSpPr txBox="1"/>
          <p:nvPr/>
        </p:nvSpPr>
        <p:spPr>
          <a:xfrm>
            <a:off x="822043" y="305389"/>
            <a:ext cx="11244309" cy="400110"/>
          </a:xfrm>
          <a:prstGeom prst="rect">
            <a:avLst/>
          </a:prstGeom>
          <a:noFill/>
        </p:spPr>
        <p:txBody>
          <a:bodyPr wrap="square" rtlCol="0">
            <a:spAutoFit/>
          </a:bodyPr>
          <a:lstStyle/>
          <a:p>
            <a:r>
              <a:rPr lang="es-ES" sz="2000" b="1" dirty="0">
                <a:solidFill>
                  <a:srgbClr val="3F65AA"/>
                </a:solidFill>
                <a:latin typeface="Arial" panose="020B0604020202020204" pitchFamily="34" charset="0"/>
                <a:cs typeface="Arial" panose="020B0604020202020204" pitchFamily="34" charset="0"/>
                <a:sym typeface="Arial"/>
              </a:rPr>
              <a:t>Sistema Institucional de Evaluación de los Estudiantes -SIEE- </a:t>
            </a:r>
          </a:p>
        </p:txBody>
      </p:sp>
      <p:sp>
        <p:nvSpPr>
          <p:cNvPr id="2" name="Rectángulo 1">
            <a:extLst>
              <a:ext uri="{FF2B5EF4-FFF2-40B4-BE49-F238E27FC236}">
                <a16:creationId xmlns:a16="http://schemas.microsoft.com/office/drawing/2014/main" xmlns="" id="{630DEB11-EACD-42C8-BF60-B60C94C0E84A}"/>
              </a:ext>
            </a:extLst>
          </p:cNvPr>
          <p:cNvSpPr/>
          <p:nvPr/>
        </p:nvSpPr>
        <p:spPr>
          <a:xfrm>
            <a:off x="0" y="1051741"/>
            <a:ext cx="12191999" cy="369332"/>
          </a:xfrm>
          <a:prstGeom prst="rect">
            <a:avLst/>
          </a:prstGeom>
          <a:solidFill>
            <a:schemeClr val="bg1"/>
          </a:solidFill>
          <a:ln w="19050">
            <a:solidFill>
              <a:srgbClr val="E43866"/>
            </a:solidFill>
          </a:ln>
        </p:spPr>
        <p:txBody>
          <a:bodyPr wrap="square">
            <a:spAutoFit/>
          </a:bodyPr>
          <a:lstStyle/>
          <a:p>
            <a:r>
              <a:rPr lang="es-CO" b="1" dirty="0">
                <a:solidFill>
                  <a:srgbClr val="436CB7"/>
                </a:solidFill>
                <a:latin typeface="Arial" panose="020B0604020202020204" pitchFamily="34" charset="0"/>
                <a:cs typeface="Arial" panose="020B0604020202020204" pitchFamily="34" charset="0"/>
              </a:rPr>
              <a:t>5.	Los procesos de autoevaluación de los estudiantes.</a:t>
            </a:r>
          </a:p>
        </p:txBody>
      </p:sp>
      <p:sp>
        <p:nvSpPr>
          <p:cNvPr id="6" name="Google Shape;291;p24">
            <a:extLst>
              <a:ext uri="{FF2B5EF4-FFF2-40B4-BE49-F238E27FC236}">
                <a16:creationId xmlns:a16="http://schemas.microsoft.com/office/drawing/2014/main" xmlns="" id="{56DE6E94-487B-460F-A590-958B30660FBD}"/>
              </a:ext>
            </a:extLst>
          </p:cNvPr>
          <p:cNvSpPr txBox="1"/>
          <p:nvPr/>
        </p:nvSpPr>
        <p:spPr>
          <a:xfrm>
            <a:off x="482907" y="1788127"/>
            <a:ext cx="8743207" cy="323450"/>
          </a:xfrm>
          <a:prstGeom prst="rect">
            <a:avLst/>
          </a:prstGeom>
          <a:noFill/>
          <a:ln>
            <a:noFill/>
          </a:ln>
        </p:spPr>
        <p:txBody>
          <a:bodyPr spcFirstLastPara="1" wrap="square" lIns="91425" tIns="45700" rIns="91425" bIns="45700" anchor="t" anchorCtr="0">
            <a:noAutofit/>
          </a:bodyPr>
          <a:lstStyle/>
          <a:p>
            <a:r>
              <a:rPr lang="es-CO" b="1" dirty="0">
                <a:solidFill>
                  <a:srgbClr val="436CB7"/>
                </a:solidFill>
                <a:latin typeface="Arial" panose="020B0604020202020204" pitchFamily="34" charset="0"/>
                <a:cs typeface="Arial" panose="020B0604020202020204" pitchFamily="34" charset="0"/>
                <a:sym typeface="Calibri"/>
              </a:rPr>
              <a:t>Autoevaluación y coevaluación</a:t>
            </a:r>
            <a:endParaRPr lang="es-ES" b="1" dirty="0">
              <a:solidFill>
                <a:srgbClr val="436CB7"/>
              </a:solidFill>
              <a:latin typeface="Arial" panose="020B0604020202020204" pitchFamily="34" charset="0"/>
              <a:cs typeface="Arial" panose="020B0604020202020204" pitchFamily="34" charset="0"/>
              <a:sym typeface="Calibri"/>
            </a:endParaRPr>
          </a:p>
        </p:txBody>
      </p:sp>
      <p:sp>
        <p:nvSpPr>
          <p:cNvPr id="7" name="Rectángulo 6">
            <a:extLst>
              <a:ext uri="{FF2B5EF4-FFF2-40B4-BE49-F238E27FC236}">
                <a16:creationId xmlns:a16="http://schemas.microsoft.com/office/drawing/2014/main" xmlns="" id="{42BA0E3B-57ED-487D-A4D6-767B34736E67}"/>
              </a:ext>
            </a:extLst>
          </p:cNvPr>
          <p:cNvSpPr/>
          <p:nvPr/>
        </p:nvSpPr>
        <p:spPr>
          <a:xfrm flipV="1">
            <a:off x="554819" y="2157948"/>
            <a:ext cx="1996208" cy="45719"/>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sp>
        <p:nvSpPr>
          <p:cNvPr id="8" name="Rectángulo 7">
            <a:extLst>
              <a:ext uri="{FF2B5EF4-FFF2-40B4-BE49-F238E27FC236}">
                <a16:creationId xmlns:a16="http://schemas.microsoft.com/office/drawing/2014/main" xmlns="" id="{3E12EE69-834D-4F47-931C-90FB7D56FA4A}"/>
              </a:ext>
            </a:extLst>
          </p:cNvPr>
          <p:cNvSpPr/>
          <p:nvPr/>
        </p:nvSpPr>
        <p:spPr>
          <a:xfrm>
            <a:off x="338052" y="3450195"/>
            <a:ext cx="1996208" cy="369332"/>
          </a:xfrm>
          <a:prstGeom prst="rect">
            <a:avLst/>
          </a:prstGeom>
          <a:solidFill>
            <a:schemeClr val="bg1"/>
          </a:solidFill>
          <a:ln w="9525">
            <a:solidFill>
              <a:srgbClr val="E43866"/>
            </a:solidFill>
          </a:ln>
        </p:spPr>
        <p:txBody>
          <a:bodyPr wrap="square">
            <a:spAutoFit/>
          </a:bodyPr>
          <a:lstStyle/>
          <a:p>
            <a:pPr lvl="0"/>
            <a:r>
              <a:rPr lang="es-CO" b="1" dirty="0">
                <a:solidFill>
                  <a:srgbClr val="3F65AA"/>
                </a:solidFill>
                <a:latin typeface="Arial" panose="020B0604020202020204" pitchFamily="34" charset="0"/>
                <a:cs typeface="Arial" panose="020B0604020202020204" pitchFamily="34" charset="0"/>
              </a:rPr>
              <a:t>Autoevaluación</a:t>
            </a:r>
          </a:p>
        </p:txBody>
      </p:sp>
      <p:sp>
        <p:nvSpPr>
          <p:cNvPr id="9" name="Rectángulo: esquinas redondeadas 8">
            <a:extLst>
              <a:ext uri="{FF2B5EF4-FFF2-40B4-BE49-F238E27FC236}">
                <a16:creationId xmlns:a16="http://schemas.microsoft.com/office/drawing/2014/main" xmlns="" id="{FCBCE4D5-1234-493B-A69B-FCC959057625}"/>
              </a:ext>
            </a:extLst>
          </p:cNvPr>
          <p:cNvSpPr/>
          <p:nvPr/>
        </p:nvSpPr>
        <p:spPr>
          <a:xfrm>
            <a:off x="2749251" y="2495570"/>
            <a:ext cx="3341386" cy="686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spcAft>
                <a:spcPts val="600"/>
              </a:spcAft>
            </a:pPr>
            <a:r>
              <a:rPr lang="en-US" sz="1600" dirty="0">
                <a:solidFill>
                  <a:srgbClr val="3F65AA"/>
                </a:solidFill>
                <a:latin typeface="Arial" panose="020B0604020202020204" pitchFamily="34" charset="0"/>
                <a:cs typeface="Arial" panose="020B0604020202020204" pitchFamily="34" charset="0"/>
              </a:rPr>
              <a:t>R</a:t>
            </a:r>
            <a:r>
              <a:rPr lang="es-CO" sz="1600" dirty="0">
                <a:solidFill>
                  <a:srgbClr val="3F65AA"/>
                </a:solidFill>
                <a:latin typeface="Arial" panose="020B0604020202020204" pitchFamily="34" charset="0"/>
                <a:cs typeface="Arial" panose="020B0604020202020204" pitchFamily="34" charset="0"/>
              </a:rPr>
              <a:t>eflexión sobre las acciones, desempeño e involucramiento.</a:t>
            </a:r>
            <a:endParaRPr lang="es-CO" sz="1600" dirty="0">
              <a:solidFill>
                <a:srgbClr val="436CB7"/>
              </a:solidFill>
              <a:latin typeface="Arial" panose="020B0604020202020204" pitchFamily="34" charset="0"/>
              <a:cs typeface="Arial" panose="020B0604020202020204" pitchFamily="34" charset="0"/>
            </a:endParaRPr>
          </a:p>
        </p:txBody>
      </p:sp>
      <p:sp>
        <p:nvSpPr>
          <p:cNvPr id="10" name="Rectángulo: esquinas redondeadas 9">
            <a:extLst>
              <a:ext uri="{FF2B5EF4-FFF2-40B4-BE49-F238E27FC236}">
                <a16:creationId xmlns:a16="http://schemas.microsoft.com/office/drawing/2014/main" xmlns="" id="{4EE7030D-356F-47A3-93FB-F6D42F2DAF65}"/>
              </a:ext>
            </a:extLst>
          </p:cNvPr>
          <p:cNvSpPr/>
          <p:nvPr/>
        </p:nvSpPr>
        <p:spPr>
          <a:xfrm>
            <a:off x="2767127" y="3321427"/>
            <a:ext cx="3323509" cy="5485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spcAft>
                <a:spcPts val="600"/>
              </a:spcAft>
            </a:pPr>
            <a:r>
              <a:rPr lang="es-CO" sz="1600" dirty="0">
                <a:solidFill>
                  <a:srgbClr val="3F65AA"/>
                </a:solidFill>
                <a:latin typeface="Arial" panose="020B0604020202020204" pitchFamily="34" charset="0"/>
                <a:cs typeface="Arial" panose="020B0604020202020204" pitchFamily="34" charset="0"/>
              </a:rPr>
              <a:t>Llevar</a:t>
            </a:r>
            <a:r>
              <a:rPr lang="en-US" sz="1600" dirty="0">
                <a:solidFill>
                  <a:srgbClr val="3F65AA"/>
                </a:solidFill>
                <a:latin typeface="Arial" panose="020B0604020202020204" pitchFamily="34" charset="0"/>
                <a:cs typeface="Arial" panose="020B0604020202020204" pitchFamily="34" charset="0"/>
              </a:rPr>
              <a:t> la cuenta de las </a:t>
            </a:r>
            <a:r>
              <a:rPr lang="es-CO" sz="1600" dirty="0">
                <a:solidFill>
                  <a:srgbClr val="3F65AA"/>
                </a:solidFill>
                <a:latin typeface="Arial" panose="020B0604020202020204" pitchFamily="34" charset="0"/>
                <a:cs typeface="Arial" panose="020B0604020202020204" pitchFamily="34" charset="0"/>
              </a:rPr>
              <a:t>acciones</a:t>
            </a:r>
            <a:r>
              <a:rPr lang="en-US" sz="1600" dirty="0">
                <a:solidFill>
                  <a:srgbClr val="3F65AA"/>
                </a:solidFill>
                <a:latin typeface="Arial" panose="020B0604020202020204" pitchFamily="34" charset="0"/>
                <a:cs typeface="Arial" panose="020B0604020202020204" pitchFamily="34" charset="0"/>
              </a:rPr>
              <a:t>. </a:t>
            </a:r>
            <a:endParaRPr lang="es-CO" sz="1600" dirty="0">
              <a:solidFill>
                <a:srgbClr val="436CB7"/>
              </a:solidFill>
              <a:latin typeface="Arial" panose="020B0604020202020204" pitchFamily="34" charset="0"/>
              <a:cs typeface="Arial" panose="020B0604020202020204" pitchFamily="34" charset="0"/>
            </a:endParaRPr>
          </a:p>
        </p:txBody>
      </p:sp>
      <p:sp>
        <p:nvSpPr>
          <p:cNvPr id="11" name="Rectángulo: esquinas redondeadas 10">
            <a:extLst>
              <a:ext uri="{FF2B5EF4-FFF2-40B4-BE49-F238E27FC236}">
                <a16:creationId xmlns:a16="http://schemas.microsoft.com/office/drawing/2014/main" xmlns="" id="{4C4913D8-85C2-4880-9788-29DA507F8A02}"/>
              </a:ext>
            </a:extLst>
          </p:cNvPr>
          <p:cNvSpPr/>
          <p:nvPr/>
        </p:nvSpPr>
        <p:spPr>
          <a:xfrm>
            <a:off x="2767128" y="3999256"/>
            <a:ext cx="3318146" cy="8707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spcAft>
                <a:spcPts val="600"/>
              </a:spcAft>
            </a:pPr>
            <a:r>
              <a:rPr lang="en-US" sz="1600" dirty="0">
                <a:solidFill>
                  <a:srgbClr val="3F65AA"/>
                </a:solidFill>
                <a:latin typeface="Arial" panose="020B0604020202020204" pitchFamily="34" charset="0"/>
                <a:cs typeface="Arial" panose="020B0604020202020204" pitchFamily="34" charset="0"/>
              </a:rPr>
              <a:t>N</a:t>
            </a:r>
            <a:r>
              <a:rPr lang="es-CO" sz="1600" dirty="0">
                <a:solidFill>
                  <a:srgbClr val="3F65AA"/>
                </a:solidFill>
                <a:latin typeface="Arial" panose="020B0604020202020204" pitchFamily="34" charset="0"/>
                <a:cs typeface="Arial" panose="020B0604020202020204" pitchFamily="34" charset="0"/>
              </a:rPr>
              <a:t>o debe estar necesariamente ligada a una calificación.</a:t>
            </a:r>
            <a:endParaRPr lang="es-CO" sz="1600" dirty="0">
              <a:solidFill>
                <a:srgbClr val="436CB7"/>
              </a:solidFill>
              <a:latin typeface="Arial" panose="020B0604020202020204" pitchFamily="34" charset="0"/>
              <a:cs typeface="Arial" panose="020B0604020202020204" pitchFamily="34" charset="0"/>
            </a:endParaRPr>
          </a:p>
        </p:txBody>
      </p:sp>
      <p:cxnSp>
        <p:nvCxnSpPr>
          <p:cNvPr id="12" name="Conector: angular 11">
            <a:extLst>
              <a:ext uri="{FF2B5EF4-FFF2-40B4-BE49-F238E27FC236}">
                <a16:creationId xmlns:a16="http://schemas.microsoft.com/office/drawing/2014/main" xmlns="" id="{9013A879-1416-4DB8-A2AA-F00971B1387F}"/>
              </a:ext>
            </a:extLst>
          </p:cNvPr>
          <p:cNvCxnSpPr>
            <a:cxnSpLocks/>
          </p:cNvCxnSpPr>
          <p:nvPr/>
        </p:nvCxnSpPr>
        <p:spPr>
          <a:xfrm rot="5400000" flipH="1" flipV="1">
            <a:off x="1858244" y="3543644"/>
            <a:ext cx="1503680" cy="278340"/>
          </a:xfrm>
          <a:prstGeom prst="bentConnector3">
            <a:avLst>
              <a:gd name="adj1" fmla="val 104177"/>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xmlns="" id="{519C4B71-157B-4612-A732-BE278BA94A40}"/>
              </a:ext>
            </a:extLst>
          </p:cNvPr>
          <p:cNvCxnSpPr>
            <a:cxnSpLocks/>
          </p:cNvCxnSpPr>
          <p:nvPr/>
        </p:nvCxnSpPr>
        <p:spPr>
          <a:xfrm flipV="1">
            <a:off x="2470912" y="3628893"/>
            <a:ext cx="259980" cy="1"/>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xmlns="" id="{E704E909-31D1-4822-838A-282DE8B9BA7F}"/>
              </a:ext>
            </a:extLst>
          </p:cNvPr>
          <p:cNvCxnSpPr>
            <a:cxnSpLocks/>
          </p:cNvCxnSpPr>
          <p:nvPr/>
        </p:nvCxnSpPr>
        <p:spPr>
          <a:xfrm>
            <a:off x="2456532" y="4392831"/>
            <a:ext cx="239059" cy="3"/>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sp>
        <p:nvSpPr>
          <p:cNvPr id="15" name="Rectángulo: esquinas redondeadas 14">
            <a:extLst>
              <a:ext uri="{FF2B5EF4-FFF2-40B4-BE49-F238E27FC236}">
                <a16:creationId xmlns:a16="http://schemas.microsoft.com/office/drawing/2014/main" xmlns="" id="{67019312-C733-47DB-8A06-98A2B184DC4E}"/>
              </a:ext>
            </a:extLst>
          </p:cNvPr>
          <p:cNvSpPr/>
          <p:nvPr/>
        </p:nvSpPr>
        <p:spPr>
          <a:xfrm>
            <a:off x="2749251" y="5134773"/>
            <a:ext cx="3352291" cy="548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dirty="0">
                <a:latin typeface="Arial" panose="020B0604020202020204" pitchFamily="34" charset="0"/>
                <a:cs typeface="Arial" panose="020B0604020202020204" pitchFamily="34" charset="0"/>
              </a:rPr>
              <a:t>Entre  pares.  </a:t>
            </a:r>
          </a:p>
        </p:txBody>
      </p:sp>
      <p:sp>
        <p:nvSpPr>
          <p:cNvPr id="16" name="Rectángulo: esquinas redondeadas 15">
            <a:extLst>
              <a:ext uri="{FF2B5EF4-FFF2-40B4-BE49-F238E27FC236}">
                <a16:creationId xmlns:a16="http://schemas.microsoft.com/office/drawing/2014/main" xmlns="" id="{80D4CED7-713B-4C4B-A9E7-7DCBCCF44518}"/>
              </a:ext>
            </a:extLst>
          </p:cNvPr>
          <p:cNvSpPr/>
          <p:nvPr/>
        </p:nvSpPr>
        <p:spPr>
          <a:xfrm>
            <a:off x="2767129" y="5895957"/>
            <a:ext cx="3318146" cy="7899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spcAft>
                <a:spcPts val="600"/>
              </a:spcAft>
            </a:pPr>
            <a:r>
              <a:rPr lang="es-CO" sz="1600" dirty="0">
                <a:latin typeface="Arial" panose="020B0604020202020204" pitchFamily="34" charset="0"/>
                <a:cs typeface="Arial" panose="020B0604020202020204" pitchFamily="34" charset="0"/>
              </a:rPr>
              <a:t>Apreciar la importancia y papel de la evaluación</a:t>
            </a:r>
          </a:p>
        </p:txBody>
      </p:sp>
      <p:cxnSp>
        <p:nvCxnSpPr>
          <p:cNvPr id="17" name="Conector: angular 16">
            <a:extLst>
              <a:ext uri="{FF2B5EF4-FFF2-40B4-BE49-F238E27FC236}">
                <a16:creationId xmlns:a16="http://schemas.microsoft.com/office/drawing/2014/main" xmlns="" id="{A36C7801-15BB-4696-B63B-DE40B645615F}"/>
              </a:ext>
            </a:extLst>
          </p:cNvPr>
          <p:cNvCxnSpPr>
            <a:cxnSpLocks/>
          </p:cNvCxnSpPr>
          <p:nvPr/>
        </p:nvCxnSpPr>
        <p:spPr>
          <a:xfrm rot="16200000" flipH="1">
            <a:off x="2110171" y="5824004"/>
            <a:ext cx="805060" cy="5361"/>
          </a:xfrm>
          <a:prstGeom prst="bentConnector3">
            <a:avLst>
              <a:gd name="adj1" fmla="val 50000"/>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xmlns="" id="{A8ADD4AC-2F7F-4A27-BC83-44A82F86E859}"/>
              </a:ext>
            </a:extLst>
          </p:cNvPr>
          <p:cNvCxnSpPr>
            <a:cxnSpLocks/>
          </p:cNvCxnSpPr>
          <p:nvPr/>
        </p:nvCxnSpPr>
        <p:spPr>
          <a:xfrm>
            <a:off x="2510019" y="6269275"/>
            <a:ext cx="332322" cy="0"/>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xmlns="" id="{F428610D-413D-453F-8413-05646DFC750D}"/>
              </a:ext>
            </a:extLst>
          </p:cNvPr>
          <p:cNvCxnSpPr>
            <a:cxnSpLocks/>
          </p:cNvCxnSpPr>
          <p:nvPr/>
        </p:nvCxnSpPr>
        <p:spPr>
          <a:xfrm>
            <a:off x="2551886" y="5424153"/>
            <a:ext cx="259980" cy="0"/>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sp>
        <p:nvSpPr>
          <p:cNvPr id="20" name="Rectángulo 19">
            <a:extLst>
              <a:ext uri="{FF2B5EF4-FFF2-40B4-BE49-F238E27FC236}">
                <a16:creationId xmlns:a16="http://schemas.microsoft.com/office/drawing/2014/main" xmlns="" id="{795D506D-5182-4509-8D93-1F86784DEEC6}"/>
              </a:ext>
            </a:extLst>
          </p:cNvPr>
          <p:cNvSpPr/>
          <p:nvPr/>
        </p:nvSpPr>
        <p:spPr>
          <a:xfrm>
            <a:off x="6270327" y="2590148"/>
            <a:ext cx="5583621" cy="2077492"/>
          </a:xfrm>
          <a:prstGeom prst="rect">
            <a:avLst/>
          </a:prstGeom>
          <a:solidFill>
            <a:schemeClr val="bg1"/>
          </a:solidFill>
          <a:ln>
            <a:solidFill>
              <a:srgbClr val="E43866"/>
            </a:solidFill>
          </a:ln>
        </p:spPr>
        <p:txBody>
          <a:bodyPr wrap="square">
            <a:spAutoFit/>
          </a:bodyPr>
          <a:lstStyle/>
          <a:p>
            <a:pPr>
              <a:spcBef>
                <a:spcPts val="1200"/>
              </a:spcBef>
              <a:spcAft>
                <a:spcPts val="600"/>
              </a:spcAft>
            </a:pPr>
            <a:r>
              <a:rPr lang="es-CO" sz="1600" dirty="0">
                <a:solidFill>
                  <a:srgbClr val="436CB7"/>
                </a:solidFill>
                <a:latin typeface="Arial" panose="020B0604020202020204" pitchFamily="34" charset="0"/>
                <a:cs typeface="Arial" panose="020B0604020202020204" pitchFamily="34" charset="0"/>
              </a:rPr>
              <a:t>Es necesario orientar a los estudiantes sobre que autoevaluarse.</a:t>
            </a:r>
          </a:p>
          <a:p>
            <a:pPr>
              <a:spcBef>
                <a:spcPts val="1200"/>
              </a:spcBef>
              <a:spcAft>
                <a:spcPts val="600"/>
              </a:spcAft>
            </a:pPr>
            <a:r>
              <a:rPr lang="es-CO" sz="1600" dirty="0">
                <a:solidFill>
                  <a:srgbClr val="436CB7"/>
                </a:solidFill>
                <a:latin typeface="Arial" panose="020B0604020202020204" pitchFamily="34" charset="0"/>
                <a:cs typeface="Arial" panose="020B0604020202020204" pitchFamily="34" charset="0"/>
              </a:rPr>
              <a:t>El apoyo de instrumentos facilita este proceso.</a:t>
            </a:r>
          </a:p>
          <a:p>
            <a:pPr>
              <a:spcBef>
                <a:spcPts val="1200"/>
              </a:spcBef>
              <a:spcAft>
                <a:spcPts val="600"/>
              </a:spcAft>
            </a:pPr>
            <a:r>
              <a:rPr lang="es-CO" sz="1600" dirty="0">
                <a:solidFill>
                  <a:srgbClr val="436CB7"/>
                </a:solidFill>
                <a:latin typeface="Arial" panose="020B0604020202020204" pitchFamily="34" charset="0"/>
                <a:cs typeface="Arial" panose="020B0604020202020204" pitchFamily="34" charset="0"/>
              </a:rPr>
              <a:t>Centrarse en el proceso no solo en el resultado.</a:t>
            </a:r>
          </a:p>
          <a:p>
            <a:pPr>
              <a:spcBef>
                <a:spcPts val="1200"/>
              </a:spcBef>
              <a:spcAft>
                <a:spcPts val="600"/>
              </a:spcAft>
            </a:pPr>
            <a:r>
              <a:rPr lang="es-CO" sz="1600" dirty="0">
                <a:solidFill>
                  <a:srgbClr val="436CB7"/>
                </a:solidFill>
                <a:latin typeface="Arial" panose="020B0604020202020204" pitchFamily="34" charset="0"/>
                <a:cs typeface="Arial" panose="020B0604020202020204" pitchFamily="34" charset="0"/>
              </a:rPr>
              <a:t>Desarrollo personal.</a:t>
            </a:r>
          </a:p>
        </p:txBody>
      </p:sp>
      <p:sp>
        <p:nvSpPr>
          <p:cNvPr id="21" name="Rectángulo 20">
            <a:extLst>
              <a:ext uri="{FF2B5EF4-FFF2-40B4-BE49-F238E27FC236}">
                <a16:creationId xmlns:a16="http://schemas.microsoft.com/office/drawing/2014/main" xmlns="" id="{A7F1D87A-C237-45CE-AE00-E3BC66DD923C}"/>
              </a:ext>
            </a:extLst>
          </p:cNvPr>
          <p:cNvSpPr/>
          <p:nvPr/>
        </p:nvSpPr>
        <p:spPr>
          <a:xfrm>
            <a:off x="346437" y="5665117"/>
            <a:ext cx="1996208" cy="369332"/>
          </a:xfrm>
          <a:prstGeom prst="rect">
            <a:avLst/>
          </a:prstGeom>
          <a:solidFill>
            <a:srgbClr val="0070C0"/>
          </a:solidFill>
          <a:ln w="9525">
            <a:solidFill>
              <a:srgbClr val="E43866"/>
            </a:solidFill>
          </a:ln>
        </p:spPr>
        <p:txBody>
          <a:bodyPr wrap="square">
            <a:spAutoFit/>
          </a:bodyPr>
          <a:lstStyle/>
          <a:p>
            <a:pPr lvl="0"/>
            <a:r>
              <a:rPr lang="es-CO" b="1" dirty="0">
                <a:solidFill>
                  <a:schemeClr val="bg1"/>
                </a:solidFill>
                <a:latin typeface="Arial" panose="020B0604020202020204" pitchFamily="34" charset="0"/>
                <a:cs typeface="Arial" panose="020B0604020202020204" pitchFamily="34" charset="0"/>
              </a:rPr>
              <a:t>Coevaluación</a:t>
            </a:r>
          </a:p>
        </p:txBody>
      </p:sp>
      <p:sp>
        <p:nvSpPr>
          <p:cNvPr id="22" name="Rectángulo 21">
            <a:extLst>
              <a:ext uri="{FF2B5EF4-FFF2-40B4-BE49-F238E27FC236}">
                <a16:creationId xmlns:a16="http://schemas.microsoft.com/office/drawing/2014/main" xmlns="" id="{7BB7A1C8-A875-4ED7-961A-9840A6D37F77}"/>
              </a:ext>
            </a:extLst>
          </p:cNvPr>
          <p:cNvSpPr/>
          <p:nvPr/>
        </p:nvSpPr>
        <p:spPr>
          <a:xfrm>
            <a:off x="6295192" y="5157285"/>
            <a:ext cx="5583621" cy="1323439"/>
          </a:xfrm>
          <a:prstGeom prst="rect">
            <a:avLst/>
          </a:prstGeom>
          <a:solidFill>
            <a:srgbClr val="4874C5"/>
          </a:solidFill>
          <a:ln>
            <a:solidFill>
              <a:srgbClr val="E43866"/>
            </a:solidFill>
          </a:ln>
        </p:spPr>
        <p:txBody>
          <a:bodyPr wrap="square">
            <a:spAutoFit/>
          </a:bodyPr>
          <a:lstStyle/>
          <a:p>
            <a:pPr>
              <a:spcBef>
                <a:spcPts val="1200"/>
              </a:spcBef>
              <a:spcAft>
                <a:spcPts val="600"/>
              </a:spcAft>
            </a:pPr>
            <a:r>
              <a:rPr lang="es-CO" sz="1600" dirty="0">
                <a:solidFill>
                  <a:schemeClr val="bg1"/>
                </a:solidFill>
                <a:latin typeface="Arial" panose="020B0604020202020204" pitchFamily="34" charset="0"/>
                <a:cs typeface="Arial" panose="020B0604020202020204" pitchFamily="34" charset="0"/>
              </a:rPr>
              <a:t>Asumir el rol de evaluador y evaluado.</a:t>
            </a:r>
          </a:p>
          <a:p>
            <a:pPr>
              <a:spcBef>
                <a:spcPts val="1200"/>
              </a:spcBef>
              <a:spcAft>
                <a:spcPts val="600"/>
              </a:spcAft>
            </a:pPr>
            <a:r>
              <a:rPr lang="es-CO" sz="1600" dirty="0">
                <a:solidFill>
                  <a:schemeClr val="bg1"/>
                </a:solidFill>
                <a:latin typeface="Arial" panose="020B0604020202020204" pitchFamily="34" charset="0"/>
                <a:cs typeface="Arial" panose="020B0604020202020204" pitchFamily="34" charset="0"/>
              </a:rPr>
              <a:t>Trabajo colaborativo, discusión y valoración en grupo</a:t>
            </a:r>
          </a:p>
          <a:p>
            <a:pPr>
              <a:spcBef>
                <a:spcPts val="1200"/>
              </a:spcBef>
              <a:spcAft>
                <a:spcPts val="600"/>
              </a:spcAft>
            </a:pPr>
            <a:r>
              <a:rPr lang="es-CO" sz="1600" dirty="0">
                <a:solidFill>
                  <a:schemeClr val="bg1"/>
                </a:solidFill>
                <a:latin typeface="Arial" panose="020B0604020202020204" pitchFamily="34" charset="0"/>
                <a:cs typeface="Arial" panose="020B0604020202020204" pitchFamily="34" charset="0"/>
              </a:rPr>
              <a:t>Aprender el papel de la retroalimentación.</a:t>
            </a:r>
          </a:p>
        </p:txBody>
      </p:sp>
    </p:spTree>
    <p:extLst>
      <p:ext uri="{BB962C8B-B14F-4D97-AF65-F5344CB8AC3E}">
        <p14:creationId xmlns:p14="http://schemas.microsoft.com/office/powerpoint/2010/main" val="2432678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5" name="Rectángulo 24">
            <a:extLst>
              <a:ext uri="{FF2B5EF4-FFF2-40B4-BE49-F238E27FC236}">
                <a16:creationId xmlns:a16="http://schemas.microsoft.com/office/drawing/2014/main" xmlns="" id="{81B30FEB-C5E7-452B-911B-89660D024180}"/>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a:latin typeface="Arial" panose="020B0604020202020204" pitchFamily="34" charset="0"/>
              </a:rPr>
              <a:t>1</a:t>
            </a:r>
          </a:p>
        </p:txBody>
      </p:sp>
      <p:sp>
        <p:nvSpPr>
          <p:cNvPr id="26" name="CuadroTexto 25">
            <a:extLst>
              <a:ext uri="{FF2B5EF4-FFF2-40B4-BE49-F238E27FC236}">
                <a16:creationId xmlns:a16="http://schemas.microsoft.com/office/drawing/2014/main" xmlns="" id="{16C511DF-7749-436A-A6B1-9D87438D989A}"/>
              </a:ext>
            </a:extLst>
          </p:cNvPr>
          <p:cNvSpPr txBox="1"/>
          <p:nvPr/>
        </p:nvSpPr>
        <p:spPr>
          <a:xfrm>
            <a:off x="822043" y="305389"/>
            <a:ext cx="11244309" cy="400110"/>
          </a:xfrm>
          <a:prstGeom prst="rect">
            <a:avLst/>
          </a:prstGeom>
          <a:noFill/>
        </p:spPr>
        <p:txBody>
          <a:bodyPr wrap="square" rtlCol="0">
            <a:spAutoFit/>
          </a:bodyPr>
          <a:lstStyle/>
          <a:p>
            <a:r>
              <a:rPr lang="es-ES" sz="2000" b="1" dirty="0">
                <a:solidFill>
                  <a:srgbClr val="3F65AA"/>
                </a:solidFill>
                <a:latin typeface="Arial" panose="020B0604020202020204" pitchFamily="34" charset="0"/>
                <a:cs typeface="Arial" panose="020B0604020202020204" pitchFamily="34" charset="0"/>
                <a:sym typeface="Arial"/>
              </a:rPr>
              <a:t>Sistema Institucional de Evaluación de los Estudiantes -SIEE- </a:t>
            </a:r>
          </a:p>
        </p:txBody>
      </p:sp>
      <p:sp>
        <p:nvSpPr>
          <p:cNvPr id="2" name="Rectángulo 1">
            <a:extLst>
              <a:ext uri="{FF2B5EF4-FFF2-40B4-BE49-F238E27FC236}">
                <a16:creationId xmlns:a16="http://schemas.microsoft.com/office/drawing/2014/main" xmlns="" id="{630DEB11-EACD-42C8-BF60-B60C94C0E84A}"/>
              </a:ext>
            </a:extLst>
          </p:cNvPr>
          <p:cNvSpPr/>
          <p:nvPr/>
        </p:nvSpPr>
        <p:spPr>
          <a:xfrm>
            <a:off x="0" y="1091183"/>
            <a:ext cx="12192000" cy="646331"/>
          </a:xfrm>
          <a:prstGeom prst="rect">
            <a:avLst/>
          </a:prstGeom>
          <a:solidFill>
            <a:schemeClr val="bg1"/>
          </a:solidFill>
          <a:ln w="19050">
            <a:solidFill>
              <a:srgbClr val="E43866"/>
            </a:solidFill>
          </a:ln>
        </p:spPr>
        <p:txBody>
          <a:bodyPr wrap="square">
            <a:spAutoFit/>
          </a:bodyPr>
          <a:lstStyle/>
          <a:p>
            <a:r>
              <a:rPr lang="es-CO" b="1" dirty="0">
                <a:solidFill>
                  <a:srgbClr val="436CB7"/>
                </a:solidFill>
                <a:latin typeface="Arial" panose="020B0604020202020204" pitchFamily="34" charset="0"/>
                <a:cs typeface="Arial" panose="020B0604020202020204" pitchFamily="34" charset="0"/>
              </a:rPr>
              <a:t>6.	Las estrategias de apoyo necesarias para resolver situaciones pedagógicas pendientes de los estudiantes. </a:t>
            </a:r>
          </a:p>
        </p:txBody>
      </p:sp>
      <p:graphicFrame>
        <p:nvGraphicFramePr>
          <p:cNvPr id="6" name="Diagrama 5">
            <a:extLst>
              <a:ext uri="{FF2B5EF4-FFF2-40B4-BE49-F238E27FC236}">
                <a16:creationId xmlns:a16="http://schemas.microsoft.com/office/drawing/2014/main" xmlns="" id="{B7E5D812-2E1F-4BFD-8CD7-F0A0FEC88D50}"/>
              </a:ext>
            </a:extLst>
          </p:cNvPr>
          <p:cNvGraphicFramePr/>
          <p:nvPr>
            <p:extLst>
              <p:ext uri="{D42A27DB-BD31-4B8C-83A1-F6EECF244321}">
                <p14:modId xmlns:p14="http://schemas.microsoft.com/office/powerpoint/2010/main" val="364605095"/>
              </p:ext>
            </p:extLst>
          </p:nvPr>
        </p:nvGraphicFramePr>
        <p:xfrm>
          <a:off x="5481618" y="2009716"/>
          <a:ext cx="5837382" cy="3777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a:extLst>
              <a:ext uri="{FF2B5EF4-FFF2-40B4-BE49-F238E27FC236}">
                <a16:creationId xmlns:a16="http://schemas.microsoft.com/office/drawing/2014/main" xmlns="" id="{A8AEF138-373F-4FCB-9E8A-CEE93164BB94}"/>
              </a:ext>
            </a:extLst>
          </p:cNvPr>
          <p:cNvSpPr/>
          <p:nvPr/>
        </p:nvSpPr>
        <p:spPr>
          <a:xfrm>
            <a:off x="0" y="5925941"/>
            <a:ext cx="12192000" cy="830997"/>
          </a:xfrm>
          <a:prstGeom prst="rect">
            <a:avLst/>
          </a:prstGeom>
          <a:solidFill>
            <a:srgbClr val="E43866"/>
          </a:solidFill>
        </p:spPr>
        <p:txBody>
          <a:bodyPr wrap="square">
            <a:spAutoFit/>
          </a:bodyPr>
          <a:lstStyle/>
          <a:p>
            <a:pPr algn="just"/>
            <a:r>
              <a:rPr lang="es-CO" sz="1600" dirty="0">
                <a:solidFill>
                  <a:schemeClr val="bg1"/>
                </a:solidFill>
                <a:latin typeface="Arial" panose="020B0604020202020204" pitchFamily="34" charset="0"/>
                <a:cs typeface="Arial" panose="020B0604020202020204" pitchFamily="34" charset="0"/>
              </a:rPr>
              <a:t>Se debe entender la nivelación como un proceso durante todo el año escolar que se desprende del diagnóstico y la evaluación. no solo debe estar centrada en el proceso cognitivo, sino también de las demás dimensiones. La retroalimentación en el aula es el valor agregado para orientar a los estudiantes al bienestar y mejores desempeños.</a:t>
            </a:r>
          </a:p>
        </p:txBody>
      </p:sp>
      <p:sp>
        <p:nvSpPr>
          <p:cNvPr id="8" name="Rectángulo 7">
            <a:extLst>
              <a:ext uri="{FF2B5EF4-FFF2-40B4-BE49-F238E27FC236}">
                <a16:creationId xmlns:a16="http://schemas.microsoft.com/office/drawing/2014/main" xmlns="" id="{9DACCE26-CBDF-4D28-A48B-49904A5889F8}"/>
              </a:ext>
            </a:extLst>
          </p:cNvPr>
          <p:cNvSpPr/>
          <p:nvPr/>
        </p:nvSpPr>
        <p:spPr>
          <a:xfrm>
            <a:off x="1059247" y="3330062"/>
            <a:ext cx="4422371" cy="1070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NIVELACIÓN Y RETROALIMENTACIÓN</a:t>
            </a:r>
            <a:endParaRPr lang="es-CO" b="1" dirty="0"/>
          </a:p>
        </p:txBody>
      </p:sp>
    </p:spTree>
    <p:extLst>
      <p:ext uri="{BB962C8B-B14F-4D97-AF65-F5344CB8AC3E}">
        <p14:creationId xmlns:p14="http://schemas.microsoft.com/office/powerpoint/2010/main" val="3671152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5" name="Rectángulo 24">
            <a:extLst>
              <a:ext uri="{FF2B5EF4-FFF2-40B4-BE49-F238E27FC236}">
                <a16:creationId xmlns:a16="http://schemas.microsoft.com/office/drawing/2014/main" xmlns="" id="{81B30FEB-C5E7-452B-911B-89660D024180}"/>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a:latin typeface="Arial" panose="020B0604020202020204" pitchFamily="34" charset="0"/>
              </a:rPr>
              <a:t>1</a:t>
            </a:r>
          </a:p>
        </p:txBody>
      </p:sp>
      <p:sp>
        <p:nvSpPr>
          <p:cNvPr id="26" name="CuadroTexto 25">
            <a:extLst>
              <a:ext uri="{FF2B5EF4-FFF2-40B4-BE49-F238E27FC236}">
                <a16:creationId xmlns:a16="http://schemas.microsoft.com/office/drawing/2014/main" xmlns="" id="{16C511DF-7749-436A-A6B1-9D87438D989A}"/>
              </a:ext>
            </a:extLst>
          </p:cNvPr>
          <p:cNvSpPr txBox="1"/>
          <p:nvPr/>
        </p:nvSpPr>
        <p:spPr>
          <a:xfrm>
            <a:off x="822043" y="305389"/>
            <a:ext cx="11244309" cy="400110"/>
          </a:xfrm>
          <a:prstGeom prst="rect">
            <a:avLst/>
          </a:prstGeom>
          <a:noFill/>
        </p:spPr>
        <p:txBody>
          <a:bodyPr wrap="square" rtlCol="0">
            <a:spAutoFit/>
          </a:bodyPr>
          <a:lstStyle/>
          <a:p>
            <a:r>
              <a:rPr lang="es-ES" sz="2000" b="1" dirty="0">
                <a:solidFill>
                  <a:srgbClr val="3F65AA"/>
                </a:solidFill>
                <a:latin typeface="Arial" panose="020B0604020202020204" pitchFamily="34" charset="0"/>
                <a:cs typeface="Arial" panose="020B0604020202020204" pitchFamily="34" charset="0"/>
                <a:sym typeface="Arial"/>
              </a:rPr>
              <a:t>Sistema Institucional de Evaluación de los Estudiantes -SIEE- </a:t>
            </a:r>
          </a:p>
        </p:txBody>
      </p:sp>
      <p:sp>
        <p:nvSpPr>
          <p:cNvPr id="2" name="Rectángulo 1">
            <a:extLst>
              <a:ext uri="{FF2B5EF4-FFF2-40B4-BE49-F238E27FC236}">
                <a16:creationId xmlns:a16="http://schemas.microsoft.com/office/drawing/2014/main" xmlns="" id="{630DEB11-EACD-42C8-BF60-B60C94C0E84A}"/>
              </a:ext>
            </a:extLst>
          </p:cNvPr>
          <p:cNvSpPr/>
          <p:nvPr/>
        </p:nvSpPr>
        <p:spPr>
          <a:xfrm>
            <a:off x="0" y="1011625"/>
            <a:ext cx="12192000" cy="646331"/>
          </a:xfrm>
          <a:prstGeom prst="rect">
            <a:avLst/>
          </a:prstGeom>
          <a:solidFill>
            <a:schemeClr val="bg1"/>
          </a:solidFill>
          <a:ln w="19050">
            <a:solidFill>
              <a:srgbClr val="E43866"/>
            </a:solidFill>
          </a:ln>
        </p:spPr>
        <p:txBody>
          <a:bodyPr wrap="square">
            <a:spAutoFit/>
          </a:bodyPr>
          <a:lstStyle/>
          <a:p>
            <a:r>
              <a:rPr lang="es-CO" b="1" dirty="0">
                <a:solidFill>
                  <a:srgbClr val="436CB7"/>
                </a:solidFill>
                <a:latin typeface="Arial" panose="020B0604020202020204" pitchFamily="34" charset="0"/>
                <a:cs typeface="Arial" panose="020B0604020202020204" pitchFamily="34" charset="0"/>
              </a:rPr>
              <a:t>7.	Las acciones para garantizar que los directivos docentes y docentes del establecimiento educativo cumplan con los procesos evaluativos estipulados en el sistema institucional de evaluación.</a:t>
            </a:r>
          </a:p>
        </p:txBody>
      </p:sp>
      <p:sp>
        <p:nvSpPr>
          <p:cNvPr id="6" name="Rectángulo: esquinas redondeadas 5">
            <a:extLst>
              <a:ext uri="{FF2B5EF4-FFF2-40B4-BE49-F238E27FC236}">
                <a16:creationId xmlns:a16="http://schemas.microsoft.com/office/drawing/2014/main" xmlns="" id="{EB49887F-E52C-44AC-AD07-6A7BE29BFE33}"/>
              </a:ext>
            </a:extLst>
          </p:cNvPr>
          <p:cNvSpPr/>
          <p:nvPr/>
        </p:nvSpPr>
        <p:spPr>
          <a:xfrm>
            <a:off x="2967748" y="2162423"/>
            <a:ext cx="8706511" cy="6386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600" dirty="0">
                <a:solidFill>
                  <a:srgbClr val="3F65AA"/>
                </a:solidFill>
                <a:latin typeface="Arial"/>
                <a:cs typeface="Arial"/>
                <a:sym typeface="Arial"/>
              </a:rPr>
              <a:t>El SIEE debe definir y explicar las acciones y funciones de los diferentes actores del establecimiento educativo.</a:t>
            </a:r>
            <a:endParaRPr lang="es-ES" sz="1600" dirty="0">
              <a:solidFill>
                <a:srgbClr val="3F65AA"/>
              </a:solidFill>
            </a:endParaRPr>
          </a:p>
        </p:txBody>
      </p:sp>
      <p:sp>
        <p:nvSpPr>
          <p:cNvPr id="7" name="Rectángulo: esquinas redondeadas 6">
            <a:extLst>
              <a:ext uri="{FF2B5EF4-FFF2-40B4-BE49-F238E27FC236}">
                <a16:creationId xmlns:a16="http://schemas.microsoft.com/office/drawing/2014/main" xmlns="" id="{F90A4BB7-B00C-4DD9-823A-963429812EA5}"/>
              </a:ext>
            </a:extLst>
          </p:cNvPr>
          <p:cNvSpPr/>
          <p:nvPr/>
        </p:nvSpPr>
        <p:spPr>
          <a:xfrm>
            <a:off x="3001306" y="2967739"/>
            <a:ext cx="8672953" cy="5157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rgbClr val="3F65AA"/>
                </a:solidFill>
                <a:latin typeface="Arial"/>
                <a:ea typeface="Arial"/>
                <a:cs typeface="Arial"/>
                <a:sym typeface="Arial"/>
              </a:rPr>
              <a:t>Reglamento de cómo, cuándo y qué evaluar.</a:t>
            </a:r>
          </a:p>
        </p:txBody>
      </p:sp>
      <p:cxnSp>
        <p:nvCxnSpPr>
          <p:cNvPr id="8" name="Conector: angular 7">
            <a:extLst>
              <a:ext uri="{FF2B5EF4-FFF2-40B4-BE49-F238E27FC236}">
                <a16:creationId xmlns:a16="http://schemas.microsoft.com/office/drawing/2014/main" xmlns="" id="{84520562-D9C2-44DC-8FB2-FFEA49E0C518}"/>
              </a:ext>
            </a:extLst>
          </p:cNvPr>
          <p:cNvCxnSpPr>
            <a:cxnSpLocks/>
          </p:cNvCxnSpPr>
          <p:nvPr/>
        </p:nvCxnSpPr>
        <p:spPr>
          <a:xfrm rot="16200000" flipV="1">
            <a:off x="1076131" y="4076908"/>
            <a:ext cx="3215338" cy="1"/>
          </a:xfrm>
          <a:prstGeom prst="bentConnector3">
            <a:avLst>
              <a:gd name="adj1" fmla="val 50000"/>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xmlns="" id="{42AE9F13-EEE4-4403-8F8A-18A99DD45EB6}"/>
              </a:ext>
            </a:extLst>
          </p:cNvPr>
          <p:cNvCxnSpPr>
            <a:cxnSpLocks/>
          </p:cNvCxnSpPr>
          <p:nvPr/>
        </p:nvCxnSpPr>
        <p:spPr>
          <a:xfrm>
            <a:off x="2683799" y="2469240"/>
            <a:ext cx="224333" cy="0"/>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xmlns="" id="{7E71C65A-6785-4D08-B524-EF2DD7A3C021}"/>
              </a:ext>
            </a:extLst>
          </p:cNvPr>
          <p:cNvCxnSpPr>
            <a:cxnSpLocks/>
          </p:cNvCxnSpPr>
          <p:nvPr/>
        </p:nvCxnSpPr>
        <p:spPr>
          <a:xfrm>
            <a:off x="4301724" y="4148816"/>
            <a:ext cx="332864" cy="0"/>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sp>
        <p:nvSpPr>
          <p:cNvPr id="11" name="Rectángulo: esquinas redondeadas 10">
            <a:extLst>
              <a:ext uri="{FF2B5EF4-FFF2-40B4-BE49-F238E27FC236}">
                <a16:creationId xmlns:a16="http://schemas.microsoft.com/office/drawing/2014/main" xmlns="" id="{8C84F8AE-9485-4AF4-86F5-38AB251A7BD6}"/>
              </a:ext>
            </a:extLst>
          </p:cNvPr>
          <p:cNvSpPr/>
          <p:nvPr/>
        </p:nvSpPr>
        <p:spPr>
          <a:xfrm>
            <a:off x="3012493" y="3642753"/>
            <a:ext cx="8661765" cy="6573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3F65AA"/>
                </a:solidFill>
                <a:latin typeface="Arial" panose="020B0604020202020204" pitchFamily="34" charset="0"/>
                <a:cs typeface="Arial" panose="020B0604020202020204" pitchFamily="34" charset="0"/>
              </a:rPr>
              <a:t>El SIEE debe </a:t>
            </a:r>
            <a:r>
              <a:rPr lang="en-US" sz="1600" dirty="0" err="1">
                <a:solidFill>
                  <a:srgbClr val="3F65AA"/>
                </a:solidFill>
                <a:latin typeface="Arial" panose="020B0604020202020204" pitchFamily="34" charset="0"/>
                <a:cs typeface="Arial" panose="020B0604020202020204" pitchFamily="34" charset="0"/>
              </a:rPr>
              <a:t>advertir</a:t>
            </a:r>
            <a:r>
              <a:rPr lang="en-US" sz="1600" dirty="0">
                <a:solidFill>
                  <a:srgbClr val="3F65AA"/>
                </a:solidFill>
                <a:latin typeface="Arial" panose="020B0604020202020204" pitchFamily="34" charset="0"/>
                <a:cs typeface="Arial" panose="020B0604020202020204" pitchFamily="34" charset="0"/>
              </a:rPr>
              <a:t> y </a:t>
            </a:r>
            <a:r>
              <a:rPr lang="en-US" sz="1600" dirty="0" err="1">
                <a:solidFill>
                  <a:srgbClr val="3F65AA"/>
                </a:solidFill>
                <a:latin typeface="Arial" panose="020B0604020202020204" pitchFamily="34" charset="0"/>
                <a:cs typeface="Arial" panose="020B0604020202020204" pitchFamily="34" charset="0"/>
              </a:rPr>
              <a:t>establecer</a:t>
            </a:r>
            <a:r>
              <a:rPr lang="en-US" sz="1600" dirty="0">
                <a:solidFill>
                  <a:srgbClr val="3F65AA"/>
                </a:solidFill>
                <a:latin typeface="Arial" panose="020B0604020202020204" pitchFamily="34" charset="0"/>
                <a:cs typeface="Arial" panose="020B0604020202020204" pitchFamily="34" charset="0"/>
              </a:rPr>
              <a:t> la </a:t>
            </a:r>
            <a:r>
              <a:rPr lang="en-US" sz="1600" dirty="0" err="1">
                <a:solidFill>
                  <a:srgbClr val="3F65AA"/>
                </a:solidFill>
                <a:latin typeface="Arial" panose="020B0604020202020204" pitchFamily="34" charset="0"/>
                <a:cs typeface="Arial" panose="020B0604020202020204" pitchFamily="34" charset="0"/>
              </a:rPr>
              <a:t>responsabilidad</a:t>
            </a:r>
            <a:r>
              <a:rPr lang="en-US" sz="1600" dirty="0">
                <a:solidFill>
                  <a:srgbClr val="3F65AA"/>
                </a:solidFill>
                <a:latin typeface="Arial" panose="020B0604020202020204" pitchFamily="34" charset="0"/>
                <a:cs typeface="Arial" panose="020B0604020202020204" pitchFamily="34" charset="0"/>
              </a:rPr>
              <a:t> de la </a:t>
            </a:r>
            <a:r>
              <a:rPr lang="en-US" sz="1600" dirty="0" err="1">
                <a:solidFill>
                  <a:srgbClr val="3F65AA"/>
                </a:solidFill>
                <a:latin typeface="Arial" panose="020B0604020202020204" pitchFamily="34" charset="0"/>
                <a:cs typeface="Arial" panose="020B0604020202020204" pitchFamily="34" charset="0"/>
              </a:rPr>
              <a:t>sistematización</a:t>
            </a:r>
            <a:r>
              <a:rPr lang="en-US" sz="1600" dirty="0">
                <a:solidFill>
                  <a:srgbClr val="3F65AA"/>
                </a:solidFill>
                <a:latin typeface="Arial" panose="020B0604020202020204" pitchFamily="34" charset="0"/>
                <a:cs typeface="Arial" panose="020B0604020202020204" pitchFamily="34" charset="0"/>
              </a:rPr>
              <a:t> y </a:t>
            </a:r>
            <a:r>
              <a:rPr lang="en-US" sz="1600" dirty="0" err="1">
                <a:solidFill>
                  <a:srgbClr val="3F65AA"/>
                </a:solidFill>
                <a:latin typeface="Arial" panose="020B0604020202020204" pitchFamily="34" charset="0"/>
                <a:cs typeface="Arial" panose="020B0604020202020204" pitchFamily="34" charset="0"/>
              </a:rPr>
              <a:t>registro</a:t>
            </a:r>
            <a:r>
              <a:rPr lang="en-US" sz="1600" dirty="0">
                <a:solidFill>
                  <a:srgbClr val="3F65AA"/>
                </a:solidFill>
                <a:latin typeface="Arial" panose="020B0604020202020204" pitchFamily="34" charset="0"/>
                <a:cs typeface="Arial" panose="020B0604020202020204" pitchFamily="34" charset="0"/>
              </a:rPr>
              <a:t> de la </a:t>
            </a:r>
            <a:r>
              <a:rPr lang="en-US" sz="1600" dirty="0" err="1">
                <a:solidFill>
                  <a:srgbClr val="3F65AA"/>
                </a:solidFill>
                <a:latin typeface="Arial" panose="020B0604020202020204" pitchFamily="34" charset="0"/>
                <a:cs typeface="Arial" panose="020B0604020202020204" pitchFamily="34" charset="0"/>
              </a:rPr>
              <a:t>evaluación</a:t>
            </a:r>
            <a:r>
              <a:rPr lang="en-US" sz="1600" dirty="0">
                <a:solidFill>
                  <a:srgbClr val="3F65AA"/>
                </a:solidFill>
                <a:latin typeface="Arial" panose="020B0604020202020204" pitchFamily="34" charset="0"/>
                <a:cs typeface="Arial" panose="020B0604020202020204" pitchFamily="34" charset="0"/>
              </a:rPr>
              <a:t> interna y del </a:t>
            </a:r>
            <a:r>
              <a:rPr lang="en-US" sz="1600" dirty="0" err="1">
                <a:solidFill>
                  <a:srgbClr val="3F65AA"/>
                </a:solidFill>
                <a:latin typeface="Arial" panose="020B0604020202020204" pitchFamily="34" charset="0"/>
                <a:cs typeface="Arial" panose="020B0604020202020204" pitchFamily="34" charset="0"/>
              </a:rPr>
              <a:t>seguimiento</a:t>
            </a:r>
            <a:r>
              <a:rPr lang="en-US" sz="1600" dirty="0">
                <a:solidFill>
                  <a:srgbClr val="3F65AA"/>
                </a:solidFill>
                <a:latin typeface="Arial" panose="020B0604020202020204" pitchFamily="34" charset="0"/>
                <a:cs typeface="Arial" panose="020B0604020202020204" pitchFamily="34" charset="0"/>
              </a:rPr>
              <a:t> de los </a:t>
            </a:r>
            <a:r>
              <a:rPr lang="en-US" sz="1600" dirty="0" err="1">
                <a:solidFill>
                  <a:srgbClr val="3F65AA"/>
                </a:solidFill>
                <a:latin typeface="Arial" panose="020B0604020202020204" pitchFamily="34" charset="0"/>
                <a:cs typeface="Arial" panose="020B0604020202020204" pitchFamily="34" charset="0"/>
              </a:rPr>
              <a:t>estudiantes</a:t>
            </a:r>
            <a:r>
              <a:rPr lang="en-US" sz="1600" dirty="0">
                <a:solidFill>
                  <a:srgbClr val="3F65AA"/>
                </a:solidFill>
                <a:latin typeface="Arial" panose="020B0604020202020204" pitchFamily="34" charset="0"/>
                <a:cs typeface="Arial" panose="020B0604020202020204" pitchFamily="34" charset="0"/>
              </a:rPr>
              <a:t>.</a:t>
            </a:r>
            <a:endParaRPr lang="es-CO" sz="1600" dirty="0">
              <a:solidFill>
                <a:srgbClr val="3F65AA"/>
              </a:solidFill>
              <a:latin typeface="Arial" panose="020B0604020202020204" pitchFamily="34" charset="0"/>
              <a:cs typeface="Arial" panose="020B0604020202020204" pitchFamily="34" charset="0"/>
            </a:endParaRPr>
          </a:p>
        </p:txBody>
      </p:sp>
      <p:sp>
        <p:nvSpPr>
          <p:cNvPr id="12" name="Rectángulo: esquinas redondeadas 11">
            <a:extLst>
              <a:ext uri="{FF2B5EF4-FFF2-40B4-BE49-F238E27FC236}">
                <a16:creationId xmlns:a16="http://schemas.microsoft.com/office/drawing/2014/main" xmlns="" id="{9E9A1EB9-E8AB-441E-A4E6-FD69274FACA0}"/>
              </a:ext>
            </a:extLst>
          </p:cNvPr>
          <p:cNvSpPr/>
          <p:nvPr/>
        </p:nvSpPr>
        <p:spPr>
          <a:xfrm>
            <a:off x="3006247" y="4444511"/>
            <a:ext cx="8668012" cy="6386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600" dirty="0">
                <a:solidFill>
                  <a:srgbClr val="3F65AA"/>
                </a:solidFill>
                <a:latin typeface="Arial"/>
                <a:ea typeface="Arial"/>
                <a:cs typeface="Arial"/>
                <a:sym typeface="Arial"/>
              </a:rPr>
              <a:t>Definir las funciones, competencias, conformación o elección de los miembros, de las comisiones u órganos que se establezcan para procesos evaluativos.</a:t>
            </a:r>
          </a:p>
        </p:txBody>
      </p:sp>
      <p:cxnSp>
        <p:nvCxnSpPr>
          <p:cNvPr id="13" name="Conector recto 12">
            <a:extLst>
              <a:ext uri="{FF2B5EF4-FFF2-40B4-BE49-F238E27FC236}">
                <a16:creationId xmlns:a16="http://schemas.microsoft.com/office/drawing/2014/main" xmlns="" id="{8D5077A2-2254-4F5A-80D7-0B2C8F85AF84}"/>
              </a:ext>
            </a:extLst>
          </p:cNvPr>
          <p:cNvCxnSpPr>
            <a:cxnSpLocks/>
          </p:cNvCxnSpPr>
          <p:nvPr/>
        </p:nvCxnSpPr>
        <p:spPr>
          <a:xfrm>
            <a:off x="2683799" y="5659525"/>
            <a:ext cx="224333" cy="1"/>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sp>
        <p:nvSpPr>
          <p:cNvPr id="14" name="Rectángulo: esquinas redondeadas 13">
            <a:extLst>
              <a:ext uri="{FF2B5EF4-FFF2-40B4-BE49-F238E27FC236}">
                <a16:creationId xmlns:a16="http://schemas.microsoft.com/office/drawing/2014/main" xmlns="" id="{F518AD1C-7C31-489F-9E79-AAD321057F00}"/>
              </a:ext>
            </a:extLst>
          </p:cNvPr>
          <p:cNvSpPr/>
          <p:nvPr/>
        </p:nvSpPr>
        <p:spPr>
          <a:xfrm>
            <a:off x="2967748" y="5265223"/>
            <a:ext cx="8706511" cy="788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600" dirty="0">
                <a:solidFill>
                  <a:srgbClr val="3F65AA"/>
                </a:solidFill>
                <a:latin typeface="Arial"/>
                <a:ea typeface="Arial"/>
                <a:cs typeface="Arial"/>
                <a:sym typeface="Arial"/>
              </a:rPr>
              <a:t>Definir los canales y medios para reclamaciones, segundo evaluador, o revisión de casos especiales.</a:t>
            </a:r>
          </a:p>
        </p:txBody>
      </p:sp>
      <p:cxnSp>
        <p:nvCxnSpPr>
          <p:cNvPr id="15" name="Conector recto 14">
            <a:extLst>
              <a:ext uri="{FF2B5EF4-FFF2-40B4-BE49-F238E27FC236}">
                <a16:creationId xmlns:a16="http://schemas.microsoft.com/office/drawing/2014/main" xmlns="" id="{DFB6B3A3-13BE-4CDB-86FB-C477F82FBDDB}"/>
              </a:ext>
            </a:extLst>
          </p:cNvPr>
          <p:cNvCxnSpPr>
            <a:cxnSpLocks/>
          </p:cNvCxnSpPr>
          <p:nvPr/>
        </p:nvCxnSpPr>
        <p:spPr>
          <a:xfrm>
            <a:off x="2701073" y="4773623"/>
            <a:ext cx="157330" cy="0"/>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xmlns="" id="{1BDD9D41-B303-4A81-843A-C0469862563F}"/>
              </a:ext>
            </a:extLst>
          </p:cNvPr>
          <p:cNvCxnSpPr>
            <a:cxnSpLocks/>
          </p:cNvCxnSpPr>
          <p:nvPr/>
        </p:nvCxnSpPr>
        <p:spPr>
          <a:xfrm>
            <a:off x="2704774" y="3238133"/>
            <a:ext cx="157330" cy="0"/>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xmlns="" id="{9FCB3B78-0FBC-4525-826B-F19FC3B0C87C}"/>
              </a:ext>
            </a:extLst>
          </p:cNvPr>
          <p:cNvCxnSpPr>
            <a:cxnSpLocks/>
          </p:cNvCxnSpPr>
          <p:nvPr/>
        </p:nvCxnSpPr>
        <p:spPr>
          <a:xfrm>
            <a:off x="2704774" y="3947776"/>
            <a:ext cx="157330" cy="0"/>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sp>
        <p:nvSpPr>
          <p:cNvPr id="18" name="Rectángulo: esquinas redondeadas 17">
            <a:extLst>
              <a:ext uri="{FF2B5EF4-FFF2-40B4-BE49-F238E27FC236}">
                <a16:creationId xmlns:a16="http://schemas.microsoft.com/office/drawing/2014/main" xmlns="" id="{2E94EA58-91D1-44FD-B19E-EB25D67EEE01}"/>
              </a:ext>
            </a:extLst>
          </p:cNvPr>
          <p:cNvSpPr/>
          <p:nvPr/>
        </p:nvSpPr>
        <p:spPr>
          <a:xfrm>
            <a:off x="374226" y="3432342"/>
            <a:ext cx="2213405" cy="10121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latin typeface="Arial" panose="020B0604020202020204" pitchFamily="34" charset="0"/>
                <a:cs typeface="Arial" panose="020B0604020202020204" pitchFamily="34" charset="0"/>
              </a:rPr>
              <a:t>ADMINISTRACIÓN DE LA EVALUACIÓN</a:t>
            </a:r>
          </a:p>
        </p:txBody>
      </p:sp>
    </p:spTree>
    <p:extLst>
      <p:ext uri="{BB962C8B-B14F-4D97-AF65-F5344CB8AC3E}">
        <p14:creationId xmlns:p14="http://schemas.microsoft.com/office/powerpoint/2010/main" val="2000802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30D0B25C-0859-4449-B9C7-D78F86429FA5}"/>
              </a:ext>
            </a:extLst>
          </p:cNvPr>
          <p:cNvSpPr/>
          <p:nvPr/>
        </p:nvSpPr>
        <p:spPr>
          <a:xfrm>
            <a:off x="-7088" y="-7088"/>
            <a:ext cx="12284149" cy="6939516"/>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9" name="CuadroTexto 8">
            <a:extLst>
              <a:ext uri="{FF2B5EF4-FFF2-40B4-BE49-F238E27FC236}">
                <a16:creationId xmlns:a16="http://schemas.microsoft.com/office/drawing/2014/main" xmlns="" id="{E8FD72E6-DD9B-5E48-9BFE-283B7E98C7B4}"/>
              </a:ext>
            </a:extLst>
          </p:cNvPr>
          <p:cNvSpPr txBox="1"/>
          <p:nvPr/>
        </p:nvSpPr>
        <p:spPr>
          <a:xfrm>
            <a:off x="93017" y="3288567"/>
            <a:ext cx="3194137" cy="646331"/>
          </a:xfrm>
          <a:prstGeom prst="rect">
            <a:avLst/>
          </a:prstGeom>
          <a:noFill/>
        </p:spPr>
        <p:txBody>
          <a:bodyPr wrap="square" rtlCol="0">
            <a:spAutoFit/>
          </a:bodyPr>
          <a:lstStyle/>
          <a:p>
            <a:r>
              <a:rPr lang="es-CO" sz="3600" dirty="0">
                <a:solidFill>
                  <a:schemeClr val="bg1"/>
                </a:solidFill>
                <a:latin typeface="Arial" panose="020B0604020202020204" pitchFamily="34" charset="0"/>
                <a:cs typeface="Arial" panose="020B0604020202020204" pitchFamily="34" charset="0"/>
              </a:rPr>
              <a:t>Contenido</a:t>
            </a:r>
            <a:endParaRPr lang="es-CO" sz="3600" b="1" dirty="0">
              <a:solidFill>
                <a:schemeClr val="bg1"/>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xmlns="" id="{70384673-F29E-9E41-AA5C-3DC9D9A43280}"/>
              </a:ext>
            </a:extLst>
          </p:cNvPr>
          <p:cNvSpPr txBox="1"/>
          <p:nvPr/>
        </p:nvSpPr>
        <p:spPr>
          <a:xfrm>
            <a:off x="2549574" y="2650039"/>
            <a:ext cx="3952827" cy="2554545"/>
          </a:xfrm>
          <a:prstGeom prst="rect">
            <a:avLst/>
          </a:prstGeom>
          <a:noFill/>
        </p:spPr>
        <p:txBody>
          <a:bodyPr wrap="square" rtlCol="0">
            <a:spAutoFit/>
          </a:bodyPr>
          <a:lstStyle/>
          <a:p>
            <a:pPr marL="342900" lvl="0" indent="-342900">
              <a:buAutoNum type="arabicPeriod"/>
            </a:pPr>
            <a:r>
              <a:rPr lang="es-CO" b="1" dirty="0">
                <a:solidFill>
                  <a:schemeClr val="bg1"/>
                </a:solidFill>
                <a:latin typeface="Arial" panose="020B0604020202020204" pitchFamily="34" charset="0"/>
                <a:cs typeface="Arial" panose="020B0604020202020204" pitchFamily="34" charset="0"/>
              </a:rPr>
              <a:t>S</a:t>
            </a:r>
            <a:r>
              <a:rPr lang="es-ES" b="1" dirty="0" err="1">
                <a:solidFill>
                  <a:schemeClr val="bg1"/>
                </a:solidFill>
                <a:latin typeface="Arial"/>
                <a:ea typeface="Arial"/>
                <a:cs typeface="Arial"/>
                <a:sym typeface="Arial"/>
              </a:rPr>
              <a:t>istema</a:t>
            </a:r>
            <a:r>
              <a:rPr lang="es-ES" b="1" dirty="0">
                <a:solidFill>
                  <a:schemeClr val="bg1"/>
                </a:solidFill>
                <a:latin typeface="Arial"/>
                <a:ea typeface="Arial"/>
                <a:cs typeface="Arial"/>
                <a:sym typeface="Arial"/>
              </a:rPr>
              <a:t> Institucional de Evaluación de los Estudiantes -SIEE-</a:t>
            </a:r>
          </a:p>
          <a:p>
            <a:pPr marL="342900" lvl="0" indent="-342900">
              <a:buAutoNum type="arabicPeriod"/>
            </a:pPr>
            <a:endParaRPr lang="es-ES" b="1" dirty="0">
              <a:solidFill>
                <a:schemeClr val="bg1"/>
              </a:solidFill>
              <a:latin typeface="Arial"/>
              <a:cs typeface="Arial"/>
              <a:sym typeface="Arial"/>
            </a:endParaRPr>
          </a:p>
          <a:p>
            <a:pPr marL="342900" lvl="0" indent="-342900">
              <a:buAutoNum type="arabicPeriod"/>
            </a:pPr>
            <a:endParaRPr lang="es-ES" dirty="0">
              <a:solidFill>
                <a:schemeClr val="bg1"/>
              </a:solidFill>
            </a:endParaRPr>
          </a:p>
          <a:p>
            <a:r>
              <a:rPr lang="es-CO" b="1" dirty="0">
                <a:solidFill>
                  <a:schemeClr val="bg1"/>
                </a:solidFill>
                <a:latin typeface="Arial" panose="020B0604020202020204" pitchFamily="34" charset="0"/>
                <a:cs typeface="Arial" panose="020B0604020202020204" pitchFamily="34" charset="0"/>
              </a:rPr>
              <a:t>2. Proceso para el establecimiento o actualización del SIEE</a:t>
            </a:r>
          </a:p>
          <a:p>
            <a:endParaRPr lang="es-CO" b="1" dirty="0">
              <a:solidFill>
                <a:schemeClr val="bg1"/>
              </a:solidFill>
              <a:latin typeface="Arial" panose="020B0604020202020204" pitchFamily="34" charset="0"/>
              <a:cs typeface="Arial" panose="020B0604020202020204" pitchFamily="34" charset="0"/>
            </a:endParaRPr>
          </a:p>
          <a:p>
            <a:endParaRPr lang="es-CO" sz="1600" b="1" dirty="0">
              <a:solidFill>
                <a:schemeClr val="bg1"/>
              </a:solidFill>
              <a:latin typeface="Arial" panose="020B0604020202020204" pitchFamily="34" charset="0"/>
              <a:cs typeface="Arial" panose="020B0604020202020204" pitchFamily="34" charset="0"/>
            </a:endParaRPr>
          </a:p>
        </p:txBody>
      </p:sp>
      <p:cxnSp>
        <p:nvCxnSpPr>
          <p:cNvPr id="12" name="Conector recto 11">
            <a:extLst>
              <a:ext uri="{FF2B5EF4-FFF2-40B4-BE49-F238E27FC236}">
                <a16:creationId xmlns:a16="http://schemas.microsoft.com/office/drawing/2014/main" xmlns="" id="{00CA5B2E-9B93-D749-8537-30C99D8E2240}"/>
              </a:ext>
            </a:extLst>
          </p:cNvPr>
          <p:cNvCxnSpPr>
            <a:cxnSpLocks/>
          </p:cNvCxnSpPr>
          <p:nvPr/>
        </p:nvCxnSpPr>
        <p:spPr>
          <a:xfrm>
            <a:off x="2439365" y="2472478"/>
            <a:ext cx="1" cy="23556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xmlns="" id="{138FBAFA-4997-B948-8567-31FBAE1C713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471344" y="4370"/>
            <a:ext cx="5805718" cy="6915531"/>
          </a:xfrm>
          <a:prstGeom prst="rect">
            <a:avLst/>
          </a:prstGeom>
        </p:spPr>
      </p:pic>
    </p:spTree>
    <p:extLst>
      <p:ext uri="{BB962C8B-B14F-4D97-AF65-F5344CB8AC3E}">
        <p14:creationId xmlns:p14="http://schemas.microsoft.com/office/powerpoint/2010/main" val="1180247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5" name="Rectángulo 24">
            <a:extLst>
              <a:ext uri="{FF2B5EF4-FFF2-40B4-BE49-F238E27FC236}">
                <a16:creationId xmlns:a16="http://schemas.microsoft.com/office/drawing/2014/main" xmlns="" id="{81B30FEB-C5E7-452B-911B-89660D024180}"/>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a:latin typeface="Arial" panose="020B0604020202020204" pitchFamily="34" charset="0"/>
              </a:rPr>
              <a:t>1</a:t>
            </a:r>
          </a:p>
        </p:txBody>
      </p:sp>
      <p:sp>
        <p:nvSpPr>
          <p:cNvPr id="26" name="CuadroTexto 25">
            <a:extLst>
              <a:ext uri="{FF2B5EF4-FFF2-40B4-BE49-F238E27FC236}">
                <a16:creationId xmlns:a16="http://schemas.microsoft.com/office/drawing/2014/main" xmlns="" id="{16C511DF-7749-436A-A6B1-9D87438D989A}"/>
              </a:ext>
            </a:extLst>
          </p:cNvPr>
          <p:cNvSpPr txBox="1"/>
          <p:nvPr/>
        </p:nvSpPr>
        <p:spPr>
          <a:xfrm>
            <a:off x="822043" y="305389"/>
            <a:ext cx="11244309" cy="400110"/>
          </a:xfrm>
          <a:prstGeom prst="rect">
            <a:avLst/>
          </a:prstGeom>
          <a:noFill/>
        </p:spPr>
        <p:txBody>
          <a:bodyPr wrap="square" rtlCol="0">
            <a:spAutoFit/>
          </a:bodyPr>
          <a:lstStyle/>
          <a:p>
            <a:r>
              <a:rPr lang="es-ES" sz="2000" b="1" dirty="0">
                <a:solidFill>
                  <a:srgbClr val="3F65AA"/>
                </a:solidFill>
                <a:latin typeface="Arial" panose="020B0604020202020204" pitchFamily="34" charset="0"/>
                <a:cs typeface="Arial" panose="020B0604020202020204" pitchFamily="34" charset="0"/>
                <a:sym typeface="Arial"/>
              </a:rPr>
              <a:t>Sistema Institucional de Evaluación de los Estudiantes -SIEE- </a:t>
            </a:r>
          </a:p>
        </p:txBody>
      </p:sp>
      <p:sp>
        <p:nvSpPr>
          <p:cNvPr id="2" name="Rectángulo 1">
            <a:extLst>
              <a:ext uri="{FF2B5EF4-FFF2-40B4-BE49-F238E27FC236}">
                <a16:creationId xmlns:a16="http://schemas.microsoft.com/office/drawing/2014/main" xmlns="" id="{630DEB11-EACD-42C8-BF60-B60C94C0E84A}"/>
              </a:ext>
            </a:extLst>
          </p:cNvPr>
          <p:cNvSpPr/>
          <p:nvPr/>
        </p:nvSpPr>
        <p:spPr>
          <a:xfrm>
            <a:off x="0" y="1135122"/>
            <a:ext cx="12192000" cy="369332"/>
          </a:xfrm>
          <a:prstGeom prst="rect">
            <a:avLst/>
          </a:prstGeom>
          <a:solidFill>
            <a:schemeClr val="bg1"/>
          </a:solidFill>
          <a:ln w="19050">
            <a:solidFill>
              <a:srgbClr val="E43866"/>
            </a:solidFill>
          </a:ln>
        </p:spPr>
        <p:txBody>
          <a:bodyPr wrap="square">
            <a:spAutoFit/>
          </a:bodyPr>
          <a:lstStyle/>
          <a:p>
            <a:r>
              <a:rPr lang="es-CO" b="1" dirty="0">
                <a:solidFill>
                  <a:srgbClr val="436CB7"/>
                </a:solidFill>
                <a:latin typeface="Arial" panose="020B0604020202020204" pitchFamily="34" charset="0"/>
                <a:cs typeface="Arial" panose="020B0604020202020204" pitchFamily="34" charset="0"/>
              </a:rPr>
              <a:t>8.	La periodicidad de entrega de informes a los padres de familia.</a:t>
            </a:r>
          </a:p>
        </p:txBody>
      </p:sp>
      <p:sp>
        <p:nvSpPr>
          <p:cNvPr id="8" name="Rectángulo: esquinas redondeadas 7">
            <a:extLst>
              <a:ext uri="{FF2B5EF4-FFF2-40B4-BE49-F238E27FC236}">
                <a16:creationId xmlns:a16="http://schemas.microsoft.com/office/drawing/2014/main" xmlns="" id="{9650E26D-5F42-48B0-83BB-F262F2DAA356}"/>
              </a:ext>
            </a:extLst>
          </p:cNvPr>
          <p:cNvSpPr/>
          <p:nvPr/>
        </p:nvSpPr>
        <p:spPr>
          <a:xfrm>
            <a:off x="3124201" y="2913264"/>
            <a:ext cx="8672953" cy="5157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3F65AA"/>
                </a:solidFill>
                <a:latin typeface="Arial"/>
                <a:ea typeface="Arial"/>
                <a:cs typeface="Arial"/>
                <a:sym typeface="Arial"/>
              </a:rPr>
              <a:t>L</a:t>
            </a:r>
            <a:r>
              <a:rPr lang="es-CO" sz="1600" dirty="0">
                <a:solidFill>
                  <a:srgbClr val="3F65AA"/>
                </a:solidFill>
                <a:latin typeface="Arial"/>
                <a:ea typeface="Arial"/>
                <a:cs typeface="Arial"/>
                <a:sym typeface="Arial"/>
              </a:rPr>
              <a:t>os informes o boletines de calificaciones no deben ser la única herramienta de retroalimentación del desempeño o desarrollo de los estudiantes.</a:t>
            </a:r>
          </a:p>
        </p:txBody>
      </p:sp>
      <p:cxnSp>
        <p:nvCxnSpPr>
          <p:cNvPr id="9" name="Conector: angular 8">
            <a:extLst>
              <a:ext uri="{FF2B5EF4-FFF2-40B4-BE49-F238E27FC236}">
                <a16:creationId xmlns:a16="http://schemas.microsoft.com/office/drawing/2014/main" xmlns="" id="{425B01BD-6B7C-46BA-B209-558C8464E475}"/>
              </a:ext>
            </a:extLst>
          </p:cNvPr>
          <p:cNvCxnSpPr>
            <a:cxnSpLocks/>
            <a:endCxn id="8" idx="1"/>
          </p:cNvCxnSpPr>
          <p:nvPr/>
        </p:nvCxnSpPr>
        <p:spPr>
          <a:xfrm rot="5400000" flipH="1" flipV="1">
            <a:off x="2227469" y="3805737"/>
            <a:ext cx="1531337" cy="262128"/>
          </a:xfrm>
          <a:prstGeom prst="bentConnector2">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sp>
        <p:nvSpPr>
          <p:cNvPr id="12" name="Rectángulo: esquinas redondeadas 11">
            <a:extLst>
              <a:ext uri="{FF2B5EF4-FFF2-40B4-BE49-F238E27FC236}">
                <a16:creationId xmlns:a16="http://schemas.microsoft.com/office/drawing/2014/main" xmlns="" id="{029A6170-7C5D-408E-9A3B-D3E6C4281EC5}"/>
              </a:ext>
            </a:extLst>
          </p:cNvPr>
          <p:cNvSpPr/>
          <p:nvPr/>
        </p:nvSpPr>
        <p:spPr>
          <a:xfrm>
            <a:off x="3107421" y="3592188"/>
            <a:ext cx="8661765" cy="6573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dirty="0">
                <a:solidFill>
                  <a:srgbClr val="3F65AA"/>
                </a:solidFill>
                <a:latin typeface="Arial"/>
                <a:ea typeface="Arial"/>
                <a:cs typeface="Arial"/>
                <a:sym typeface="Arial"/>
              </a:rPr>
              <a:t>Los períodos académicos no son procesos de independientes, son cohortes para apreciar el desempeño.</a:t>
            </a:r>
          </a:p>
        </p:txBody>
      </p:sp>
      <p:sp>
        <p:nvSpPr>
          <p:cNvPr id="13" name="Rectángulo: esquinas redondeadas 12">
            <a:extLst>
              <a:ext uri="{FF2B5EF4-FFF2-40B4-BE49-F238E27FC236}">
                <a16:creationId xmlns:a16="http://schemas.microsoft.com/office/drawing/2014/main" xmlns="" id="{B6D032C9-76FA-451A-8C4C-9592683B956C}"/>
              </a:ext>
            </a:extLst>
          </p:cNvPr>
          <p:cNvSpPr/>
          <p:nvPr/>
        </p:nvSpPr>
        <p:spPr>
          <a:xfrm>
            <a:off x="3129142" y="4383123"/>
            <a:ext cx="8668012" cy="6386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CO" sz="1600" dirty="0">
                <a:solidFill>
                  <a:srgbClr val="3F65AA"/>
                </a:solidFill>
                <a:latin typeface="Arial"/>
                <a:ea typeface="Arial"/>
                <a:cs typeface="Arial"/>
                <a:sym typeface="Arial"/>
              </a:rPr>
              <a:t>El número de períodos puede responder a las necesidades de los grados, los niveles educativo, regionales, entre otras.</a:t>
            </a:r>
          </a:p>
        </p:txBody>
      </p:sp>
      <p:cxnSp>
        <p:nvCxnSpPr>
          <p:cNvPr id="15" name="Conector recto 14">
            <a:extLst>
              <a:ext uri="{FF2B5EF4-FFF2-40B4-BE49-F238E27FC236}">
                <a16:creationId xmlns:a16="http://schemas.microsoft.com/office/drawing/2014/main" xmlns="" id="{981E5D31-5147-4E2C-8E68-665EF1381995}"/>
              </a:ext>
            </a:extLst>
          </p:cNvPr>
          <p:cNvCxnSpPr>
            <a:cxnSpLocks/>
            <a:endCxn id="13" idx="1"/>
          </p:cNvCxnSpPr>
          <p:nvPr/>
        </p:nvCxnSpPr>
        <p:spPr>
          <a:xfrm>
            <a:off x="2862074" y="4702466"/>
            <a:ext cx="267068" cy="1"/>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xmlns="" id="{41EA06DD-50ED-4243-B24C-BE756A248860}"/>
              </a:ext>
            </a:extLst>
          </p:cNvPr>
          <p:cNvCxnSpPr>
            <a:cxnSpLocks/>
            <a:endCxn id="12" idx="1"/>
          </p:cNvCxnSpPr>
          <p:nvPr/>
        </p:nvCxnSpPr>
        <p:spPr>
          <a:xfrm flipV="1">
            <a:off x="2856973" y="3920844"/>
            <a:ext cx="250448" cy="9872"/>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sp>
        <p:nvSpPr>
          <p:cNvPr id="18" name="Rectángulo: esquinas redondeadas 17">
            <a:extLst>
              <a:ext uri="{FF2B5EF4-FFF2-40B4-BE49-F238E27FC236}">
                <a16:creationId xmlns:a16="http://schemas.microsoft.com/office/drawing/2014/main" xmlns="" id="{F20ED55F-52F0-4883-9F81-908C9ED91EC2}"/>
              </a:ext>
            </a:extLst>
          </p:cNvPr>
          <p:cNvSpPr/>
          <p:nvPr/>
        </p:nvSpPr>
        <p:spPr>
          <a:xfrm>
            <a:off x="173287" y="3111153"/>
            <a:ext cx="2448274" cy="16093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CO" b="1" dirty="0">
                <a:solidFill>
                  <a:schemeClr val="bg1"/>
                </a:solidFill>
                <a:latin typeface="Arial"/>
                <a:ea typeface="Arial"/>
                <a:cs typeface="Arial"/>
                <a:sym typeface="Arial"/>
              </a:rPr>
              <a:t>Mínimo dos entregas al año. </a:t>
            </a:r>
          </a:p>
        </p:txBody>
      </p:sp>
    </p:spTree>
    <p:extLst>
      <p:ext uri="{BB962C8B-B14F-4D97-AF65-F5344CB8AC3E}">
        <p14:creationId xmlns:p14="http://schemas.microsoft.com/office/powerpoint/2010/main" val="256107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5" name="Rectángulo 24">
            <a:extLst>
              <a:ext uri="{FF2B5EF4-FFF2-40B4-BE49-F238E27FC236}">
                <a16:creationId xmlns:a16="http://schemas.microsoft.com/office/drawing/2014/main" xmlns="" id="{81B30FEB-C5E7-452B-911B-89660D024180}"/>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a:latin typeface="Arial" panose="020B0604020202020204" pitchFamily="34" charset="0"/>
              </a:rPr>
              <a:t>1</a:t>
            </a:r>
          </a:p>
        </p:txBody>
      </p:sp>
      <p:sp>
        <p:nvSpPr>
          <p:cNvPr id="26" name="CuadroTexto 25">
            <a:extLst>
              <a:ext uri="{FF2B5EF4-FFF2-40B4-BE49-F238E27FC236}">
                <a16:creationId xmlns:a16="http://schemas.microsoft.com/office/drawing/2014/main" xmlns="" id="{16C511DF-7749-436A-A6B1-9D87438D989A}"/>
              </a:ext>
            </a:extLst>
          </p:cNvPr>
          <p:cNvSpPr txBox="1"/>
          <p:nvPr/>
        </p:nvSpPr>
        <p:spPr>
          <a:xfrm>
            <a:off x="822043" y="305389"/>
            <a:ext cx="11244309" cy="400110"/>
          </a:xfrm>
          <a:prstGeom prst="rect">
            <a:avLst/>
          </a:prstGeom>
          <a:noFill/>
        </p:spPr>
        <p:txBody>
          <a:bodyPr wrap="square" rtlCol="0">
            <a:spAutoFit/>
          </a:bodyPr>
          <a:lstStyle/>
          <a:p>
            <a:r>
              <a:rPr lang="es-ES" sz="2000" b="1" dirty="0">
                <a:solidFill>
                  <a:srgbClr val="3F65AA"/>
                </a:solidFill>
                <a:latin typeface="Arial" panose="020B0604020202020204" pitchFamily="34" charset="0"/>
                <a:cs typeface="Arial" panose="020B0604020202020204" pitchFamily="34" charset="0"/>
                <a:sym typeface="Arial"/>
              </a:rPr>
              <a:t>Sistema Institucional de Evaluación de los Estudiantes -SIEE- </a:t>
            </a:r>
          </a:p>
        </p:txBody>
      </p:sp>
      <p:sp>
        <p:nvSpPr>
          <p:cNvPr id="2" name="Rectángulo 1">
            <a:extLst>
              <a:ext uri="{FF2B5EF4-FFF2-40B4-BE49-F238E27FC236}">
                <a16:creationId xmlns:a16="http://schemas.microsoft.com/office/drawing/2014/main" xmlns="" id="{630DEB11-EACD-42C8-BF60-B60C94C0E84A}"/>
              </a:ext>
            </a:extLst>
          </p:cNvPr>
          <p:cNvSpPr/>
          <p:nvPr/>
        </p:nvSpPr>
        <p:spPr>
          <a:xfrm>
            <a:off x="0" y="952294"/>
            <a:ext cx="12192000" cy="646331"/>
          </a:xfrm>
          <a:prstGeom prst="rect">
            <a:avLst/>
          </a:prstGeom>
          <a:solidFill>
            <a:schemeClr val="bg1"/>
          </a:solidFill>
          <a:ln w="19050">
            <a:solidFill>
              <a:srgbClr val="E43866"/>
            </a:solidFill>
          </a:ln>
        </p:spPr>
        <p:txBody>
          <a:bodyPr wrap="square">
            <a:spAutoFit/>
          </a:bodyPr>
          <a:lstStyle/>
          <a:p>
            <a:pPr algn="ctr"/>
            <a:r>
              <a:rPr lang="es-CO" b="1" dirty="0">
                <a:solidFill>
                  <a:srgbClr val="436CB7"/>
                </a:solidFill>
                <a:latin typeface="Arial" panose="020B0604020202020204" pitchFamily="34" charset="0"/>
                <a:cs typeface="Arial" panose="020B0604020202020204" pitchFamily="34" charset="0"/>
              </a:rPr>
              <a:t>9.	La estructura de los informes de los estudiantes, para que sean claros, comprensibles y den información integral del avance en la formación.</a:t>
            </a:r>
          </a:p>
        </p:txBody>
      </p:sp>
      <p:sp>
        <p:nvSpPr>
          <p:cNvPr id="10" name="Rectángulo 9">
            <a:extLst>
              <a:ext uri="{FF2B5EF4-FFF2-40B4-BE49-F238E27FC236}">
                <a16:creationId xmlns:a16="http://schemas.microsoft.com/office/drawing/2014/main" xmlns="" id="{6F00D061-5D7B-4A95-8610-6134E5ADD6BB}"/>
              </a:ext>
            </a:extLst>
          </p:cNvPr>
          <p:cNvSpPr/>
          <p:nvPr/>
        </p:nvSpPr>
        <p:spPr>
          <a:xfrm>
            <a:off x="249382" y="3451100"/>
            <a:ext cx="2204761" cy="893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latin typeface="Arial" panose="020B0604020202020204" pitchFamily="34" charset="0"/>
                <a:cs typeface="Arial" panose="020B0604020202020204" pitchFamily="34" charset="0"/>
              </a:rPr>
              <a:t>Recomendaciones para los informes</a:t>
            </a:r>
          </a:p>
        </p:txBody>
      </p:sp>
      <p:sp>
        <p:nvSpPr>
          <p:cNvPr id="11" name="Rectángulo: esquinas redondeadas 10">
            <a:extLst>
              <a:ext uri="{FF2B5EF4-FFF2-40B4-BE49-F238E27FC236}">
                <a16:creationId xmlns:a16="http://schemas.microsoft.com/office/drawing/2014/main" xmlns="" id="{6051EA65-BAA2-4F69-901C-1736B8DB5DB9}"/>
              </a:ext>
            </a:extLst>
          </p:cNvPr>
          <p:cNvSpPr/>
          <p:nvPr/>
        </p:nvSpPr>
        <p:spPr>
          <a:xfrm>
            <a:off x="2880065" y="1988282"/>
            <a:ext cx="8706512" cy="4211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s-ES" sz="1600" dirty="0">
              <a:solidFill>
                <a:srgbClr val="3F65AA"/>
              </a:solidFill>
              <a:latin typeface="Arial"/>
              <a:ea typeface="Arial"/>
              <a:cs typeface="Arial"/>
              <a:sym typeface="Arial"/>
            </a:endParaRPr>
          </a:p>
          <a:p>
            <a:r>
              <a:rPr lang="en-US" sz="1600" b="1" dirty="0" err="1">
                <a:solidFill>
                  <a:srgbClr val="3F65AA"/>
                </a:solidFill>
                <a:latin typeface="Arial"/>
                <a:cs typeface="Arial"/>
                <a:sym typeface="Arial"/>
              </a:rPr>
              <a:t>Identificación</a:t>
            </a:r>
            <a:r>
              <a:rPr lang="en-US" sz="1600" b="1" dirty="0">
                <a:solidFill>
                  <a:srgbClr val="3F65AA"/>
                </a:solidFill>
                <a:latin typeface="Arial"/>
                <a:cs typeface="Arial"/>
                <a:sym typeface="Arial"/>
              </a:rPr>
              <a:t> </a:t>
            </a:r>
            <a:r>
              <a:rPr lang="en-US" sz="1600" dirty="0" err="1">
                <a:solidFill>
                  <a:srgbClr val="3F65AA"/>
                </a:solidFill>
                <a:latin typeface="Arial"/>
                <a:cs typeface="Arial"/>
                <a:sym typeface="Arial"/>
              </a:rPr>
              <a:t>clara</a:t>
            </a:r>
            <a:r>
              <a:rPr lang="en-US" sz="1600" dirty="0">
                <a:solidFill>
                  <a:srgbClr val="3F65AA"/>
                </a:solidFill>
                <a:latin typeface="Arial"/>
                <a:cs typeface="Arial"/>
                <a:sym typeface="Arial"/>
              </a:rPr>
              <a:t> del </a:t>
            </a:r>
            <a:r>
              <a:rPr lang="en-US" sz="1600" dirty="0" err="1">
                <a:solidFill>
                  <a:srgbClr val="3F65AA"/>
                </a:solidFill>
                <a:latin typeface="Arial"/>
                <a:cs typeface="Arial"/>
                <a:sym typeface="Arial"/>
              </a:rPr>
              <a:t>estudiante</a:t>
            </a:r>
            <a:r>
              <a:rPr lang="en-US" sz="1600" dirty="0">
                <a:solidFill>
                  <a:srgbClr val="3F65AA"/>
                </a:solidFill>
                <a:latin typeface="Arial"/>
                <a:cs typeface="Arial"/>
                <a:sym typeface="Arial"/>
              </a:rPr>
              <a:t> y de las </a:t>
            </a:r>
            <a:r>
              <a:rPr lang="en-US" sz="1600" dirty="0" err="1">
                <a:solidFill>
                  <a:srgbClr val="3F65AA"/>
                </a:solidFill>
                <a:latin typeface="Arial"/>
                <a:cs typeface="Arial"/>
                <a:sym typeface="Arial"/>
              </a:rPr>
              <a:t>áreas</a:t>
            </a:r>
            <a:r>
              <a:rPr lang="en-US" sz="1600" dirty="0">
                <a:solidFill>
                  <a:srgbClr val="3F65AA"/>
                </a:solidFill>
                <a:latin typeface="Arial"/>
                <a:cs typeface="Arial"/>
                <a:sym typeface="Arial"/>
              </a:rPr>
              <a:t> o </a:t>
            </a:r>
            <a:r>
              <a:rPr lang="en-US" sz="1600" dirty="0" err="1">
                <a:solidFill>
                  <a:srgbClr val="3F65AA"/>
                </a:solidFill>
                <a:latin typeface="Arial"/>
                <a:cs typeface="Arial"/>
                <a:sym typeface="Arial"/>
              </a:rPr>
              <a:t>asignaturas</a:t>
            </a:r>
            <a:r>
              <a:rPr lang="en-US" sz="1600" dirty="0">
                <a:solidFill>
                  <a:srgbClr val="3F65AA"/>
                </a:solidFill>
                <a:latin typeface="Arial"/>
                <a:cs typeface="Arial"/>
                <a:sym typeface="Arial"/>
              </a:rPr>
              <a:t>.</a:t>
            </a:r>
            <a:endParaRPr lang="es-CO" sz="1600" dirty="0">
              <a:solidFill>
                <a:srgbClr val="3F65AA"/>
              </a:solidFill>
              <a:latin typeface="Arial" panose="020B0604020202020204" pitchFamily="34" charset="0"/>
              <a:cs typeface="Arial" panose="020B0604020202020204" pitchFamily="34" charset="0"/>
            </a:endParaRPr>
          </a:p>
          <a:p>
            <a:endParaRPr lang="es-CO" sz="1600" dirty="0">
              <a:solidFill>
                <a:srgbClr val="3F65AA"/>
              </a:solidFill>
              <a:latin typeface="Arial" panose="020B0604020202020204" pitchFamily="34" charset="0"/>
              <a:cs typeface="Arial" panose="020B0604020202020204" pitchFamily="34" charset="0"/>
            </a:endParaRPr>
          </a:p>
        </p:txBody>
      </p:sp>
      <p:sp>
        <p:nvSpPr>
          <p:cNvPr id="12" name="Rectángulo: esquinas redondeadas 11">
            <a:extLst>
              <a:ext uri="{FF2B5EF4-FFF2-40B4-BE49-F238E27FC236}">
                <a16:creationId xmlns:a16="http://schemas.microsoft.com/office/drawing/2014/main" xmlns="" id="{F3224930-2486-4F56-A3DC-864AB5422AEF}"/>
              </a:ext>
            </a:extLst>
          </p:cNvPr>
          <p:cNvSpPr/>
          <p:nvPr/>
        </p:nvSpPr>
        <p:spPr>
          <a:xfrm>
            <a:off x="2880065" y="2496343"/>
            <a:ext cx="8706511" cy="6386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600" dirty="0">
                <a:solidFill>
                  <a:srgbClr val="3F65AA"/>
                </a:solidFill>
                <a:latin typeface="Arial"/>
                <a:ea typeface="Arial"/>
                <a:cs typeface="Arial"/>
                <a:sym typeface="Arial"/>
              </a:rPr>
              <a:t>Las valoraciones o los valores de la escala acompañados de una </a:t>
            </a:r>
            <a:r>
              <a:rPr lang="es-ES" sz="1600" b="1" dirty="0">
                <a:solidFill>
                  <a:srgbClr val="3F65AA"/>
                </a:solidFill>
                <a:latin typeface="Arial"/>
                <a:ea typeface="Arial"/>
                <a:cs typeface="Arial"/>
                <a:sym typeface="Arial"/>
              </a:rPr>
              <a:t>descripción cualitativa </a:t>
            </a:r>
            <a:r>
              <a:rPr lang="es-ES" sz="1600" dirty="0">
                <a:solidFill>
                  <a:srgbClr val="3F65AA"/>
                </a:solidFill>
                <a:latin typeface="Arial"/>
                <a:ea typeface="Arial"/>
                <a:cs typeface="Arial"/>
                <a:sym typeface="Arial"/>
              </a:rPr>
              <a:t>del desempeño del estudiante. </a:t>
            </a:r>
          </a:p>
        </p:txBody>
      </p:sp>
      <p:sp>
        <p:nvSpPr>
          <p:cNvPr id="13" name="Rectángulo: esquinas redondeadas 12">
            <a:extLst>
              <a:ext uri="{FF2B5EF4-FFF2-40B4-BE49-F238E27FC236}">
                <a16:creationId xmlns:a16="http://schemas.microsoft.com/office/drawing/2014/main" xmlns="" id="{26F7D1C7-7F0B-4645-8BB6-0EFF38211009}"/>
              </a:ext>
            </a:extLst>
          </p:cNvPr>
          <p:cNvSpPr/>
          <p:nvPr/>
        </p:nvSpPr>
        <p:spPr>
          <a:xfrm>
            <a:off x="2880064" y="3213977"/>
            <a:ext cx="8706513" cy="4211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1600" dirty="0">
                <a:solidFill>
                  <a:srgbClr val="3F65AA"/>
                </a:solidFill>
                <a:latin typeface="Arial"/>
                <a:ea typeface="Arial"/>
                <a:cs typeface="Arial"/>
                <a:sym typeface="Arial"/>
              </a:rPr>
              <a:t>Los valores de la escala en relación evidente con la </a:t>
            </a:r>
            <a:r>
              <a:rPr lang="es-ES" sz="1600" b="1" dirty="0">
                <a:solidFill>
                  <a:srgbClr val="3F65AA"/>
                </a:solidFill>
                <a:latin typeface="Arial"/>
                <a:ea typeface="Arial"/>
                <a:cs typeface="Arial"/>
                <a:sym typeface="Arial"/>
              </a:rPr>
              <a:t>escala nacional</a:t>
            </a:r>
            <a:r>
              <a:rPr lang="es-ES" sz="1600" dirty="0">
                <a:solidFill>
                  <a:srgbClr val="3F65AA"/>
                </a:solidFill>
                <a:latin typeface="Arial"/>
                <a:ea typeface="Arial"/>
                <a:cs typeface="Arial"/>
                <a:sym typeface="Arial"/>
              </a:rPr>
              <a:t>.</a:t>
            </a:r>
          </a:p>
        </p:txBody>
      </p:sp>
      <p:cxnSp>
        <p:nvCxnSpPr>
          <p:cNvPr id="14" name="Conector: angular 13">
            <a:extLst>
              <a:ext uri="{FF2B5EF4-FFF2-40B4-BE49-F238E27FC236}">
                <a16:creationId xmlns:a16="http://schemas.microsoft.com/office/drawing/2014/main" xmlns="" id="{37614004-E519-4B13-BE24-BF77172ABE98}"/>
              </a:ext>
            </a:extLst>
          </p:cNvPr>
          <p:cNvCxnSpPr>
            <a:cxnSpLocks/>
            <a:endCxn id="11" idx="1"/>
          </p:cNvCxnSpPr>
          <p:nvPr/>
        </p:nvCxnSpPr>
        <p:spPr>
          <a:xfrm rot="5400000" flipH="1" flipV="1">
            <a:off x="753127" y="4041872"/>
            <a:ext cx="3969928" cy="283948"/>
          </a:xfrm>
          <a:prstGeom prst="bentConnector2">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xmlns="" id="{CF62774D-48DE-4BD4-8669-BED404F48073}"/>
              </a:ext>
            </a:extLst>
          </p:cNvPr>
          <p:cNvCxnSpPr>
            <a:cxnSpLocks/>
          </p:cNvCxnSpPr>
          <p:nvPr/>
        </p:nvCxnSpPr>
        <p:spPr>
          <a:xfrm>
            <a:off x="2596116" y="2815686"/>
            <a:ext cx="224333" cy="0"/>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sp>
        <p:nvSpPr>
          <p:cNvPr id="17" name="Rectángulo: esquinas redondeadas 16">
            <a:extLst>
              <a:ext uri="{FF2B5EF4-FFF2-40B4-BE49-F238E27FC236}">
                <a16:creationId xmlns:a16="http://schemas.microsoft.com/office/drawing/2014/main" xmlns="" id="{0B16C17F-EE2D-467F-BBE6-EA28E6ECEECC}"/>
              </a:ext>
            </a:extLst>
          </p:cNvPr>
          <p:cNvSpPr/>
          <p:nvPr/>
        </p:nvSpPr>
        <p:spPr>
          <a:xfrm>
            <a:off x="2880066" y="3726153"/>
            <a:ext cx="8706509" cy="6573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dirty="0">
                <a:solidFill>
                  <a:srgbClr val="3F65AA"/>
                </a:solidFill>
                <a:latin typeface="Arial"/>
                <a:ea typeface="Arial"/>
                <a:cs typeface="Arial"/>
                <a:sym typeface="Arial"/>
              </a:rPr>
              <a:t>Precisiones del período académico </a:t>
            </a:r>
            <a:r>
              <a:rPr lang="es-ES" sz="1600" dirty="0">
                <a:solidFill>
                  <a:srgbClr val="3F65AA"/>
                </a:solidFill>
                <a:latin typeface="Arial"/>
                <a:ea typeface="Arial"/>
                <a:cs typeface="Arial"/>
                <a:sym typeface="Arial"/>
              </a:rPr>
              <a:t>al que se refieren y del número de períodos académicos evaluados durante el grado escolar.</a:t>
            </a:r>
          </a:p>
        </p:txBody>
      </p:sp>
      <p:sp>
        <p:nvSpPr>
          <p:cNvPr id="18" name="Rectángulo: esquinas redondeadas 17">
            <a:extLst>
              <a:ext uri="{FF2B5EF4-FFF2-40B4-BE49-F238E27FC236}">
                <a16:creationId xmlns:a16="http://schemas.microsoft.com/office/drawing/2014/main" xmlns="" id="{83FB0FBF-8770-4AF3-A76A-BE3EFFBDC286}"/>
              </a:ext>
            </a:extLst>
          </p:cNvPr>
          <p:cNvSpPr/>
          <p:nvPr/>
        </p:nvSpPr>
        <p:spPr>
          <a:xfrm>
            <a:off x="2880067" y="4477807"/>
            <a:ext cx="8706509" cy="4211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600" dirty="0">
                <a:solidFill>
                  <a:srgbClr val="3F65AA"/>
                </a:solidFill>
                <a:latin typeface="Arial"/>
                <a:ea typeface="Arial"/>
                <a:cs typeface="Arial"/>
                <a:sym typeface="Arial"/>
              </a:rPr>
              <a:t>Una sección con los </a:t>
            </a:r>
            <a:r>
              <a:rPr lang="es-ES" sz="1600" b="1" dirty="0">
                <a:solidFill>
                  <a:srgbClr val="3F65AA"/>
                </a:solidFill>
                <a:latin typeface="Arial"/>
                <a:ea typeface="Arial"/>
                <a:cs typeface="Arial"/>
                <a:sym typeface="Arial"/>
              </a:rPr>
              <a:t>criterios de promoción</a:t>
            </a:r>
            <a:r>
              <a:rPr lang="es-ES" sz="1600" dirty="0">
                <a:solidFill>
                  <a:srgbClr val="3F65AA"/>
                </a:solidFill>
                <a:latin typeface="Arial"/>
                <a:ea typeface="Arial"/>
                <a:cs typeface="Arial"/>
                <a:sym typeface="Arial"/>
              </a:rPr>
              <a:t> del grado. </a:t>
            </a:r>
          </a:p>
        </p:txBody>
      </p:sp>
      <p:cxnSp>
        <p:nvCxnSpPr>
          <p:cNvPr id="19" name="Conector recto 18">
            <a:extLst>
              <a:ext uri="{FF2B5EF4-FFF2-40B4-BE49-F238E27FC236}">
                <a16:creationId xmlns:a16="http://schemas.microsoft.com/office/drawing/2014/main" xmlns="" id="{FDEC29B9-BADF-4CCC-8797-37CDE679A4C4}"/>
              </a:ext>
            </a:extLst>
          </p:cNvPr>
          <p:cNvCxnSpPr>
            <a:cxnSpLocks/>
          </p:cNvCxnSpPr>
          <p:nvPr/>
        </p:nvCxnSpPr>
        <p:spPr>
          <a:xfrm>
            <a:off x="2596116" y="6168809"/>
            <a:ext cx="224333" cy="1"/>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sp>
        <p:nvSpPr>
          <p:cNvPr id="20" name="Rectángulo: esquinas redondeadas 19">
            <a:extLst>
              <a:ext uri="{FF2B5EF4-FFF2-40B4-BE49-F238E27FC236}">
                <a16:creationId xmlns:a16="http://schemas.microsoft.com/office/drawing/2014/main" xmlns="" id="{29AFA7D2-B7DB-404E-9560-BF91F163C8A6}"/>
              </a:ext>
            </a:extLst>
          </p:cNvPr>
          <p:cNvSpPr/>
          <p:nvPr/>
        </p:nvSpPr>
        <p:spPr>
          <a:xfrm>
            <a:off x="2897339" y="4997895"/>
            <a:ext cx="8689237" cy="6386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a:solidFill>
                  <a:srgbClr val="3F65AA"/>
                </a:solidFill>
                <a:latin typeface="Arial"/>
                <a:ea typeface="Arial"/>
                <a:cs typeface="Arial"/>
                <a:sym typeface="Arial"/>
              </a:rPr>
              <a:t>Se debe señalar en caso de reprobación qué desempeños no se evidencian y, en el caso de aprobación, describir el desarrollo alcanzado</a:t>
            </a:r>
          </a:p>
        </p:txBody>
      </p:sp>
      <p:cxnSp>
        <p:nvCxnSpPr>
          <p:cNvPr id="21" name="Conector recto 20">
            <a:extLst>
              <a:ext uri="{FF2B5EF4-FFF2-40B4-BE49-F238E27FC236}">
                <a16:creationId xmlns:a16="http://schemas.microsoft.com/office/drawing/2014/main" xmlns="" id="{FC6B3CCA-63A7-4FDA-AE42-B1FD756D6B35}"/>
              </a:ext>
            </a:extLst>
          </p:cNvPr>
          <p:cNvCxnSpPr>
            <a:cxnSpLocks/>
          </p:cNvCxnSpPr>
          <p:nvPr/>
        </p:nvCxnSpPr>
        <p:spPr>
          <a:xfrm>
            <a:off x="2613390" y="5307959"/>
            <a:ext cx="157330" cy="0"/>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xmlns="" id="{AA386134-D564-4A5D-BB87-002EEDCF36D2}"/>
              </a:ext>
            </a:extLst>
          </p:cNvPr>
          <p:cNvCxnSpPr>
            <a:cxnSpLocks/>
          </p:cNvCxnSpPr>
          <p:nvPr/>
        </p:nvCxnSpPr>
        <p:spPr>
          <a:xfrm>
            <a:off x="2617091" y="3471845"/>
            <a:ext cx="157330" cy="0"/>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xmlns="" id="{2FBD4E57-97AC-40A7-A6A4-E7C9CC74BE4E}"/>
              </a:ext>
            </a:extLst>
          </p:cNvPr>
          <p:cNvCxnSpPr>
            <a:cxnSpLocks/>
          </p:cNvCxnSpPr>
          <p:nvPr/>
        </p:nvCxnSpPr>
        <p:spPr>
          <a:xfrm>
            <a:off x="2617091" y="4056228"/>
            <a:ext cx="157330" cy="0"/>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sp>
        <p:nvSpPr>
          <p:cNvPr id="29" name="Rectángulo: esquinas redondeadas 28">
            <a:extLst>
              <a:ext uri="{FF2B5EF4-FFF2-40B4-BE49-F238E27FC236}">
                <a16:creationId xmlns:a16="http://schemas.microsoft.com/office/drawing/2014/main" xmlns="" id="{98E2E289-532B-4E22-9E38-5E526891C00D}"/>
              </a:ext>
            </a:extLst>
          </p:cNvPr>
          <p:cNvSpPr/>
          <p:nvPr/>
        </p:nvSpPr>
        <p:spPr>
          <a:xfrm>
            <a:off x="2897339" y="5729893"/>
            <a:ext cx="8689236" cy="788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dirty="0">
                <a:solidFill>
                  <a:srgbClr val="3F65AA"/>
                </a:solidFill>
                <a:latin typeface="Arial"/>
                <a:ea typeface="Arial"/>
                <a:cs typeface="Arial"/>
                <a:sym typeface="Arial"/>
              </a:rPr>
              <a:t>Precisión en torno a las calificaciones</a:t>
            </a:r>
            <a:r>
              <a:rPr lang="es-ES" sz="1600" dirty="0">
                <a:solidFill>
                  <a:srgbClr val="3F65AA"/>
                </a:solidFill>
                <a:latin typeface="Arial"/>
                <a:ea typeface="Arial"/>
                <a:cs typeface="Arial"/>
                <a:sym typeface="Arial"/>
              </a:rPr>
              <a:t>: si se generan por áreas, asignaturas o grupos de áreas y si hay ponderaciones entre estas. </a:t>
            </a:r>
            <a:endParaRPr lang="es-ES" sz="1600" dirty="0">
              <a:solidFill>
                <a:srgbClr val="3F65AA"/>
              </a:solidFill>
              <a:latin typeface="Arial"/>
              <a:cs typeface="Arial"/>
              <a:sym typeface="Arial"/>
            </a:endParaRPr>
          </a:p>
        </p:txBody>
      </p:sp>
      <p:cxnSp>
        <p:nvCxnSpPr>
          <p:cNvPr id="30" name="Conector recto 29">
            <a:extLst>
              <a:ext uri="{FF2B5EF4-FFF2-40B4-BE49-F238E27FC236}">
                <a16:creationId xmlns:a16="http://schemas.microsoft.com/office/drawing/2014/main" xmlns="" id="{356F86C4-9FF8-409B-BDA5-1E8D68BFE544}"/>
              </a:ext>
            </a:extLst>
          </p:cNvPr>
          <p:cNvCxnSpPr>
            <a:cxnSpLocks/>
          </p:cNvCxnSpPr>
          <p:nvPr/>
        </p:nvCxnSpPr>
        <p:spPr>
          <a:xfrm>
            <a:off x="2619179" y="4684616"/>
            <a:ext cx="157330" cy="0"/>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532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5" name="Rectángulo 24">
            <a:extLst>
              <a:ext uri="{FF2B5EF4-FFF2-40B4-BE49-F238E27FC236}">
                <a16:creationId xmlns:a16="http://schemas.microsoft.com/office/drawing/2014/main" xmlns="" id="{81B30FEB-C5E7-452B-911B-89660D024180}"/>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a:latin typeface="Arial" panose="020B0604020202020204" pitchFamily="34" charset="0"/>
              </a:rPr>
              <a:t>1</a:t>
            </a:r>
          </a:p>
        </p:txBody>
      </p:sp>
      <p:sp>
        <p:nvSpPr>
          <p:cNvPr id="26" name="CuadroTexto 25">
            <a:extLst>
              <a:ext uri="{FF2B5EF4-FFF2-40B4-BE49-F238E27FC236}">
                <a16:creationId xmlns:a16="http://schemas.microsoft.com/office/drawing/2014/main" xmlns="" id="{16C511DF-7749-436A-A6B1-9D87438D989A}"/>
              </a:ext>
            </a:extLst>
          </p:cNvPr>
          <p:cNvSpPr txBox="1"/>
          <p:nvPr/>
        </p:nvSpPr>
        <p:spPr>
          <a:xfrm>
            <a:off x="822043" y="305389"/>
            <a:ext cx="11244309" cy="400110"/>
          </a:xfrm>
          <a:prstGeom prst="rect">
            <a:avLst/>
          </a:prstGeom>
          <a:noFill/>
        </p:spPr>
        <p:txBody>
          <a:bodyPr wrap="square" rtlCol="0">
            <a:spAutoFit/>
          </a:bodyPr>
          <a:lstStyle/>
          <a:p>
            <a:r>
              <a:rPr lang="es-ES" sz="2000" b="1" dirty="0">
                <a:solidFill>
                  <a:srgbClr val="3F65AA"/>
                </a:solidFill>
                <a:latin typeface="Arial" panose="020B0604020202020204" pitchFamily="34" charset="0"/>
                <a:cs typeface="Arial" panose="020B0604020202020204" pitchFamily="34" charset="0"/>
                <a:sym typeface="Arial"/>
              </a:rPr>
              <a:t>Sistema Institucional de Evaluación de los Estudiantes -SIEE- </a:t>
            </a:r>
          </a:p>
        </p:txBody>
      </p:sp>
      <p:sp>
        <p:nvSpPr>
          <p:cNvPr id="2" name="Rectángulo 1">
            <a:extLst>
              <a:ext uri="{FF2B5EF4-FFF2-40B4-BE49-F238E27FC236}">
                <a16:creationId xmlns:a16="http://schemas.microsoft.com/office/drawing/2014/main" xmlns="" id="{630DEB11-EACD-42C8-BF60-B60C94C0E84A}"/>
              </a:ext>
            </a:extLst>
          </p:cNvPr>
          <p:cNvSpPr/>
          <p:nvPr/>
        </p:nvSpPr>
        <p:spPr>
          <a:xfrm>
            <a:off x="0" y="1010888"/>
            <a:ext cx="12192000" cy="646331"/>
          </a:xfrm>
          <a:prstGeom prst="rect">
            <a:avLst/>
          </a:prstGeom>
          <a:solidFill>
            <a:schemeClr val="bg1"/>
          </a:solidFill>
          <a:ln w="19050">
            <a:solidFill>
              <a:srgbClr val="E43866"/>
            </a:solidFill>
          </a:ln>
        </p:spPr>
        <p:txBody>
          <a:bodyPr wrap="square">
            <a:spAutoFit/>
          </a:bodyPr>
          <a:lstStyle/>
          <a:p>
            <a:r>
              <a:rPr lang="es-CO" b="1" dirty="0">
                <a:solidFill>
                  <a:srgbClr val="436CB7"/>
                </a:solidFill>
                <a:latin typeface="Arial" panose="020B0604020202020204" pitchFamily="34" charset="0"/>
                <a:cs typeface="Arial" panose="020B0604020202020204" pitchFamily="34" charset="0"/>
              </a:rPr>
              <a:t>10.	Las instancias, procedimientos y mecanismos de atención y resolución de reclamaciones de padres de familia y estudiantes sobre la evaluación y promoción.</a:t>
            </a:r>
          </a:p>
        </p:txBody>
      </p:sp>
      <p:graphicFrame>
        <p:nvGraphicFramePr>
          <p:cNvPr id="6" name="Diagrama 5">
            <a:extLst>
              <a:ext uri="{FF2B5EF4-FFF2-40B4-BE49-F238E27FC236}">
                <a16:creationId xmlns:a16="http://schemas.microsoft.com/office/drawing/2014/main" xmlns="" id="{524DE866-7D9C-4D15-9BE4-78127ADCACA2}"/>
              </a:ext>
            </a:extLst>
          </p:cNvPr>
          <p:cNvGraphicFramePr/>
          <p:nvPr>
            <p:extLst>
              <p:ext uri="{D42A27DB-BD31-4B8C-83A1-F6EECF244321}">
                <p14:modId xmlns:p14="http://schemas.microsoft.com/office/powerpoint/2010/main" val="3653189312"/>
              </p:ext>
            </p:extLst>
          </p:nvPr>
        </p:nvGraphicFramePr>
        <p:xfrm>
          <a:off x="4705004" y="2065020"/>
          <a:ext cx="5837382" cy="3777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a:extLst>
              <a:ext uri="{FF2B5EF4-FFF2-40B4-BE49-F238E27FC236}">
                <a16:creationId xmlns:a16="http://schemas.microsoft.com/office/drawing/2014/main" xmlns="" id="{53104FBF-EBD6-4731-8423-C94929F02D28}"/>
              </a:ext>
            </a:extLst>
          </p:cNvPr>
          <p:cNvSpPr/>
          <p:nvPr/>
        </p:nvSpPr>
        <p:spPr>
          <a:xfrm>
            <a:off x="282633" y="3385366"/>
            <a:ext cx="4422371" cy="1070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RE</a:t>
            </a:r>
            <a:r>
              <a:rPr lang="es-CO" sz="2800" b="1" dirty="0"/>
              <a:t>CLAMACIONES</a:t>
            </a:r>
            <a:endParaRPr lang="es-CO" b="1" dirty="0"/>
          </a:p>
        </p:txBody>
      </p:sp>
    </p:spTree>
    <p:extLst>
      <p:ext uri="{BB962C8B-B14F-4D97-AF65-F5344CB8AC3E}">
        <p14:creationId xmlns:p14="http://schemas.microsoft.com/office/powerpoint/2010/main" val="315139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5" name="Rectángulo 24">
            <a:extLst>
              <a:ext uri="{FF2B5EF4-FFF2-40B4-BE49-F238E27FC236}">
                <a16:creationId xmlns:a16="http://schemas.microsoft.com/office/drawing/2014/main" xmlns="" id="{81B30FEB-C5E7-452B-911B-89660D024180}"/>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a:latin typeface="Arial" panose="020B0604020202020204" pitchFamily="34" charset="0"/>
              </a:rPr>
              <a:t>1</a:t>
            </a:r>
          </a:p>
        </p:txBody>
      </p:sp>
      <p:sp>
        <p:nvSpPr>
          <p:cNvPr id="26" name="CuadroTexto 25">
            <a:extLst>
              <a:ext uri="{FF2B5EF4-FFF2-40B4-BE49-F238E27FC236}">
                <a16:creationId xmlns:a16="http://schemas.microsoft.com/office/drawing/2014/main" xmlns="" id="{16C511DF-7749-436A-A6B1-9D87438D989A}"/>
              </a:ext>
            </a:extLst>
          </p:cNvPr>
          <p:cNvSpPr txBox="1"/>
          <p:nvPr/>
        </p:nvSpPr>
        <p:spPr>
          <a:xfrm>
            <a:off x="822043" y="305389"/>
            <a:ext cx="11244309" cy="400110"/>
          </a:xfrm>
          <a:prstGeom prst="rect">
            <a:avLst/>
          </a:prstGeom>
          <a:noFill/>
        </p:spPr>
        <p:txBody>
          <a:bodyPr wrap="square" rtlCol="0">
            <a:spAutoFit/>
          </a:bodyPr>
          <a:lstStyle/>
          <a:p>
            <a:r>
              <a:rPr lang="es-ES" sz="2000" b="1" dirty="0">
                <a:solidFill>
                  <a:srgbClr val="3F65AA"/>
                </a:solidFill>
                <a:latin typeface="Arial" panose="020B0604020202020204" pitchFamily="34" charset="0"/>
                <a:cs typeface="Arial" panose="020B0604020202020204" pitchFamily="34" charset="0"/>
                <a:sym typeface="Arial"/>
              </a:rPr>
              <a:t>Sistema Institucional de Evaluación de los Estudiantes -SIEE- </a:t>
            </a:r>
          </a:p>
        </p:txBody>
      </p:sp>
      <p:sp>
        <p:nvSpPr>
          <p:cNvPr id="2" name="Rectángulo 1">
            <a:extLst>
              <a:ext uri="{FF2B5EF4-FFF2-40B4-BE49-F238E27FC236}">
                <a16:creationId xmlns:a16="http://schemas.microsoft.com/office/drawing/2014/main" xmlns="" id="{630DEB11-EACD-42C8-BF60-B60C94C0E84A}"/>
              </a:ext>
            </a:extLst>
          </p:cNvPr>
          <p:cNvSpPr/>
          <p:nvPr/>
        </p:nvSpPr>
        <p:spPr>
          <a:xfrm>
            <a:off x="0" y="1004024"/>
            <a:ext cx="12192000" cy="646331"/>
          </a:xfrm>
          <a:prstGeom prst="rect">
            <a:avLst/>
          </a:prstGeom>
          <a:solidFill>
            <a:schemeClr val="bg1"/>
          </a:solidFill>
          <a:ln w="19050">
            <a:solidFill>
              <a:srgbClr val="E43866"/>
            </a:solidFill>
          </a:ln>
        </p:spPr>
        <p:txBody>
          <a:bodyPr wrap="square">
            <a:spAutoFit/>
          </a:bodyPr>
          <a:lstStyle/>
          <a:p>
            <a:r>
              <a:rPr lang="es-CO" b="1" dirty="0">
                <a:solidFill>
                  <a:srgbClr val="436CB7"/>
                </a:solidFill>
                <a:latin typeface="Arial" panose="020B0604020202020204" pitchFamily="34" charset="0"/>
                <a:cs typeface="Arial" panose="020B0604020202020204" pitchFamily="34" charset="0"/>
              </a:rPr>
              <a:t>11.	Los mecanismos de participación de la comunidad educativa en la construcción del sistema institucional de evaluación de los estudiantes.</a:t>
            </a:r>
          </a:p>
        </p:txBody>
      </p:sp>
      <p:pic>
        <p:nvPicPr>
          <p:cNvPr id="12" name="Gráfico 11" descr="Maestro">
            <a:extLst>
              <a:ext uri="{FF2B5EF4-FFF2-40B4-BE49-F238E27FC236}">
                <a16:creationId xmlns:a16="http://schemas.microsoft.com/office/drawing/2014/main" xmlns="" id="{760B2DE6-E6B5-4DC7-BA17-F7ED677079B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640422" y="2084818"/>
            <a:ext cx="914400" cy="914400"/>
          </a:xfrm>
          <a:prstGeom prst="rect">
            <a:avLst/>
          </a:prstGeom>
        </p:spPr>
      </p:pic>
      <p:sp>
        <p:nvSpPr>
          <p:cNvPr id="13" name="Rectángulo 12">
            <a:extLst>
              <a:ext uri="{FF2B5EF4-FFF2-40B4-BE49-F238E27FC236}">
                <a16:creationId xmlns:a16="http://schemas.microsoft.com/office/drawing/2014/main" xmlns="" id="{22A86C9C-0616-4359-8807-C7BD248F62D1}"/>
              </a:ext>
            </a:extLst>
          </p:cNvPr>
          <p:cNvSpPr/>
          <p:nvPr/>
        </p:nvSpPr>
        <p:spPr>
          <a:xfrm>
            <a:off x="343714" y="3140147"/>
            <a:ext cx="3556000" cy="1815882"/>
          </a:xfrm>
          <a:prstGeom prst="rect">
            <a:avLst/>
          </a:prstGeom>
          <a:solidFill>
            <a:schemeClr val="bg1"/>
          </a:solidFill>
          <a:ln>
            <a:solidFill>
              <a:srgbClr val="E43866"/>
            </a:solidFill>
          </a:ln>
        </p:spPr>
        <p:txBody>
          <a:bodyPr wrap="square">
            <a:spAutoFit/>
          </a:bodyPr>
          <a:lstStyle/>
          <a:p>
            <a:pPr marL="285750" indent="-285750">
              <a:buFont typeface="Arial" panose="020B0604020202020204" pitchFamily="34" charset="0"/>
              <a:buChar char="•"/>
            </a:pPr>
            <a:r>
              <a:rPr lang="es-ES" sz="1600" dirty="0">
                <a:solidFill>
                  <a:srgbClr val="3F65AA"/>
                </a:solidFill>
                <a:latin typeface="Arial" panose="020B0604020202020204" pitchFamily="34" charset="0"/>
                <a:cs typeface="Arial" panose="020B0604020202020204" pitchFamily="34" charset="0"/>
              </a:rPr>
              <a:t>Resocialización del SIEE con la comunidad educativa.</a:t>
            </a:r>
          </a:p>
          <a:p>
            <a:endParaRPr lang="es-ES" sz="1600" dirty="0">
              <a:solidFill>
                <a:srgbClr val="3F65A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a:solidFill>
                  <a:srgbClr val="3F65AA"/>
                </a:solidFill>
                <a:latin typeface="Arial" panose="020B0604020202020204" pitchFamily="34" charset="0"/>
                <a:cs typeface="Arial" panose="020B0604020202020204" pitchFamily="34" charset="0"/>
              </a:rPr>
              <a:t>Recepción de observaciones y propuestas.</a:t>
            </a:r>
          </a:p>
          <a:p>
            <a:pPr marL="285750" indent="-285750">
              <a:buFont typeface="Arial" panose="020B0604020202020204" pitchFamily="34" charset="0"/>
              <a:buChar char="•"/>
            </a:pPr>
            <a:endParaRPr lang="es-ES" sz="1600" dirty="0">
              <a:solidFill>
                <a:srgbClr val="3F65A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sz="1600" dirty="0">
              <a:solidFill>
                <a:srgbClr val="3F65AA"/>
              </a:solidFill>
              <a:latin typeface="Arial" panose="020B0604020202020204" pitchFamily="34" charset="0"/>
              <a:cs typeface="Arial" panose="020B0604020202020204" pitchFamily="34" charset="0"/>
            </a:endParaRPr>
          </a:p>
        </p:txBody>
      </p:sp>
      <p:pic>
        <p:nvPicPr>
          <p:cNvPr id="14" name="Gráfico 13" descr="Investigación">
            <a:extLst>
              <a:ext uri="{FF2B5EF4-FFF2-40B4-BE49-F238E27FC236}">
                <a16:creationId xmlns:a16="http://schemas.microsoft.com/office/drawing/2014/main" xmlns="" id="{5DE900EA-DBE9-4330-914E-42B52D7AFE0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761126" y="2066010"/>
            <a:ext cx="914400" cy="914400"/>
          </a:xfrm>
          <a:prstGeom prst="rect">
            <a:avLst/>
          </a:prstGeom>
        </p:spPr>
      </p:pic>
      <p:sp>
        <p:nvSpPr>
          <p:cNvPr id="15" name="Rectángulo 14">
            <a:extLst>
              <a:ext uri="{FF2B5EF4-FFF2-40B4-BE49-F238E27FC236}">
                <a16:creationId xmlns:a16="http://schemas.microsoft.com/office/drawing/2014/main" xmlns="" id="{7878C3F1-BAE3-4EDC-B5D2-8F83A6EB51D3}"/>
              </a:ext>
            </a:extLst>
          </p:cNvPr>
          <p:cNvSpPr/>
          <p:nvPr/>
        </p:nvSpPr>
        <p:spPr>
          <a:xfrm>
            <a:off x="4666582" y="3140147"/>
            <a:ext cx="3151673" cy="1815882"/>
          </a:xfrm>
          <a:prstGeom prst="rect">
            <a:avLst/>
          </a:prstGeom>
          <a:solidFill>
            <a:schemeClr val="bg1"/>
          </a:solidFill>
          <a:ln>
            <a:solidFill>
              <a:srgbClr val="E43866"/>
            </a:solidFill>
          </a:ln>
        </p:spPr>
        <p:txBody>
          <a:bodyPr wrap="square">
            <a:spAutoFit/>
          </a:bodyPr>
          <a:lstStyle/>
          <a:p>
            <a:pPr algn="ctr"/>
            <a:r>
              <a:rPr lang="es-ES" sz="1600" b="1" dirty="0">
                <a:solidFill>
                  <a:srgbClr val="3F65AA"/>
                </a:solidFill>
                <a:latin typeface="Arial" panose="020B0604020202020204" pitchFamily="34" charset="0"/>
                <a:cs typeface="Arial" panose="020B0604020202020204" pitchFamily="34" charset="0"/>
              </a:rPr>
              <a:t>Consejo Académico</a:t>
            </a:r>
          </a:p>
          <a:p>
            <a:pPr algn="ctr"/>
            <a:endParaRPr lang="es-ES" sz="1600" b="1" dirty="0">
              <a:solidFill>
                <a:srgbClr val="3F65A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a:solidFill>
                  <a:srgbClr val="3F65AA"/>
                </a:solidFill>
                <a:latin typeface="Arial" panose="020B0604020202020204" pitchFamily="34" charset="0"/>
                <a:cs typeface="Arial" panose="020B0604020202020204" pitchFamily="34" charset="0"/>
              </a:rPr>
              <a:t>Revisión y ajuste – en lo pertinente – al proyecto del SIEE.</a:t>
            </a:r>
          </a:p>
          <a:p>
            <a:endParaRPr lang="es-ES" sz="1600" dirty="0">
              <a:solidFill>
                <a:srgbClr val="3F65A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a:solidFill>
                  <a:srgbClr val="3F65AA"/>
                </a:solidFill>
                <a:latin typeface="Arial" panose="020B0604020202020204" pitchFamily="34" charset="0"/>
                <a:cs typeface="Arial" panose="020B0604020202020204" pitchFamily="34" charset="0"/>
              </a:rPr>
              <a:t>Aprobación previa</a:t>
            </a:r>
          </a:p>
        </p:txBody>
      </p:sp>
      <p:pic>
        <p:nvPicPr>
          <p:cNvPr id="16" name="Gráfico 15" descr="Apretón de manos">
            <a:extLst>
              <a:ext uri="{FF2B5EF4-FFF2-40B4-BE49-F238E27FC236}">
                <a16:creationId xmlns:a16="http://schemas.microsoft.com/office/drawing/2014/main" xmlns="" id="{844B297F-062D-45A2-AD0F-DEDC6CEFCEF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881830" y="2071931"/>
            <a:ext cx="914400" cy="914400"/>
          </a:xfrm>
          <a:prstGeom prst="rect">
            <a:avLst/>
          </a:prstGeom>
        </p:spPr>
      </p:pic>
      <p:sp>
        <p:nvSpPr>
          <p:cNvPr id="17" name="Rectángulo 16">
            <a:extLst>
              <a:ext uri="{FF2B5EF4-FFF2-40B4-BE49-F238E27FC236}">
                <a16:creationId xmlns:a16="http://schemas.microsoft.com/office/drawing/2014/main" xmlns="" id="{469C59DC-E37C-4320-953B-7C79E8EFB3F4}"/>
              </a:ext>
            </a:extLst>
          </p:cNvPr>
          <p:cNvSpPr/>
          <p:nvPr/>
        </p:nvSpPr>
        <p:spPr>
          <a:xfrm>
            <a:off x="8775556" y="3140147"/>
            <a:ext cx="3181120" cy="1815882"/>
          </a:xfrm>
          <a:prstGeom prst="rect">
            <a:avLst/>
          </a:prstGeom>
          <a:solidFill>
            <a:schemeClr val="bg1"/>
          </a:solidFill>
          <a:ln>
            <a:solidFill>
              <a:srgbClr val="E43866"/>
            </a:solidFill>
          </a:ln>
        </p:spPr>
        <p:txBody>
          <a:bodyPr wrap="square">
            <a:spAutoFit/>
          </a:bodyPr>
          <a:lstStyle/>
          <a:p>
            <a:pPr algn="ctr"/>
            <a:r>
              <a:rPr lang="es-ES" sz="1600" b="1" dirty="0">
                <a:solidFill>
                  <a:srgbClr val="3F65AA"/>
                </a:solidFill>
                <a:latin typeface="Arial" panose="020B0604020202020204" pitchFamily="34" charset="0"/>
                <a:cs typeface="Arial" panose="020B0604020202020204" pitchFamily="34" charset="0"/>
              </a:rPr>
              <a:t>Consejo Directivo</a:t>
            </a:r>
          </a:p>
          <a:p>
            <a:pPr algn="ctr"/>
            <a:endParaRPr lang="es-ES" sz="1600" b="1" dirty="0">
              <a:solidFill>
                <a:srgbClr val="3F65AA"/>
              </a:solidFill>
              <a:latin typeface="Arial" panose="020B0604020202020204" pitchFamily="34" charset="0"/>
              <a:cs typeface="Arial" panose="020B0604020202020204" pitchFamily="34" charset="0"/>
            </a:endParaRPr>
          </a:p>
          <a:p>
            <a:r>
              <a:rPr lang="es-ES" sz="1600" dirty="0">
                <a:solidFill>
                  <a:srgbClr val="3F65AA"/>
                </a:solidFill>
                <a:latin typeface="Arial" panose="020B0604020202020204" pitchFamily="34" charset="0"/>
                <a:cs typeface="Arial" panose="020B0604020202020204" pitchFamily="34" charset="0"/>
              </a:rPr>
              <a:t>Aprobación y adopción dentro del PEI/PEC y dar las pautas para su </a:t>
            </a:r>
            <a:r>
              <a:rPr lang="es-ES" sz="1600" b="1" dirty="0">
                <a:solidFill>
                  <a:srgbClr val="3F65AA"/>
                </a:solidFill>
                <a:latin typeface="Arial" panose="020B0604020202020204" pitchFamily="34" charset="0"/>
                <a:cs typeface="Arial" panose="020B0604020202020204" pitchFamily="34" charset="0"/>
              </a:rPr>
              <a:t>divulgación</a:t>
            </a:r>
            <a:r>
              <a:rPr lang="es-ES" sz="1600" dirty="0">
                <a:solidFill>
                  <a:srgbClr val="3F65AA"/>
                </a:solidFill>
                <a:latin typeface="Arial" panose="020B0604020202020204" pitchFamily="34" charset="0"/>
                <a:cs typeface="Arial" panose="020B0604020202020204" pitchFamily="34" charset="0"/>
              </a:rPr>
              <a:t>.</a:t>
            </a:r>
          </a:p>
          <a:p>
            <a:endParaRPr lang="es-ES" sz="1600" dirty="0">
              <a:solidFill>
                <a:srgbClr val="3F65AA"/>
              </a:solidFill>
              <a:latin typeface="Arial" panose="020B0604020202020204" pitchFamily="34" charset="0"/>
              <a:cs typeface="Arial" panose="020B0604020202020204" pitchFamily="34" charset="0"/>
            </a:endParaRPr>
          </a:p>
          <a:p>
            <a:endParaRPr lang="es-ES" sz="1600" dirty="0">
              <a:solidFill>
                <a:srgbClr val="3F65AA"/>
              </a:solidFill>
              <a:latin typeface="Arial" panose="020B0604020202020204" pitchFamily="34" charset="0"/>
              <a:cs typeface="Arial" panose="020B0604020202020204" pitchFamily="34" charset="0"/>
            </a:endParaRPr>
          </a:p>
        </p:txBody>
      </p:sp>
      <p:sp>
        <p:nvSpPr>
          <p:cNvPr id="18" name="Rectángulo 17">
            <a:extLst>
              <a:ext uri="{FF2B5EF4-FFF2-40B4-BE49-F238E27FC236}">
                <a16:creationId xmlns:a16="http://schemas.microsoft.com/office/drawing/2014/main" xmlns="" id="{A9A148C4-876F-4CF8-833C-B6EAE6B661AE}"/>
              </a:ext>
            </a:extLst>
          </p:cNvPr>
          <p:cNvSpPr/>
          <p:nvPr/>
        </p:nvSpPr>
        <p:spPr>
          <a:xfrm>
            <a:off x="-13014" y="5561588"/>
            <a:ext cx="12192000" cy="584775"/>
          </a:xfrm>
          <a:prstGeom prst="rect">
            <a:avLst/>
          </a:prstGeom>
          <a:solidFill>
            <a:srgbClr val="E43866"/>
          </a:solidFill>
          <a:ln>
            <a:solidFill>
              <a:srgbClr val="E43866"/>
            </a:solidFill>
          </a:ln>
        </p:spPr>
        <p:txBody>
          <a:bodyPr wrap="square">
            <a:spAutoFit/>
          </a:bodyPr>
          <a:lstStyle/>
          <a:p>
            <a:r>
              <a:rPr lang="es-ES" sz="1600" dirty="0">
                <a:solidFill>
                  <a:schemeClr val="bg1"/>
                </a:solidFill>
                <a:latin typeface="Arial" panose="020B0604020202020204" pitchFamily="34" charset="0"/>
                <a:cs typeface="Arial" panose="020B0604020202020204" pitchFamily="34" charset="0"/>
              </a:rPr>
              <a:t>La </a:t>
            </a:r>
            <a:r>
              <a:rPr lang="es-ES" sz="1600" b="1" dirty="0">
                <a:solidFill>
                  <a:schemeClr val="bg1"/>
                </a:solidFill>
                <a:latin typeface="Arial" panose="020B0604020202020204" pitchFamily="34" charset="0"/>
                <a:cs typeface="Arial" panose="020B0604020202020204" pitchFamily="34" charset="0"/>
              </a:rPr>
              <a:t>divulgación</a:t>
            </a:r>
            <a:r>
              <a:rPr lang="es-ES" sz="1600" dirty="0">
                <a:solidFill>
                  <a:schemeClr val="bg1"/>
                </a:solidFill>
                <a:latin typeface="Arial" panose="020B0604020202020204" pitchFamily="34" charset="0"/>
                <a:cs typeface="Arial" panose="020B0604020202020204" pitchFamily="34" charset="0"/>
              </a:rPr>
              <a:t> del SIEE tiene una doble connotación, esto es, como deber y como derecho, el primero, a cargo del Establecimiento Educativo, y el segundo, en favor de la comunidad. </a:t>
            </a:r>
          </a:p>
        </p:txBody>
      </p:sp>
      <p:sp>
        <p:nvSpPr>
          <p:cNvPr id="19" name="CuadroTexto 18">
            <a:extLst>
              <a:ext uri="{FF2B5EF4-FFF2-40B4-BE49-F238E27FC236}">
                <a16:creationId xmlns:a16="http://schemas.microsoft.com/office/drawing/2014/main" xmlns="" id="{77EA7E1B-465A-4F37-BB06-C93AC2B5582D}"/>
              </a:ext>
            </a:extLst>
          </p:cNvPr>
          <p:cNvSpPr txBox="1"/>
          <p:nvPr/>
        </p:nvSpPr>
        <p:spPr>
          <a:xfrm>
            <a:off x="274354" y="2286070"/>
            <a:ext cx="356188" cy="338554"/>
          </a:xfrm>
          <a:prstGeom prst="rect">
            <a:avLst/>
          </a:prstGeom>
          <a:noFill/>
        </p:spPr>
        <p:txBody>
          <a:bodyPr wrap="none" rtlCol="0">
            <a:spAutoFit/>
          </a:bodyPr>
          <a:lstStyle/>
          <a:p>
            <a:r>
              <a:rPr lang="es-CO" sz="1600" b="1" dirty="0">
                <a:solidFill>
                  <a:srgbClr val="E43866"/>
                </a:solidFill>
                <a:latin typeface="Arial" panose="020B0604020202020204" pitchFamily="34" charset="0"/>
                <a:cs typeface="Arial" panose="020B0604020202020204" pitchFamily="34" charset="0"/>
              </a:rPr>
              <a:t>1.</a:t>
            </a:r>
          </a:p>
        </p:txBody>
      </p:sp>
      <p:sp>
        <p:nvSpPr>
          <p:cNvPr id="20" name="CuadroTexto 19">
            <a:extLst>
              <a:ext uri="{FF2B5EF4-FFF2-40B4-BE49-F238E27FC236}">
                <a16:creationId xmlns:a16="http://schemas.microsoft.com/office/drawing/2014/main" xmlns="" id="{1A8E2732-DF6C-4BB9-AF86-7F23AC3FF4E1}"/>
              </a:ext>
            </a:extLst>
          </p:cNvPr>
          <p:cNvSpPr txBox="1"/>
          <p:nvPr/>
        </p:nvSpPr>
        <p:spPr>
          <a:xfrm>
            <a:off x="4435908" y="2286070"/>
            <a:ext cx="356188" cy="338554"/>
          </a:xfrm>
          <a:prstGeom prst="rect">
            <a:avLst/>
          </a:prstGeom>
          <a:noFill/>
        </p:spPr>
        <p:txBody>
          <a:bodyPr wrap="none" rtlCol="0">
            <a:spAutoFit/>
          </a:bodyPr>
          <a:lstStyle/>
          <a:p>
            <a:r>
              <a:rPr lang="es-CO" sz="1600" b="1" dirty="0">
                <a:solidFill>
                  <a:srgbClr val="E43866"/>
                </a:solidFill>
                <a:latin typeface="Arial" panose="020B0604020202020204" pitchFamily="34" charset="0"/>
                <a:cs typeface="Arial" panose="020B0604020202020204" pitchFamily="34" charset="0"/>
              </a:rPr>
              <a:t>2.</a:t>
            </a:r>
          </a:p>
        </p:txBody>
      </p:sp>
      <p:sp>
        <p:nvSpPr>
          <p:cNvPr id="21" name="CuadroTexto 20">
            <a:extLst>
              <a:ext uri="{FF2B5EF4-FFF2-40B4-BE49-F238E27FC236}">
                <a16:creationId xmlns:a16="http://schemas.microsoft.com/office/drawing/2014/main" xmlns="" id="{3B68E44E-7DA1-4F01-910E-265EEE5ED265}"/>
              </a:ext>
            </a:extLst>
          </p:cNvPr>
          <p:cNvSpPr txBox="1"/>
          <p:nvPr/>
        </p:nvSpPr>
        <p:spPr>
          <a:xfrm>
            <a:off x="8597462" y="2300183"/>
            <a:ext cx="356188" cy="338554"/>
          </a:xfrm>
          <a:prstGeom prst="rect">
            <a:avLst/>
          </a:prstGeom>
          <a:noFill/>
        </p:spPr>
        <p:txBody>
          <a:bodyPr wrap="none" rtlCol="0">
            <a:spAutoFit/>
          </a:bodyPr>
          <a:lstStyle/>
          <a:p>
            <a:r>
              <a:rPr lang="es-CO" sz="1600" b="1" dirty="0">
                <a:solidFill>
                  <a:srgbClr val="E43866"/>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410606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DFE99074-C8E0-4455-904A-E90B4CF46A5C}"/>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a:latin typeface="Arial" panose="020B0604020202020204" pitchFamily="34" charset="0"/>
              </a:rPr>
              <a:t>2</a:t>
            </a:r>
          </a:p>
        </p:txBody>
      </p:sp>
      <p:sp>
        <p:nvSpPr>
          <p:cNvPr id="5" name="CuadroTexto 4">
            <a:extLst>
              <a:ext uri="{FF2B5EF4-FFF2-40B4-BE49-F238E27FC236}">
                <a16:creationId xmlns:a16="http://schemas.microsoft.com/office/drawing/2014/main" xmlns="" id="{711405E0-BFE6-4833-A24C-AA6F19E3B145}"/>
              </a:ext>
            </a:extLst>
          </p:cNvPr>
          <p:cNvSpPr txBox="1"/>
          <p:nvPr/>
        </p:nvSpPr>
        <p:spPr>
          <a:xfrm>
            <a:off x="822043" y="305389"/>
            <a:ext cx="11244309" cy="400110"/>
          </a:xfrm>
          <a:prstGeom prst="rect">
            <a:avLst/>
          </a:prstGeom>
        </p:spPr>
        <p:txBody>
          <a:bodyPr wrap="square" rtlCol="0">
            <a:spAutoFit/>
          </a:bodyPr>
          <a:lstStyle/>
          <a:p>
            <a:r>
              <a:rPr lang="es-ES" sz="2000" b="1" dirty="0">
                <a:solidFill>
                  <a:srgbClr val="3F65AA"/>
                </a:solidFill>
                <a:latin typeface="Arial" panose="020B0604020202020204" pitchFamily="34" charset="0"/>
                <a:cs typeface="Arial" panose="020B0604020202020204" pitchFamily="34" charset="0"/>
                <a:sym typeface="Arial"/>
              </a:rPr>
              <a:t>Sistema Institucional de Evaluación de los Estudiantes -SIEE- </a:t>
            </a:r>
          </a:p>
        </p:txBody>
      </p:sp>
      <p:graphicFrame>
        <p:nvGraphicFramePr>
          <p:cNvPr id="3" name="Diagrama 2">
            <a:extLst>
              <a:ext uri="{FF2B5EF4-FFF2-40B4-BE49-F238E27FC236}">
                <a16:creationId xmlns:a16="http://schemas.microsoft.com/office/drawing/2014/main" xmlns="" id="{63D3D20A-8925-471C-9C90-69466C03AFCA}"/>
              </a:ext>
            </a:extLst>
          </p:cNvPr>
          <p:cNvGraphicFramePr/>
          <p:nvPr>
            <p:extLst>
              <p:ext uri="{D42A27DB-BD31-4B8C-83A1-F6EECF244321}">
                <p14:modId xmlns:p14="http://schemas.microsoft.com/office/powerpoint/2010/main" val="2483175325"/>
              </p:ext>
            </p:extLst>
          </p:nvPr>
        </p:nvGraphicFramePr>
        <p:xfrm>
          <a:off x="3178048" y="1548384"/>
          <a:ext cx="9099296" cy="436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a:extLst>
              <a:ext uri="{FF2B5EF4-FFF2-40B4-BE49-F238E27FC236}">
                <a16:creationId xmlns:a16="http://schemas.microsoft.com/office/drawing/2014/main" xmlns="" id="{9E88A4FD-CD4F-434A-9E5B-D59CE43AD610}"/>
              </a:ext>
            </a:extLst>
          </p:cNvPr>
          <p:cNvSpPr/>
          <p:nvPr/>
        </p:nvSpPr>
        <p:spPr>
          <a:xfrm>
            <a:off x="629874" y="2811674"/>
            <a:ext cx="3222798" cy="1528191"/>
          </a:xfrm>
          <a:prstGeom prst="rect">
            <a:avLst/>
          </a:prstGeom>
          <a:solidFill>
            <a:schemeClr val="bg1"/>
          </a:solidFill>
          <a:ln w="25400" cap="flat" cmpd="sng">
            <a:solidFill>
              <a:srgbClr val="E43866"/>
            </a:solidFill>
            <a:prstDash val="solid"/>
            <a:round/>
            <a:headEnd type="none" w="sm" len="sm"/>
            <a:tailEnd type="none" w="sm" len="sm"/>
          </a:ln>
        </p:spPr>
        <p:txBody>
          <a:bodyPr spcFirstLastPara="1" wrap="square" lIns="91425" tIns="45700" rIns="91425" bIns="45700" anchor="t" anchorCtr="0">
            <a:noAutofit/>
          </a:bodyPr>
          <a:lstStyle/>
          <a:p>
            <a:r>
              <a:rPr lang="es-CO" sz="2400" dirty="0">
                <a:solidFill>
                  <a:srgbClr val="436CB7"/>
                </a:solidFill>
                <a:latin typeface="Arial" panose="020B0604020202020204" pitchFamily="34" charset="0"/>
                <a:cs typeface="Arial" panose="020B0604020202020204" pitchFamily="34" charset="0"/>
              </a:rPr>
              <a:t>Proceso para el establecimiento o actualización del SIEE</a:t>
            </a:r>
          </a:p>
        </p:txBody>
      </p:sp>
    </p:spTree>
    <p:extLst>
      <p:ext uri="{BB962C8B-B14F-4D97-AF65-F5344CB8AC3E}">
        <p14:creationId xmlns:p14="http://schemas.microsoft.com/office/powerpoint/2010/main" val="3016084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DFE99074-C8E0-4455-904A-E90B4CF46A5C}"/>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a:latin typeface="Arial" panose="020B0604020202020204" pitchFamily="34" charset="0"/>
              </a:rPr>
              <a:t>2</a:t>
            </a:r>
          </a:p>
        </p:txBody>
      </p:sp>
      <p:sp>
        <p:nvSpPr>
          <p:cNvPr id="5" name="CuadroTexto 4">
            <a:extLst>
              <a:ext uri="{FF2B5EF4-FFF2-40B4-BE49-F238E27FC236}">
                <a16:creationId xmlns:a16="http://schemas.microsoft.com/office/drawing/2014/main" xmlns="" id="{711405E0-BFE6-4833-A24C-AA6F19E3B145}"/>
              </a:ext>
            </a:extLst>
          </p:cNvPr>
          <p:cNvSpPr txBox="1"/>
          <p:nvPr/>
        </p:nvSpPr>
        <p:spPr>
          <a:xfrm>
            <a:off x="822043" y="305389"/>
            <a:ext cx="11244309" cy="400110"/>
          </a:xfrm>
          <a:prstGeom prst="rect">
            <a:avLst/>
          </a:prstGeom>
        </p:spPr>
        <p:txBody>
          <a:bodyPr wrap="square" rtlCol="0">
            <a:spAutoFit/>
          </a:bodyPr>
          <a:lstStyle/>
          <a:p>
            <a:r>
              <a:rPr lang="es-ES" sz="2000" b="1" dirty="0">
                <a:solidFill>
                  <a:srgbClr val="3F65AA"/>
                </a:solidFill>
                <a:latin typeface="Arial" panose="020B0604020202020204" pitchFamily="34" charset="0"/>
                <a:cs typeface="Arial" panose="020B0604020202020204" pitchFamily="34" charset="0"/>
                <a:sym typeface="Arial"/>
              </a:rPr>
              <a:t>Sistema Institucional de Evaluación de los Estudiantes -SIEE- </a:t>
            </a:r>
          </a:p>
        </p:txBody>
      </p:sp>
      <p:sp>
        <p:nvSpPr>
          <p:cNvPr id="2" name="CuadroTexto 1">
            <a:extLst>
              <a:ext uri="{FF2B5EF4-FFF2-40B4-BE49-F238E27FC236}">
                <a16:creationId xmlns:a16="http://schemas.microsoft.com/office/drawing/2014/main" xmlns="" id="{A18E46C7-E209-442B-880E-2428ED9279EF}"/>
              </a:ext>
            </a:extLst>
          </p:cNvPr>
          <p:cNvSpPr txBox="1"/>
          <p:nvPr/>
        </p:nvSpPr>
        <p:spPr>
          <a:xfrm>
            <a:off x="595022" y="941877"/>
            <a:ext cx="6716582" cy="830997"/>
          </a:xfrm>
          <a:prstGeom prst="rect">
            <a:avLst/>
          </a:prstGeom>
        </p:spPr>
        <p:txBody>
          <a:bodyPr wrap="none" rtlCol="0">
            <a:spAutoFit/>
          </a:bodyPr>
          <a:lstStyle/>
          <a:p>
            <a:pPr lvl="0"/>
            <a:r>
              <a:rPr lang="es-CO" sz="2400" b="1" dirty="0">
                <a:solidFill>
                  <a:srgbClr val="3F65AA"/>
                </a:solidFill>
                <a:latin typeface="Arial" panose="020B0604020202020204" pitchFamily="34" charset="0"/>
                <a:cs typeface="Arial" panose="020B0604020202020204" pitchFamily="34" charset="0"/>
              </a:rPr>
              <a:t>Objetivo: Establecer, implementar, actualizar</a:t>
            </a:r>
          </a:p>
          <a:p>
            <a:pPr lvl="0"/>
            <a:endParaRPr lang="es-CO" sz="2400" b="1" dirty="0">
              <a:solidFill>
                <a:srgbClr val="3F65AA"/>
              </a:solidFill>
              <a:latin typeface="Arial" panose="020B0604020202020204" pitchFamily="34" charset="0"/>
              <a:cs typeface="Arial" panose="020B0604020202020204" pitchFamily="34" charset="0"/>
            </a:endParaRPr>
          </a:p>
        </p:txBody>
      </p:sp>
      <p:graphicFrame>
        <p:nvGraphicFramePr>
          <p:cNvPr id="3" name="Tabla 6">
            <a:extLst>
              <a:ext uri="{FF2B5EF4-FFF2-40B4-BE49-F238E27FC236}">
                <a16:creationId xmlns:a16="http://schemas.microsoft.com/office/drawing/2014/main" xmlns="" id="{4DE3ED2C-E72F-4DC6-9639-EF5D826C2B1A}"/>
              </a:ext>
            </a:extLst>
          </p:cNvPr>
          <p:cNvGraphicFramePr>
            <a:graphicFrameLocks noGrp="1"/>
          </p:cNvGraphicFramePr>
          <p:nvPr>
            <p:extLst>
              <p:ext uri="{D42A27DB-BD31-4B8C-83A1-F6EECF244321}">
                <p14:modId xmlns:p14="http://schemas.microsoft.com/office/powerpoint/2010/main" val="533926442"/>
              </p:ext>
            </p:extLst>
          </p:nvPr>
        </p:nvGraphicFramePr>
        <p:xfrm>
          <a:off x="332509" y="1935914"/>
          <a:ext cx="11405063" cy="3850473"/>
        </p:xfrm>
        <a:graphic>
          <a:graphicData uri="http://schemas.openxmlformats.org/drawingml/2006/table">
            <a:tbl>
              <a:tblPr firstRow="1" bandRow="1">
                <a:tableStyleId>{69CF1AB2-1976-4502-BF36-3FF5EA218861}</a:tableStyleId>
              </a:tblPr>
              <a:tblGrid>
                <a:gridCol w="3060329">
                  <a:extLst>
                    <a:ext uri="{9D8B030D-6E8A-4147-A177-3AD203B41FA5}">
                      <a16:colId xmlns:a16="http://schemas.microsoft.com/office/drawing/2014/main" xmlns="" val="982877481"/>
                    </a:ext>
                  </a:extLst>
                </a:gridCol>
                <a:gridCol w="665449">
                  <a:extLst>
                    <a:ext uri="{9D8B030D-6E8A-4147-A177-3AD203B41FA5}">
                      <a16:colId xmlns:a16="http://schemas.microsoft.com/office/drawing/2014/main" xmlns="" val="811924160"/>
                    </a:ext>
                  </a:extLst>
                </a:gridCol>
                <a:gridCol w="771922">
                  <a:extLst>
                    <a:ext uri="{9D8B030D-6E8A-4147-A177-3AD203B41FA5}">
                      <a16:colId xmlns:a16="http://schemas.microsoft.com/office/drawing/2014/main" xmlns="" val="1946385291"/>
                    </a:ext>
                  </a:extLst>
                </a:gridCol>
                <a:gridCol w="1653718">
                  <a:extLst>
                    <a:ext uri="{9D8B030D-6E8A-4147-A177-3AD203B41FA5}">
                      <a16:colId xmlns:a16="http://schemas.microsoft.com/office/drawing/2014/main" xmlns="" val="1684206999"/>
                    </a:ext>
                  </a:extLst>
                </a:gridCol>
                <a:gridCol w="881149">
                  <a:extLst>
                    <a:ext uri="{9D8B030D-6E8A-4147-A177-3AD203B41FA5}">
                      <a16:colId xmlns:a16="http://schemas.microsoft.com/office/drawing/2014/main" xmlns="" val="98032028"/>
                    </a:ext>
                  </a:extLst>
                </a:gridCol>
                <a:gridCol w="827466">
                  <a:extLst>
                    <a:ext uri="{9D8B030D-6E8A-4147-A177-3AD203B41FA5}">
                      <a16:colId xmlns:a16="http://schemas.microsoft.com/office/drawing/2014/main" xmlns="" val="461532116"/>
                    </a:ext>
                  </a:extLst>
                </a:gridCol>
                <a:gridCol w="1894716">
                  <a:extLst>
                    <a:ext uri="{9D8B030D-6E8A-4147-A177-3AD203B41FA5}">
                      <a16:colId xmlns:a16="http://schemas.microsoft.com/office/drawing/2014/main" xmlns="" val="1216355544"/>
                    </a:ext>
                  </a:extLst>
                </a:gridCol>
                <a:gridCol w="1650314">
                  <a:extLst>
                    <a:ext uri="{9D8B030D-6E8A-4147-A177-3AD203B41FA5}">
                      <a16:colId xmlns:a16="http://schemas.microsoft.com/office/drawing/2014/main" xmlns="" val="2346547828"/>
                    </a:ext>
                  </a:extLst>
                </a:gridCol>
              </a:tblGrid>
              <a:tr h="444671">
                <a:tc rowSpan="2">
                  <a:txBody>
                    <a:bodyPr/>
                    <a:lstStyle/>
                    <a:p>
                      <a:pPr algn="ctr"/>
                      <a:r>
                        <a:rPr lang="es-CO" sz="1600" dirty="0">
                          <a:solidFill>
                            <a:schemeClr val="bg1"/>
                          </a:solidFill>
                          <a:latin typeface="Arial" panose="020B0604020202020204" pitchFamily="34" charset="0"/>
                          <a:cs typeface="Arial" panose="020B0604020202020204" pitchFamily="34" charset="0"/>
                        </a:rPr>
                        <a:t>Elementos constitutivos</a:t>
                      </a:r>
                    </a:p>
                  </a:txBody>
                  <a:tcPr anchor="ctr">
                    <a:solidFill>
                      <a:srgbClr val="436CB7"/>
                    </a:solidFill>
                  </a:tcPr>
                </a:tc>
                <a:tc gridSpan="2">
                  <a:txBody>
                    <a:bodyPr/>
                    <a:lstStyle/>
                    <a:p>
                      <a:pPr algn="ctr"/>
                      <a:r>
                        <a:rPr lang="es-CO" sz="1600" dirty="0">
                          <a:solidFill>
                            <a:schemeClr val="bg1"/>
                          </a:solidFill>
                          <a:latin typeface="Arial" panose="020B0604020202020204" pitchFamily="34" charset="0"/>
                          <a:cs typeface="Arial" panose="020B0604020202020204" pitchFamily="34" charset="0"/>
                        </a:rPr>
                        <a:t>Documento SIEE</a:t>
                      </a:r>
                    </a:p>
                  </a:txBody>
                  <a:tcPr anchor="ctr">
                    <a:solidFill>
                      <a:srgbClr val="436CB7"/>
                    </a:solidFill>
                  </a:tcPr>
                </a:tc>
                <a:tc hMerge="1">
                  <a:txBody>
                    <a:bodyPr/>
                    <a:lstStyle/>
                    <a:p>
                      <a:endParaRPr lang="es-CO" dirty="0"/>
                    </a:p>
                  </a:txBody>
                  <a:tcPr/>
                </a:tc>
                <a:tc rowSpan="2">
                  <a:txBody>
                    <a:bodyPr/>
                    <a:lstStyle/>
                    <a:p>
                      <a:pPr algn="ctr"/>
                      <a:r>
                        <a:rPr lang="es-CO" sz="1600" dirty="0">
                          <a:solidFill>
                            <a:schemeClr val="bg1"/>
                          </a:solidFill>
                          <a:latin typeface="Arial" panose="020B0604020202020204" pitchFamily="34" charset="0"/>
                          <a:cs typeface="Arial" panose="020B0604020202020204" pitchFamily="34" charset="0"/>
                        </a:rPr>
                        <a:t>Observaciones</a:t>
                      </a:r>
                    </a:p>
                  </a:txBody>
                  <a:tcPr anchor="ctr">
                    <a:solidFill>
                      <a:srgbClr val="436CB7"/>
                    </a:solidFill>
                  </a:tcPr>
                </a:tc>
                <a:tc gridSpan="2">
                  <a:txBody>
                    <a:bodyPr/>
                    <a:lstStyle/>
                    <a:p>
                      <a:pPr algn="ctr"/>
                      <a:r>
                        <a:rPr lang="es-CO" sz="1600" dirty="0">
                          <a:solidFill>
                            <a:schemeClr val="bg1"/>
                          </a:solidFill>
                          <a:latin typeface="Arial" panose="020B0604020202020204" pitchFamily="34" charset="0"/>
                          <a:cs typeface="Arial" panose="020B0604020202020204" pitchFamily="34" charset="0"/>
                        </a:rPr>
                        <a:t>Implementado</a:t>
                      </a:r>
                    </a:p>
                  </a:txBody>
                  <a:tcPr anchor="ctr">
                    <a:solidFill>
                      <a:srgbClr val="436CB7"/>
                    </a:solidFill>
                  </a:tcPr>
                </a:tc>
                <a:tc hMerge="1">
                  <a:txBody>
                    <a:bodyPr/>
                    <a:lstStyle/>
                    <a:p>
                      <a:endParaRPr lang="es-CO" dirty="0"/>
                    </a:p>
                  </a:txBody>
                  <a:tcPr/>
                </a:tc>
                <a:tc rowSpan="2">
                  <a:txBody>
                    <a:bodyPr/>
                    <a:lstStyle/>
                    <a:p>
                      <a:pPr algn="ctr"/>
                      <a:r>
                        <a:rPr lang="es-CO" sz="1600" dirty="0">
                          <a:solidFill>
                            <a:schemeClr val="bg1"/>
                          </a:solidFill>
                          <a:latin typeface="Arial" panose="020B0604020202020204" pitchFamily="34" charset="0"/>
                          <a:cs typeface="Arial" panose="020B0604020202020204" pitchFamily="34" charset="0"/>
                        </a:rPr>
                        <a:t>Observaciones </a:t>
                      </a:r>
                    </a:p>
                  </a:txBody>
                  <a:tcPr anchor="ctr">
                    <a:solidFill>
                      <a:srgbClr val="436CB7"/>
                    </a:solidFill>
                  </a:tcPr>
                </a:tc>
                <a:tc rowSpan="2">
                  <a:txBody>
                    <a:bodyPr/>
                    <a:lstStyle/>
                    <a:p>
                      <a:pPr algn="ctr"/>
                      <a:r>
                        <a:rPr lang="es-CO" sz="1600" dirty="0">
                          <a:solidFill>
                            <a:schemeClr val="bg1"/>
                          </a:solidFill>
                          <a:latin typeface="Arial" panose="020B0604020202020204" pitchFamily="34" charset="0"/>
                          <a:cs typeface="Arial" panose="020B0604020202020204" pitchFamily="34" charset="0"/>
                        </a:rPr>
                        <a:t>Ajustes </a:t>
                      </a:r>
                    </a:p>
                    <a:p>
                      <a:pPr algn="ctr"/>
                      <a:r>
                        <a:rPr lang="es-CO" sz="1600" dirty="0">
                          <a:solidFill>
                            <a:schemeClr val="bg1"/>
                          </a:solidFill>
                          <a:latin typeface="Arial" panose="020B0604020202020204" pitchFamily="34" charset="0"/>
                          <a:cs typeface="Arial" panose="020B0604020202020204" pitchFamily="34" charset="0"/>
                        </a:rPr>
                        <a:t>transitorios</a:t>
                      </a:r>
                    </a:p>
                  </a:txBody>
                  <a:tcPr anchor="ctr">
                    <a:solidFill>
                      <a:srgbClr val="436CB7"/>
                    </a:solidFill>
                  </a:tcPr>
                </a:tc>
                <a:extLst>
                  <a:ext uri="{0D108BD9-81ED-4DB2-BD59-A6C34878D82A}">
                    <a16:rowId xmlns:a16="http://schemas.microsoft.com/office/drawing/2014/main" xmlns="" val="975051073"/>
                  </a:ext>
                </a:extLst>
              </a:tr>
              <a:tr h="345273">
                <a:tc vMerge="1">
                  <a:txBody>
                    <a:bodyPr/>
                    <a:lstStyle/>
                    <a:p>
                      <a:endParaRPr lang="es-CO" dirty="0"/>
                    </a:p>
                  </a:txBody>
                  <a:tcPr/>
                </a:tc>
                <a:tc>
                  <a:txBody>
                    <a:bodyPr/>
                    <a:lstStyle/>
                    <a:p>
                      <a:pPr algn="ctr"/>
                      <a:r>
                        <a:rPr lang="es-CO" sz="1600" b="1" dirty="0">
                          <a:solidFill>
                            <a:srgbClr val="4874C5"/>
                          </a:solidFill>
                        </a:rPr>
                        <a:t>Sí</a:t>
                      </a:r>
                      <a:endParaRPr lang="es-CO" sz="1600" b="1" dirty="0">
                        <a:solidFill>
                          <a:srgbClr val="4874C5"/>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s-CO" sz="1600" b="1" dirty="0">
                          <a:solidFill>
                            <a:srgbClr val="4874C5"/>
                          </a:solidFill>
                        </a:rPr>
                        <a:t>No</a:t>
                      </a:r>
                      <a:endParaRPr lang="es-CO" sz="1600" b="1" dirty="0">
                        <a:solidFill>
                          <a:srgbClr val="4874C5"/>
                        </a:solidFill>
                        <a:latin typeface="Arial" panose="020B0604020202020204" pitchFamily="34" charset="0"/>
                        <a:cs typeface="Arial" panose="020B0604020202020204" pitchFamily="34" charset="0"/>
                      </a:endParaRPr>
                    </a:p>
                  </a:txBody>
                  <a:tcPr anchor="ctr">
                    <a:solidFill>
                      <a:schemeClr val="bg1"/>
                    </a:solidFill>
                  </a:tcPr>
                </a:tc>
                <a:tc vMerge="1">
                  <a:txBody>
                    <a:bodyPr/>
                    <a:lstStyle/>
                    <a:p>
                      <a:pPr algn="ctr"/>
                      <a:endParaRPr lang="es-CO" dirty="0"/>
                    </a:p>
                  </a:txBody>
                  <a:tcPr/>
                </a:tc>
                <a:tc>
                  <a:txBody>
                    <a:bodyPr/>
                    <a:lstStyle/>
                    <a:p>
                      <a:pPr algn="ctr"/>
                      <a:r>
                        <a:rPr lang="es-CO" sz="1600" b="1" dirty="0">
                          <a:solidFill>
                            <a:srgbClr val="4874C5"/>
                          </a:solidFill>
                        </a:rPr>
                        <a:t>Sí</a:t>
                      </a:r>
                      <a:endParaRPr lang="es-CO" sz="1600" b="1" dirty="0">
                        <a:solidFill>
                          <a:srgbClr val="4874C5"/>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s-CO" sz="1600" b="1" dirty="0">
                          <a:solidFill>
                            <a:srgbClr val="4874C5"/>
                          </a:solidFill>
                        </a:rPr>
                        <a:t>No</a:t>
                      </a:r>
                      <a:endParaRPr lang="es-CO" sz="1600" b="1" dirty="0">
                        <a:solidFill>
                          <a:srgbClr val="4874C5"/>
                        </a:solidFill>
                        <a:latin typeface="Arial" panose="020B0604020202020204" pitchFamily="34" charset="0"/>
                        <a:cs typeface="Arial" panose="020B0604020202020204" pitchFamily="34" charset="0"/>
                      </a:endParaRPr>
                    </a:p>
                  </a:txBody>
                  <a:tcPr anchor="ctr">
                    <a:solidFill>
                      <a:schemeClr val="bg1"/>
                    </a:solidFill>
                  </a:tcPr>
                </a:tc>
                <a:tc vMerge="1">
                  <a:txBody>
                    <a:bodyPr/>
                    <a:lstStyle/>
                    <a:p>
                      <a:pPr algn="ctr"/>
                      <a:endParaRPr lang="es-CO" dirty="0"/>
                    </a:p>
                  </a:txBody>
                  <a:tcPr/>
                </a:tc>
                <a:tc vMerge="1">
                  <a:txBody>
                    <a:bodyPr/>
                    <a:lstStyle/>
                    <a:p>
                      <a:pPr algn="ctr"/>
                      <a:endParaRPr lang="es-CO" dirty="0"/>
                    </a:p>
                  </a:txBody>
                  <a:tcPr/>
                </a:tc>
                <a:extLst>
                  <a:ext uri="{0D108BD9-81ED-4DB2-BD59-A6C34878D82A}">
                    <a16:rowId xmlns:a16="http://schemas.microsoft.com/office/drawing/2014/main" xmlns="" val="3872169720"/>
                  </a:ext>
                </a:extLst>
              </a:tr>
              <a:tr h="457441">
                <a:tc>
                  <a:txBody>
                    <a:bodyPr/>
                    <a:lstStyle/>
                    <a:p>
                      <a:r>
                        <a:rPr lang="es-CO" sz="1400" b="0" kern="1200" dirty="0">
                          <a:solidFill>
                            <a:srgbClr val="3F65AA"/>
                          </a:solidFill>
                          <a:latin typeface="Arial" panose="020B0604020202020204" pitchFamily="34" charset="0"/>
                          <a:ea typeface="+mn-ea"/>
                          <a:cs typeface="Arial" panose="020B0604020202020204" pitchFamily="34" charset="0"/>
                        </a:rPr>
                        <a:t>1. Los criterios de evaluación y promoción</a:t>
                      </a:r>
                    </a:p>
                  </a:txBody>
                  <a:tcPr>
                    <a:solidFill>
                      <a:schemeClr val="bg1"/>
                    </a:solidFill>
                  </a:tcPr>
                </a:tc>
                <a:tc>
                  <a:txBody>
                    <a:bodyPr/>
                    <a:lstStyle/>
                    <a:p>
                      <a:endParaRPr lang="es-CO" sz="1600" dirty="0">
                        <a:latin typeface="Arial" panose="020B0604020202020204" pitchFamily="34" charset="0"/>
                        <a:cs typeface="Arial" panose="020B0604020202020204" pitchFamily="34" charset="0"/>
                      </a:endParaRPr>
                    </a:p>
                  </a:txBody>
                  <a:tcPr>
                    <a:solidFill>
                      <a:schemeClr val="bg1"/>
                    </a:solidFill>
                  </a:tcPr>
                </a:tc>
                <a:tc>
                  <a:txBody>
                    <a:bodyPr/>
                    <a:lstStyle/>
                    <a:p>
                      <a:endParaRPr lang="es-CO" sz="1600" dirty="0">
                        <a:latin typeface="Arial" panose="020B0604020202020204" pitchFamily="34" charset="0"/>
                        <a:cs typeface="Arial" panose="020B0604020202020204" pitchFamily="34" charset="0"/>
                      </a:endParaRPr>
                    </a:p>
                  </a:txBody>
                  <a:tcPr>
                    <a:solidFill>
                      <a:schemeClr val="bg1"/>
                    </a:solidFill>
                  </a:tcPr>
                </a:tc>
                <a:tc>
                  <a:txBody>
                    <a:bodyPr/>
                    <a:lstStyle/>
                    <a:p>
                      <a:endParaRPr lang="es-CO" sz="1600" dirty="0">
                        <a:latin typeface="Arial" panose="020B0604020202020204" pitchFamily="34" charset="0"/>
                        <a:cs typeface="Arial" panose="020B0604020202020204" pitchFamily="34" charset="0"/>
                      </a:endParaRPr>
                    </a:p>
                  </a:txBody>
                  <a:tcPr>
                    <a:solidFill>
                      <a:schemeClr val="bg1"/>
                    </a:solidFill>
                  </a:tcPr>
                </a:tc>
                <a:tc>
                  <a:txBody>
                    <a:bodyPr/>
                    <a:lstStyle/>
                    <a:p>
                      <a:endParaRPr lang="es-CO" sz="1600" dirty="0">
                        <a:latin typeface="Arial" panose="020B0604020202020204" pitchFamily="34" charset="0"/>
                        <a:cs typeface="Arial" panose="020B0604020202020204" pitchFamily="34" charset="0"/>
                      </a:endParaRPr>
                    </a:p>
                  </a:txBody>
                  <a:tcPr>
                    <a:solidFill>
                      <a:schemeClr val="bg1"/>
                    </a:solidFill>
                  </a:tcPr>
                </a:tc>
                <a:tc>
                  <a:txBody>
                    <a:bodyPr/>
                    <a:lstStyle/>
                    <a:p>
                      <a:endParaRPr lang="es-CO" sz="1600" dirty="0">
                        <a:latin typeface="Arial" panose="020B0604020202020204" pitchFamily="34" charset="0"/>
                        <a:cs typeface="Arial" panose="020B0604020202020204" pitchFamily="34" charset="0"/>
                      </a:endParaRPr>
                    </a:p>
                  </a:txBody>
                  <a:tcPr>
                    <a:solidFill>
                      <a:schemeClr val="bg1"/>
                    </a:solidFill>
                  </a:tcPr>
                </a:tc>
                <a:tc>
                  <a:txBody>
                    <a:bodyPr/>
                    <a:lstStyle/>
                    <a:p>
                      <a:endParaRPr lang="es-CO" sz="1600" dirty="0">
                        <a:latin typeface="Arial" panose="020B0604020202020204" pitchFamily="34" charset="0"/>
                        <a:cs typeface="Arial" panose="020B0604020202020204" pitchFamily="34" charset="0"/>
                      </a:endParaRPr>
                    </a:p>
                  </a:txBody>
                  <a:tcPr>
                    <a:solidFill>
                      <a:schemeClr val="bg1"/>
                    </a:solidFill>
                  </a:tcPr>
                </a:tc>
                <a:tc>
                  <a:txBody>
                    <a:bodyPr/>
                    <a:lstStyle/>
                    <a:p>
                      <a:endParaRPr lang="es-CO" sz="16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xmlns="" val="421033508"/>
                  </a:ext>
                </a:extLst>
              </a:tr>
              <a:tr h="457441">
                <a:tc>
                  <a:txBody>
                    <a:bodyPr/>
                    <a:lstStyle/>
                    <a:p>
                      <a:r>
                        <a:rPr lang="es-CO" sz="1400" b="0" kern="1200" dirty="0">
                          <a:solidFill>
                            <a:srgbClr val="3F65AA"/>
                          </a:solidFill>
                          <a:latin typeface="Arial" panose="020B0604020202020204" pitchFamily="34" charset="0"/>
                          <a:ea typeface="+mn-ea"/>
                          <a:cs typeface="Arial" panose="020B0604020202020204" pitchFamily="34" charset="0"/>
                        </a:rPr>
                        <a:t>2. La escala de valoración institucional y su respectiva equivalencia con la escala nacional.</a:t>
                      </a:r>
                    </a:p>
                  </a:txBody>
                  <a:tcPr>
                    <a:solidFill>
                      <a:schemeClr val="bg1"/>
                    </a:solidFill>
                  </a:tcPr>
                </a:tc>
                <a:tc>
                  <a:txBody>
                    <a:bodyPr/>
                    <a:lstStyle/>
                    <a:p>
                      <a:endParaRPr lang="es-CO" sz="1600" dirty="0">
                        <a:latin typeface="Arial" panose="020B0604020202020204" pitchFamily="34" charset="0"/>
                        <a:cs typeface="Arial" panose="020B0604020202020204" pitchFamily="34" charset="0"/>
                      </a:endParaRPr>
                    </a:p>
                  </a:txBody>
                  <a:tcPr>
                    <a:solidFill>
                      <a:schemeClr val="bg1"/>
                    </a:solidFill>
                  </a:tcPr>
                </a:tc>
                <a:tc>
                  <a:txBody>
                    <a:bodyPr/>
                    <a:lstStyle/>
                    <a:p>
                      <a:endParaRPr lang="es-CO" sz="1600">
                        <a:latin typeface="Arial" panose="020B0604020202020204" pitchFamily="34" charset="0"/>
                        <a:cs typeface="Arial" panose="020B0604020202020204" pitchFamily="34" charset="0"/>
                      </a:endParaRPr>
                    </a:p>
                  </a:txBody>
                  <a:tcPr>
                    <a:solidFill>
                      <a:schemeClr val="bg1"/>
                    </a:solidFill>
                  </a:tcPr>
                </a:tc>
                <a:tc>
                  <a:txBody>
                    <a:bodyPr/>
                    <a:lstStyle/>
                    <a:p>
                      <a:endParaRPr lang="es-CO" sz="1600" dirty="0">
                        <a:latin typeface="Arial" panose="020B0604020202020204" pitchFamily="34" charset="0"/>
                        <a:cs typeface="Arial" panose="020B0604020202020204" pitchFamily="34" charset="0"/>
                      </a:endParaRPr>
                    </a:p>
                  </a:txBody>
                  <a:tcPr>
                    <a:solidFill>
                      <a:schemeClr val="bg1"/>
                    </a:solidFill>
                  </a:tcPr>
                </a:tc>
                <a:tc>
                  <a:txBody>
                    <a:bodyPr/>
                    <a:lstStyle/>
                    <a:p>
                      <a:endParaRPr lang="es-CO" sz="1600" dirty="0">
                        <a:latin typeface="Arial" panose="020B0604020202020204" pitchFamily="34" charset="0"/>
                        <a:cs typeface="Arial" panose="020B0604020202020204" pitchFamily="34" charset="0"/>
                      </a:endParaRPr>
                    </a:p>
                  </a:txBody>
                  <a:tcPr>
                    <a:solidFill>
                      <a:schemeClr val="bg1"/>
                    </a:solidFill>
                  </a:tcPr>
                </a:tc>
                <a:tc>
                  <a:txBody>
                    <a:bodyPr/>
                    <a:lstStyle/>
                    <a:p>
                      <a:endParaRPr lang="es-CO" sz="1600" dirty="0">
                        <a:latin typeface="Arial" panose="020B0604020202020204" pitchFamily="34" charset="0"/>
                        <a:cs typeface="Arial" panose="020B0604020202020204" pitchFamily="34" charset="0"/>
                      </a:endParaRPr>
                    </a:p>
                  </a:txBody>
                  <a:tcPr>
                    <a:solidFill>
                      <a:schemeClr val="bg1"/>
                    </a:solidFill>
                  </a:tcPr>
                </a:tc>
                <a:tc>
                  <a:txBody>
                    <a:bodyPr/>
                    <a:lstStyle/>
                    <a:p>
                      <a:endParaRPr lang="es-CO" sz="1600" dirty="0">
                        <a:latin typeface="Arial" panose="020B0604020202020204" pitchFamily="34" charset="0"/>
                        <a:cs typeface="Arial" panose="020B0604020202020204" pitchFamily="34" charset="0"/>
                      </a:endParaRPr>
                    </a:p>
                  </a:txBody>
                  <a:tcPr>
                    <a:solidFill>
                      <a:schemeClr val="bg1"/>
                    </a:solidFill>
                  </a:tcPr>
                </a:tc>
                <a:tc>
                  <a:txBody>
                    <a:bodyPr/>
                    <a:lstStyle/>
                    <a:p>
                      <a:endParaRPr lang="es-CO" sz="16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xmlns="" val="2788935032"/>
                  </a:ext>
                </a:extLst>
              </a:tr>
              <a:tr h="457441">
                <a:tc>
                  <a:txBody>
                    <a:bodyPr/>
                    <a:lstStyle/>
                    <a:p>
                      <a:r>
                        <a:rPr lang="es-CO" sz="1400" b="0" kern="1200" dirty="0">
                          <a:solidFill>
                            <a:srgbClr val="3F65AA"/>
                          </a:solidFill>
                          <a:latin typeface="Arial" panose="020B0604020202020204" pitchFamily="34" charset="0"/>
                          <a:ea typeface="+mn-ea"/>
                          <a:cs typeface="Arial" panose="020B0604020202020204" pitchFamily="34" charset="0"/>
                        </a:rPr>
                        <a:t>3. Las estrategias de valoración integral de los desempeños de los estudiantes</a:t>
                      </a:r>
                    </a:p>
                  </a:txBody>
                  <a:tcPr>
                    <a:solidFill>
                      <a:schemeClr val="bg1"/>
                    </a:solidFill>
                  </a:tcPr>
                </a:tc>
                <a:tc>
                  <a:txBody>
                    <a:bodyPr/>
                    <a:lstStyle/>
                    <a:p>
                      <a:endParaRPr lang="es-CO" sz="1600" dirty="0">
                        <a:latin typeface="Arial" panose="020B0604020202020204" pitchFamily="34" charset="0"/>
                        <a:cs typeface="Arial" panose="020B0604020202020204" pitchFamily="34" charset="0"/>
                      </a:endParaRPr>
                    </a:p>
                  </a:txBody>
                  <a:tcPr>
                    <a:solidFill>
                      <a:schemeClr val="bg1"/>
                    </a:solidFill>
                  </a:tcPr>
                </a:tc>
                <a:tc>
                  <a:txBody>
                    <a:bodyPr/>
                    <a:lstStyle/>
                    <a:p>
                      <a:endParaRPr lang="es-CO" sz="1600" dirty="0">
                        <a:latin typeface="Arial" panose="020B0604020202020204" pitchFamily="34" charset="0"/>
                        <a:cs typeface="Arial" panose="020B0604020202020204" pitchFamily="34" charset="0"/>
                      </a:endParaRPr>
                    </a:p>
                  </a:txBody>
                  <a:tcPr>
                    <a:solidFill>
                      <a:schemeClr val="bg1"/>
                    </a:solidFill>
                  </a:tcPr>
                </a:tc>
                <a:tc>
                  <a:txBody>
                    <a:bodyPr/>
                    <a:lstStyle/>
                    <a:p>
                      <a:endParaRPr lang="es-CO" sz="1600" dirty="0">
                        <a:latin typeface="Arial" panose="020B0604020202020204" pitchFamily="34" charset="0"/>
                        <a:cs typeface="Arial" panose="020B0604020202020204" pitchFamily="34" charset="0"/>
                      </a:endParaRPr>
                    </a:p>
                  </a:txBody>
                  <a:tcPr>
                    <a:solidFill>
                      <a:schemeClr val="bg1"/>
                    </a:solidFill>
                  </a:tcPr>
                </a:tc>
                <a:tc>
                  <a:txBody>
                    <a:bodyPr/>
                    <a:lstStyle/>
                    <a:p>
                      <a:endParaRPr lang="es-CO" sz="1600" dirty="0">
                        <a:latin typeface="Arial" panose="020B0604020202020204" pitchFamily="34" charset="0"/>
                        <a:cs typeface="Arial" panose="020B0604020202020204" pitchFamily="34" charset="0"/>
                      </a:endParaRPr>
                    </a:p>
                  </a:txBody>
                  <a:tcPr>
                    <a:solidFill>
                      <a:schemeClr val="bg1"/>
                    </a:solidFill>
                  </a:tcPr>
                </a:tc>
                <a:tc>
                  <a:txBody>
                    <a:bodyPr/>
                    <a:lstStyle/>
                    <a:p>
                      <a:endParaRPr lang="es-CO" sz="1600" dirty="0">
                        <a:latin typeface="Arial" panose="020B0604020202020204" pitchFamily="34" charset="0"/>
                        <a:cs typeface="Arial" panose="020B0604020202020204" pitchFamily="34" charset="0"/>
                      </a:endParaRPr>
                    </a:p>
                  </a:txBody>
                  <a:tcPr>
                    <a:solidFill>
                      <a:schemeClr val="bg1"/>
                    </a:solidFill>
                  </a:tcPr>
                </a:tc>
                <a:tc>
                  <a:txBody>
                    <a:bodyPr/>
                    <a:lstStyle/>
                    <a:p>
                      <a:endParaRPr lang="es-CO" sz="1600" dirty="0">
                        <a:latin typeface="Arial" panose="020B0604020202020204" pitchFamily="34" charset="0"/>
                        <a:cs typeface="Arial" panose="020B0604020202020204" pitchFamily="34" charset="0"/>
                      </a:endParaRPr>
                    </a:p>
                  </a:txBody>
                  <a:tcPr>
                    <a:solidFill>
                      <a:schemeClr val="bg1"/>
                    </a:solidFill>
                  </a:tcPr>
                </a:tc>
                <a:tc>
                  <a:txBody>
                    <a:bodyPr/>
                    <a:lstStyle/>
                    <a:p>
                      <a:endParaRPr lang="es-CO" sz="16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xmlns="" val="2929237394"/>
                  </a:ext>
                </a:extLst>
              </a:tr>
              <a:tr h="457441">
                <a:tc>
                  <a:txBody>
                    <a:bodyPr/>
                    <a:lstStyle/>
                    <a:p>
                      <a:r>
                        <a:rPr lang="es-CO" sz="1400" b="0" kern="1200" dirty="0">
                          <a:solidFill>
                            <a:srgbClr val="3F65AA"/>
                          </a:solidFill>
                          <a:latin typeface="Arial" panose="020B0604020202020204" pitchFamily="34" charset="0"/>
                          <a:ea typeface="+mn-ea"/>
                          <a:cs typeface="Arial" panose="020B0604020202020204" pitchFamily="34" charset="0"/>
                        </a:rPr>
                        <a:t>4. Las acciones de seguimiento para el mejoramiento de los desempeños de los estudiantes durante el año escolar</a:t>
                      </a:r>
                    </a:p>
                  </a:txBody>
                  <a:tcPr>
                    <a:solidFill>
                      <a:schemeClr val="bg1"/>
                    </a:solidFill>
                  </a:tcPr>
                </a:tc>
                <a:tc>
                  <a:txBody>
                    <a:bodyPr/>
                    <a:lstStyle/>
                    <a:p>
                      <a:endParaRPr lang="es-CO" sz="1600" dirty="0">
                        <a:latin typeface="Arial" panose="020B0604020202020204" pitchFamily="34" charset="0"/>
                        <a:cs typeface="Arial" panose="020B0604020202020204" pitchFamily="34" charset="0"/>
                      </a:endParaRPr>
                    </a:p>
                  </a:txBody>
                  <a:tcPr>
                    <a:solidFill>
                      <a:schemeClr val="bg1"/>
                    </a:solidFill>
                  </a:tcPr>
                </a:tc>
                <a:tc>
                  <a:txBody>
                    <a:bodyPr/>
                    <a:lstStyle/>
                    <a:p>
                      <a:endParaRPr lang="es-CO" sz="1600" dirty="0">
                        <a:latin typeface="Arial" panose="020B0604020202020204" pitchFamily="34" charset="0"/>
                        <a:cs typeface="Arial" panose="020B0604020202020204" pitchFamily="34" charset="0"/>
                      </a:endParaRPr>
                    </a:p>
                  </a:txBody>
                  <a:tcPr>
                    <a:solidFill>
                      <a:schemeClr val="bg1"/>
                    </a:solidFill>
                  </a:tcPr>
                </a:tc>
                <a:tc>
                  <a:txBody>
                    <a:bodyPr/>
                    <a:lstStyle/>
                    <a:p>
                      <a:endParaRPr lang="es-CO" sz="1600" dirty="0">
                        <a:latin typeface="Arial" panose="020B0604020202020204" pitchFamily="34" charset="0"/>
                        <a:cs typeface="Arial" panose="020B0604020202020204" pitchFamily="34" charset="0"/>
                      </a:endParaRPr>
                    </a:p>
                  </a:txBody>
                  <a:tcPr>
                    <a:solidFill>
                      <a:schemeClr val="bg1"/>
                    </a:solidFill>
                  </a:tcPr>
                </a:tc>
                <a:tc>
                  <a:txBody>
                    <a:bodyPr/>
                    <a:lstStyle/>
                    <a:p>
                      <a:endParaRPr lang="es-CO" sz="1600" dirty="0">
                        <a:latin typeface="Arial" panose="020B0604020202020204" pitchFamily="34" charset="0"/>
                        <a:cs typeface="Arial" panose="020B0604020202020204" pitchFamily="34" charset="0"/>
                      </a:endParaRPr>
                    </a:p>
                  </a:txBody>
                  <a:tcPr>
                    <a:solidFill>
                      <a:schemeClr val="bg1"/>
                    </a:solidFill>
                  </a:tcPr>
                </a:tc>
                <a:tc>
                  <a:txBody>
                    <a:bodyPr/>
                    <a:lstStyle/>
                    <a:p>
                      <a:endParaRPr lang="es-CO" sz="1600" dirty="0">
                        <a:latin typeface="Arial" panose="020B0604020202020204" pitchFamily="34" charset="0"/>
                        <a:cs typeface="Arial" panose="020B0604020202020204" pitchFamily="34" charset="0"/>
                      </a:endParaRPr>
                    </a:p>
                  </a:txBody>
                  <a:tcPr>
                    <a:solidFill>
                      <a:schemeClr val="bg1"/>
                    </a:solidFill>
                  </a:tcPr>
                </a:tc>
                <a:tc>
                  <a:txBody>
                    <a:bodyPr/>
                    <a:lstStyle/>
                    <a:p>
                      <a:endParaRPr lang="es-CO" sz="1600" dirty="0">
                        <a:latin typeface="Arial" panose="020B0604020202020204" pitchFamily="34" charset="0"/>
                        <a:cs typeface="Arial" panose="020B0604020202020204" pitchFamily="34" charset="0"/>
                      </a:endParaRPr>
                    </a:p>
                  </a:txBody>
                  <a:tcPr>
                    <a:solidFill>
                      <a:schemeClr val="bg1"/>
                    </a:solidFill>
                  </a:tcPr>
                </a:tc>
                <a:tc>
                  <a:txBody>
                    <a:bodyPr/>
                    <a:lstStyle/>
                    <a:p>
                      <a:endParaRPr lang="es-CO" sz="16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xmlns="" val="1471621325"/>
                  </a:ext>
                </a:extLst>
              </a:tr>
            </a:tbl>
          </a:graphicData>
        </a:graphic>
      </p:graphicFrame>
      <p:sp>
        <p:nvSpPr>
          <p:cNvPr id="7" name="Rectángulo 6">
            <a:extLst>
              <a:ext uri="{FF2B5EF4-FFF2-40B4-BE49-F238E27FC236}">
                <a16:creationId xmlns:a16="http://schemas.microsoft.com/office/drawing/2014/main" xmlns="" id="{E3C42B13-FC58-45EE-9A11-604F76346AA0}"/>
              </a:ext>
            </a:extLst>
          </p:cNvPr>
          <p:cNvSpPr/>
          <p:nvPr/>
        </p:nvSpPr>
        <p:spPr>
          <a:xfrm>
            <a:off x="0" y="6172541"/>
            <a:ext cx="12192000" cy="584775"/>
          </a:xfrm>
          <a:prstGeom prst="rect">
            <a:avLst/>
          </a:prstGeom>
          <a:solidFill>
            <a:srgbClr val="E43866"/>
          </a:solidFill>
          <a:ln w="19050">
            <a:solidFill>
              <a:srgbClr val="E43866"/>
            </a:solidFill>
          </a:ln>
        </p:spPr>
        <p:txBody>
          <a:bodyPr wrap="square">
            <a:spAutoFit/>
          </a:bodyPr>
          <a:lstStyle/>
          <a:p>
            <a:pPr algn="just"/>
            <a:r>
              <a:rPr lang="es-CO" sz="1600" dirty="0">
                <a:solidFill>
                  <a:schemeClr val="bg1"/>
                </a:solidFill>
                <a:latin typeface="Arial" panose="020B0604020202020204" pitchFamily="34" charset="0"/>
                <a:cs typeface="Arial" panose="020B0604020202020204" pitchFamily="34" charset="0"/>
              </a:rPr>
              <a:t>Resultados del diagnostico: El EE tiene establecido el SIEE, si cumple con todos los elementos constitutivos, si se el SIEE se aplica según lo establecido en el documento, si se hicieron ajustes transitorios. </a:t>
            </a:r>
          </a:p>
        </p:txBody>
      </p:sp>
      <p:sp>
        <p:nvSpPr>
          <p:cNvPr id="10" name="Rectángulo 9">
            <a:extLst>
              <a:ext uri="{FF2B5EF4-FFF2-40B4-BE49-F238E27FC236}">
                <a16:creationId xmlns:a16="http://schemas.microsoft.com/office/drawing/2014/main" xmlns="" id="{C1F4827D-A4C1-49BB-BD0F-3B95DC3644F3}"/>
              </a:ext>
            </a:extLst>
          </p:cNvPr>
          <p:cNvSpPr/>
          <p:nvPr/>
        </p:nvSpPr>
        <p:spPr>
          <a:xfrm flipV="1">
            <a:off x="650860" y="1535492"/>
            <a:ext cx="1996208" cy="45719"/>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sp>
        <p:nvSpPr>
          <p:cNvPr id="11" name="CuadroTexto 10">
            <a:extLst>
              <a:ext uri="{FF2B5EF4-FFF2-40B4-BE49-F238E27FC236}">
                <a16:creationId xmlns:a16="http://schemas.microsoft.com/office/drawing/2014/main" xmlns="" id="{051D28F6-2CF2-4E88-A3CD-0896436C5E13}"/>
              </a:ext>
            </a:extLst>
          </p:cNvPr>
          <p:cNvSpPr txBox="1"/>
          <p:nvPr/>
        </p:nvSpPr>
        <p:spPr>
          <a:xfrm>
            <a:off x="4145280" y="1474249"/>
            <a:ext cx="3823483" cy="461665"/>
          </a:xfrm>
          <a:prstGeom prst="rect">
            <a:avLst/>
          </a:prstGeom>
          <a:noFill/>
        </p:spPr>
        <p:txBody>
          <a:bodyPr wrap="none" rtlCol="0">
            <a:spAutoFit/>
          </a:bodyPr>
          <a:lstStyle/>
          <a:p>
            <a:r>
              <a:rPr lang="es-CO" sz="2400" b="1" dirty="0">
                <a:solidFill>
                  <a:srgbClr val="3F65AA"/>
                </a:solidFill>
                <a:latin typeface="Arial" panose="020B0604020202020204" pitchFamily="34" charset="0"/>
                <a:cs typeface="Arial" panose="020B0604020202020204" pitchFamily="34" charset="0"/>
              </a:rPr>
              <a:t>Ficha de estado del SIEE</a:t>
            </a:r>
          </a:p>
        </p:txBody>
      </p:sp>
    </p:spTree>
    <p:extLst>
      <p:ext uri="{BB962C8B-B14F-4D97-AF65-F5344CB8AC3E}">
        <p14:creationId xmlns:p14="http://schemas.microsoft.com/office/powerpoint/2010/main" val="4030626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DFE99074-C8E0-4455-904A-E90B4CF46A5C}"/>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a:latin typeface="Arial" panose="020B0604020202020204" pitchFamily="34" charset="0"/>
              </a:rPr>
              <a:t>2</a:t>
            </a:r>
          </a:p>
        </p:txBody>
      </p:sp>
      <p:sp>
        <p:nvSpPr>
          <p:cNvPr id="5" name="CuadroTexto 4">
            <a:extLst>
              <a:ext uri="{FF2B5EF4-FFF2-40B4-BE49-F238E27FC236}">
                <a16:creationId xmlns:a16="http://schemas.microsoft.com/office/drawing/2014/main" xmlns="" id="{711405E0-BFE6-4833-A24C-AA6F19E3B145}"/>
              </a:ext>
            </a:extLst>
          </p:cNvPr>
          <p:cNvSpPr txBox="1"/>
          <p:nvPr/>
        </p:nvSpPr>
        <p:spPr>
          <a:xfrm>
            <a:off x="822043" y="305389"/>
            <a:ext cx="11244309" cy="400110"/>
          </a:xfrm>
          <a:prstGeom prst="rect">
            <a:avLst/>
          </a:prstGeom>
        </p:spPr>
        <p:txBody>
          <a:bodyPr wrap="square" rtlCol="0">
            <a:spAutoFit/>
          </a:bodyPr>
          <a:lstStyle/>
          <a:p>
            <a:r>
              <a:rPr lang="es-ES" sz="2000" b="1" dirty="0">
                <a:solidFill>
                  <a:srgbClr val="3F65AA"/>
                </a:solidFill>
                <a:latin typeface="Arial" panose="020B0604020202020204" pitchFamily="34" charset="0"/>
                <a:cs typeface="Arial" panose="020B0604020202020204" pitchFamily="34" charset="0"/>
                <a:sym typeface="Arial"/>
              </a:rPr>
              <a:t>Sistema Institucional de Evaluación de los Estudiantes -SIEE- </a:t>
            </a:r>
          </a:p>
        </p:txBody>
      </p:sp>
      <p:sp>
        <p:nvSpPr>
          <p:cNvPr id="2" name="CuadroTexto 1">
            <a:extLst>
              <a:ext uri="{FF2B5EF4-FFF2-40B4-BE49-F238E27FC236}">
                <a16:creationId xmlns:a16="http://schemas.microsoft.com/office/drawing/2014/main" xmlns="" id="{A18E46C7-E209-442B-880E-2428ED9279EF}"/>
              </a:ext>
            </a:extLst>
          </p:cNvPr>
          <p:cNvSpPr txBox="1"/>
          <p:nvPr/>
        </p:nvSpPr>
        <p:spPr>
          <a:xfrm>
            <a:off x="595022" y="941877"/>
            <a:ext cx="5790368" cy="830997"/>
          </a:xfrm>
          <a:prstGeom prst="rect">
            <a:avLst/>
          </a:prstGeom>
        </p:spPr>
        <p:txBody>
          <a:bodyPr wrap="none" rtlCol="0">
            <a:spAutoFit/>
          </a:bodyPr>
          <a:lstStyle/>
          <a:p>
            <a:pPr lvl="0"/>
            <a:r>
              <a:rPr lang="es-CO" sz="2400" b="1" dirty="0">
                <a:solidFill>
                  <a:srgbClr val="3F65AA"/>
                </a:solidFill>
                <a:latin typeface="Arial" panose="020B0604020202020204" pitchFamily="34" charset="0"/>
                <a:cs typeface="Arial" panose="020B0604020202020204" pitchFamily="34" charset="0"/>
              </a:rPr>
              <a:t>Estado de los elementos constitutivos</a:t>
            </a:r>
          </a:p>
          <a:p>
            <a:pPr lvl="0"/>
            <a:endParaRPr lang="es-CO" sz="2400" b="1" dirty="0">
              <a:solidFill>
                <a:srgbClr val="3F65AA"/>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xmlns="" id="{E3C42B13-FC58-45EE-9A11-604F76346AA0}"/>
              </a:ext>
            </a:extLst>
          </p:cNvPr>
          <p:cNvSpPr/>
          <p:nvPr/>
        </p:nvSpPr>
        <p:spPr>
          <a:xfrm>
            <a:off x="0" y="6034481"/>
            <a:ext cx="12192000" cy="584775"/>
          </a:xfrm>
          <a:prstGeom prst="rect">
            <a:avLst/>
          </a:prstGeom>
          <a:solidFill>
            <a:srgbClr val="E43866"/>
          </a:solidFill>
          <a:ln w="19050">
            <a:solidFill>
              <a:srgbClr val="E43866"/>
            </a:solidFill>
          </a:ln>
        </p:spPr>
        <p:txBody>
          <a:bodyPr wrap="square">
            <a:spAutoFit/>
          </a:bodyPr>
          <a:lstStyle/>
          <a:p>
            <a:pPr algn="just"/>
            <a:r>
              <a:rPr lang="es-CO" sz="1600" dirty="0">
                <a:solidFill>
                  <a:schemeClr val="bg1"/>
                </a:solidFill>
                <a:latin typeface="Arial" panose="020B0604020202020204" pitchFamily="34" charset="0"/>
                <a:cs typeface="Arial" panose="020B0604020202020204" pitchFamily="34" charset="0"/>
              </a:rPr>
              <a:t>SIEE Establecido: El SIEE tiene documentado los elementos constitutivos y estos se han implementado en la práctica de aula cotidianamente.</a:t>
            </a:r>
          </a:p>
        </p:txBody>
      </p:sp>
      <p:sp>
        <p:nvSpPr>
          <p:cNvPr id="10" name="Rectángulo 9">
            <a:extLst>
              <a:ext uri="{FF2B5EF4-FFF2-40B4-BE49-F238E27FC236}">
                <a16:creationId xmlns:a16="http://schemas.microsoft.com/office/drawing/2014/main" xmlns="" id="{C1F4827D-A4C1-49BB-BD0F-3B95DC3644F3}"/>
              </a:ext>
            </a:extLst>
          </p:cNvPr>
          <p:cNvSpPr/>
          <p:nvPr/>
        </p:nvSpPr>
        <p:spPr>
          <a:xfrm flipV="1">
            <a:off x="650860" y="1535492"/>
            <a:ext cx="1996208" cy="45719"/>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graphicFrame>
        <p:nvGraphicFramePr>
          <p:cNvPr id="8" name="Tabla 8">
            <a:extLst>
              <a:ext uri="{FF2B5EF4-FFF2-40B4-BE49-F238E27FC236}">
                <a16:creationId xmlns:a16="http://schemas.microsoft.com/office/drawing/2014/main" xmlns="" id="{5C6DE6B7-AEA5-4F27-8E35-46E34DC18393}"/>
              </a:ext>
            </a:extLst>
          </p:cNvPr>
          <p:cNvGraphicFramePr>
            <a:graphicFrameLocks noGrp="1"/>
          </p:cNvGraphicFramePr>
          <p:nvPr>
            <p:extLst>
              <p:ext uri="{D42A27DB-BD31-4B8C-83A1-F6EECF244321}">
                <p14:modId xmlns:p14="http://schemas.microsoft.com/office/powerpoint/2010/main" val="4046833540"/>
              </p:ext>
            </p:extLst>
          </p:nvPr>
        </p:nvGraphicFramePr>
        <p:xfrm>
          <a:off x="595022" y="1885018"/>
          <a:ext cx="10946120" cy="2926080"/>
        </p:xfrm>
        <a:graphic>
          <a:graphicData uri="http://schemas.openxmlformats.org/drawingml/2006/table">
            <a:tbl>
              <a:tblPr firstRow="1" bandRow="1">
                <a:tableStyleId>{5C22544A-7EE6-4342-B048-85BDC9FD1C3A}</a:tableStyleId>
              </a:tblPr>
              <a:tblGrid>
                <a:gridCol w="2736530">
                  <a:extLst>
                    <a:ext uri="{9D8B030D-6E8A-4147-A177-3AD203B41FA5}">
                      <a16:colId xmlns:a16="http://schemas.microsoft.com/office/drawing/2014/main" xmlns="" val="296447414"/>
                    </a:ext>
                  </a:extLst>
                </a:gridCol>
                <a:gridCol w="8209590">
                  <a:extLst>
                    <a:ext uri="{9D8B030D-6E8A-4147-A177-3AD203B41FA5}">
                      <a16:colId xmlns:a16="http://schemas.microsoft.com/office/drawing/2014/main" xmlns="" val="2935832374"/>
                    </a:ext>
                  </a:extLst>
                </a:gridCol>
              </a:tblGrid>
              <a:tr h="28481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800" dirty="0">
                          <a:latin typeface="Arial" panose="020B0604020202020204" pitchFamily="34" charset="0"/>
                          <a:cs typeface="Arial" panose="020B0604020202020204" pitchFamily="34" charset="0"/>
                        </a:rPr>
                        <a:t>Estados de los elementos  constitutivos</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Establecido</a:t>
                      </a:r>
                    </a:p>
                  </a:txBody>
                  <a:tcPr/>
                </a:tc>
                <a:extLst>
                  <a:ext uri="{0D108BD9-81ED-4DB2-BD59-A6C34878D82A}">
                    <a16:rowId xmlns:a16="http://schemas.microsoft.com/office/drawing/2014/main" xmlns="" val="663627782"/>
                  </a:ext>
                </a:extLst>
              </a:tr>
              <a:tr h="117328">
                <a:tc>
                  <a:txBody>
                    <a:bodyPr/>
                    <a:lstStyle/>
                    <a:p>
                      <a:r>
                        <a:rPr lang="es-CO" sz="1800" b="1" dirty="0">
                          <a:solidFill>
                            <a:schemeClr val="bg1"/>
                          </a:solidFill>
                          <a:latin typeface="Arial" panose="020B0604020202020204" pitchFamily="34" charset="0"/>
                          <a:cs typeface="Arial" panose="020B0604020202020204" pitchFamily="34" charset="0"/>
                        </a:rPr>
                        <a:t>Documentado</a:t>
                      </a:r>
                    </a:p>
                  </a:txBody>
                  <a:tcPr anchor="ctr">
                    <a:solidFill>
                      <a:srgbClr val="436CB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800" dirty="0">
                          <a:solidFill>
                            <a:schemeClr val="tx1"/>
                          </a:solidFill>
                          <a:latin typeface="Arial" panose="020B0604020202020204" pitchFamily="34" charset="0"/>
                          <a:cs typeface="Arial" panose="020B0604020202020204" pitchFamily="34" charset="0"/>
                        </a:rPr>
                        <a:t>Ha sido descrito en el documento del SIEE, el cual ha sido aprobado por las instancias pertinentes y socializado con la comunidad educativa.</a:t>
                      </a:r>
                    </a:p>
                  </a:txBody>
                  <a:tcPr/>
                </a:tc>
                <a:extLst>
                  <a:ext uri="{0D108BD9-81ED-4DB2-BD59-A6C34878D82A}">
                    <a16:rowId xmlns:a16="http://schemas.microsoft.com/office/drawing/2014/main" xmlns="" val="1051378759"/>
                  </a:ext>
                </a:extLst>
              </a:tr>
              <a:tr h="240784">
                <a:tc>
                  <a:txBody>
                    <a:bodyPr/>
                    <a:lstStyle/>
                    <a:p>
                      <a:r>
                        <a:rPr lang="es-CO" sz="1800" b="1" dirty="0">
                          <a:solidFill>
                            <a:schemeClr val="bg1"/>
                          </a:solidFill>
                          <a:latin typeface="Arial" panose="020B0604020202020204" pitchFamily="34" charset="0"/>
                          <a:cs typeface="Arial" panose="020B0604020202020204" pitchFamily="34" charset="0"/>
                        </a:rPr>
                        <a:t>Implementado</a:t>
                      </a:r>
                    </a:p>
                  </a:txBody>
                  <a:tcPr anchor="ctr">
                    <a:solidFill>
                      <a:srgbClr val="436CB7"/>
                    </a:solidFill>
                  </a:tcPr>
                </a:tc>
                <a:tc>
                  <a:txBody>
                    <a:bodyPr/>
                    <a:lstStyle/>
                    <a:p>
                      <a:r>
                        <a:rPr lang="es-CO" sz="1800" dirty="0">
                          <a:latin typeface="Arial" panose="020B0604020202020204" pitchFamily="34" charset="0"/>
                          <a:cs typeface="Arial" panose="020B0604020202020204" pitchFamily="34" charset="0"/>
                        </a:rPr>
                        <a:t>Se desarrolla en la práctica de aula pero puede no estar documentado en el SIEE,  o no se aplica en la práctica como esta descrito en el documento del SIEE.</a:t>
                      </a:r>
                    </a:p>
                  </a:txBody>
                  <a:tcPr/>
                </a:tc>
                <a:extLst>
                  <a:ext uri="{0D108BD9-81ED-4DB2-BD59-A6C34878D82A}">
                    <a16:rowId xmlns:a16="http://schemas.microsoft.com/office/drawing/2014/main" xmlns="" val="1271644852"/>
                  </a:ext>
                </a:extLst>
              </a:tr>
              <a:tr h="117328">
                <a:tc>
                  <a:txBody>
                    <a:bodyPr/>
                    <a:lstStyle/>
                    <a:p>
                      <a:r>
                        <a:rPr lang="es-CO" sz="1800" b="1" dirty="0">
                          <a:solidFill>
                            <a:schemeClr val="bg1"/>
                          </a:solidFill>
                          <a:latin typeface="Arial" panose="020B0604020202020204" pitchFamily="34" charset="0"/>
                          <a:cs typeface="Arial" panose="020B0604020202020204" pitchFamily="34" charset="0"/>
                        </a:rPr>
                        <a:t>Establecido</a:t>
                      </a:r>
                    </a:p>
                  </a:txBody>
                  <a:tcPr anchor="ctr">
                    <a:solidFill>
                      <a:srgbClr val="436CB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800" dirty="0">
                          <a:latin typeface="Arial" panose="020B0604020202020204" pitchFamily="34" charset="0"/>
                          <a:cs typeface="Arial" panose="020B0604020202020204" pitchFamily="34" charset="0"/>
                        </a:rPr>
                        <a:t>Esta documentado y se implementa en la práctica de aula.</a:t>
                      </a:r>
                    </a:p>
                  </a:txBody>
                  <a:tcPr/>
                </a:tc>
                <a:extLst>
                  <a:ext uri="{0D108BD9-81ED-4DB2-BD59-A6C34878D82A}">
                    <a16:rowId xmlns:a16="http://schemas.microsoft.com/office/drawing/2014/main" xmlns="" val="2246049671"/>
                  </a:ext>
                </a:extLst>
              </a:tr>
              <a:tr h="284817">
                <a:tc>
                  <a:txBody>
                    <a:bodyPr/>
                    <a:lstStyle/>
                    <a:p>
                      <a:r>
                        <a:rPr lang="es-CO" sz="1800" b="1" dirty="0">
                          <a:solidFill>
                            <a:schemeClr val="bg1"/>
                          </a:solidFill>
                          <a:latin typeface="Arial" panose="020B0604020202020204" pitchFamily="34" charset="0"/>
                          <a:cs typeface="Arial" panose="020B0604020202020204" pitchFamily="34" charset="0"/>
                        </a:rPr>
                        <a:t>Ajuste transitorio</a:t>
                      </a:r>
                    </a:p>
                  </a:txBody>
                  <a:tcPr anchor="ctr">
                    <a:solidFill>
                      <a:srgbClr val="436CB7"/>
                    </a:solidFill>
                  </a:tcPr>
                </a:tc>
                <a:tc>
                  <a:txBody>
                    <a:bodyPr/>
                    <a:lstStyle/>
                    <a:p>
                      <a:r>
                        <a:rPr lang="es-CO" sz="1800" dirty="0">
                          <a:latin typeface="Arial" panose="020B0604020202020204" pitchFamily="34" charset="0"/>
                          <a:cs typeface="Arial" panose="020B0604020202020204" pitchFamily="34" charset="0"/>
                        </a:rPr>
                        <a:t>Se realizaron modificaciones por la pandemia que se deben discutir si continúan o se adoptan definitivamente en el SIEE. </a:t>
                      </a:r>
                    </a:p>
                  </a:txBody>
                  <a:tcPr/>
                </a:tc>
                <a:extLst>
                  <a:ext uri="{0D108BD9-81ED-4DB2-BD59-A6C34878D82A}">
                    <a16:rowId xmlns:a16="http://schemas.microsoft.com/office/drawing/2014/main" xmlns="" val="2057470690"/>
                  </a:ext>
                </a:extLst>
              </a:tr>
            </a:tbl>
          </a:graphicData>
        </a:graphic>
      </p:graphicFrame>
      <p:sp>
        <p:nvSpPr>
          <p:cNvPr id="18" name="Rectángulo 17">
            <a:extLst>
              <a:ext uri="{FF2B5EF4-FFF2-40B4-BE49-F238E27FC236}">
                <a16:creationId xmlns:a16="http://schemas.microsoft.com/office/drawing/2014/main" xmlns="" id="{51A79FFC-D11A-4166-B1CB-49F479D60463}"/>
              </a:ext>
            </a:extLst>
          </p:cNvPr>
          <p:cNvSpPr/>
          <p:nvPr/>
        </p:nvSpPr>
        <p:spPr>
          <a:xfrm>
            <a:off x="0" y="5263973"/>
            <a:ext cx="12192000" cy="584775"/>
          </a:xfrm>
          <a:prstGeom prst="rect">
            <a:avLst/>
          </a:prstGeom>
          <a:solidFill>
            <a:srgbClr val="6F91C8"/>
          </a:solidFill>
          <a:ln w="19050">
            <a:solidFill>
              <a:srgbClr val="E43866"/>
            </a:solidFill>
          </a:ln>
        </p:spPr>
        <p:txBody>
          <a:bodyPr wrap="square">
            <a:spAutoFit/>
          </a:bodyPr>
          <a:lstStyle/>
          <a:p>
            <a:pPr algn="just"/>
            <a:r>
              <a:rPr lang="es-CO" sz="1600" dirty="0">
                <a:solidFill>
                  <a:schemeClr val="bg1"/>
                </a:solidFill>
                <a:latin typeface="Arial" panose="020B0604020202020204" pitchFamily="34" charset="0"/>
                <a:cs typeface="Arial" panose="020B0604020202020204" pitchFamily="34" charset="0"/>
              </a:rPr>
              <a:t>Acción de actualizar: Hay elementos que dadas las necesidades del contexto o cambios determinados para el mejoramiento se deben renovar o cambiar en el SIEE.</a:t>
            </a:r>
          </a:p>
        </p:txBody>
      </p:sp>
    </p:spTree>
    <p:extLst>
      <p:ext uri="{BB962C8B-B14F-4D97-AF65-F5344CB8AC3E}">
        <p14:creationId xmlns:p14="http://schemas.microsoft.com/office/powerpoint/2010/main" val="1249820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DFE99074-C8E0-4455-904A-E90B4CF46A5C}"/>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a:latin typeface="Arial" panose="020B0604020202020204" pitchFamily="34" charset="0"/>
              </a:rPr>
              <a:t>2</a:t>
            </a:r>
          </a:p>
        </p:txBody>
      </p:sp>
      <p:sp>
        <p:nvSpPr>
          <p:cNvPr id="5" name="CuadroTexto 4">
            <a:extLst>
              <a:ext uri="{FF2B5EF4-FFF2-40B4-BE49-F238E27FC236}">
                <a16:creationId xmlns:a16="http://schemas.microsoft.com/office/drawing/2014/main" xmlns="" id="{711405E0-BFE6-4833-A24C-AA6F19E3B145}"/>
              </a:ext>
            </a:extLst>
          </p:cNvPr>
          <p:cNvSpPr txBox="1"/>
          <p:nvPr/>
        </p:nvSpPr>
        <p:spPr>
          <a:xfrm>
            <a:off x="822043" y="305389"/>
            <a:ext cx="11244309" cy="400110"/>
          </a:xfrm>
          <a:prstGeom prst="rect">
            <a:avLst/>
          </a:prstGeom>
        </p:spPr>
        <p:txBody>
          <a:bodyPr wrap="square" rtlCol="0">
            <a:spAutoFit/>
          </a:bodyPr>
          <a:lstStyle/>
          <a:p>
            <a:r>
              <a:rPr lang="es-ES" sz="2000" b="1" dirty="0">
                <a:solidFill>
                  <a:srgbClr val="3F65AA"/>
                </a:solidFill>
                <a:latin typeface="Arial" panose="020B0604020202020204" pitchFamily="34" charset="0"/>
                <a:cs typeface="Arial" panose="020B0604020202020204" pitchFamily="34" charset="0"/>
                <a:sym typeface="Arial"/>
              </a:rPr>
              <a:t>Sistema Institucional de Evaluación de los Estudiantes -SIEE- </a:t>
            </a:r>
          </a:p>
        </p:txBody>
      </p:sp>
      <p:sp>
        <p:nvSpPr>
          <p:cNvPr id="2" name="CuadroTexto 1">
            <a:extLst>
              <a:ext uri="{FF2B5EF4-FFF2-40B4-BE49-F238E27FC236}">
                <a16:creationId xmlns:a16="http://schemas.microsoft.com/office/drawing/2014/main" xmlns="" id="{A18E46C7-E209-442B-880E-2428ED9279EF}"/>
              </a:ext>
            </a:extLst>
          </p:cNvPr>
          <p:cNvSpPr txBox="1"/>
          <p:nvPr/>
        </p:nvSpPr>
        <p:spPr>
          <a:xfrm>
            <a:off x="595022" y="996624"/>
            <a:ext cx="4594528" cy="830997"/>
          </a:xfrm>
          <a:prstGeom prst="rect">
            <a:avLst/>
          </a:prstGeom>
        </p:spPr>
        <p:txBody>
          <a:bodyPr wrap="none" rtlCol="0">
            <a:spAutoFit/>
          </a:bodyPr>
          <a:lstStyle/>
          <a:p>
            <a:r>
              <a:rPr lang="es-CO" sz="2400" b="1" dirty="0">
                <a:solidFill>
                  <a:srgbClr val="3F65AA"/>
                </a:solidFill>
                <a:latin typeface="Arial" panose="020B0604020202020204" pitchFamily="34" charset="0"/>
                <a:cs typeface="Arial" panose="020B0604020202020204" pitchFamily="34" charset="0"/>
              </a:rPr>
              <a:t>Enfoque: ¿Qué se va a hacer?</a:t>
            </a:r>
          </a:p>
          <a:p>
            <a:pPr lvl="0"/>
            <a:endParaRPr lang="es-CO" sz="2400" b="1" dirty="0">
              <a:solidFill>
                <a:srgbClr val="4874C5"/>
              </a:solidFill>
              <a:latin typeface="Arial" panose="020B0604020202020204" pitchFamily="34" charset="0"/>
              <a:cs typeface="Arial" panose="020B0604020202020204" pitchFamily="34" charset="0"/>
            </a:endParaRPr>
          </a:p>
        </p:txBody>
      </p:sp>
      <p:graphicFrame>
        <p:nvGraphicFramePr>
          <p:cNvPr id="3" name="Tabla 6">
            <a:extLst>
              <a:ext uri="{FF2B5EF4-FFF2-40B4-BE49-F238E27FC236}">
                <a16:creationId xmlns:a16="http://schemas.microsoft.com/office/drawing/2014/main" xmlns="" id="{4DE3ED2C-E72F-4DC6-9639-EF5D826C2B1A}"/>
              </a:ext>
            </a:extLst>
          </p:cNvPr>
          <p:cNvGraphicFramePr>
            <a:graphicFrameLocks noGrp="1"/>
          </p:cNvGraphicFramePr>
          <p:nvPr>
            <p:extLst>
              <p:ext uri="{D42A27DB-BD31-4B8C-83A1-F6EECF244321}">
                <p14:modId xmlns:p14="http://schemas.microsoft.com/office/powerpoint/2010/main" val="22064421"/>
              </p:ext>
            </p:extLst>
          </p:nvPr>
        </p:nvGraphicFramePr>
        <p:xfrm>
          <a:off x="829733" y="1811186"/>
          <a:ext cx="10320528" cy="4023601"/>
        </p:xfrm>
        <a:graphic>
          <a:graphicData uri="http://schemas.openxmlformats.org/drawingml/2006/table">
            <a:tbl>
              <a:tblPr firstRow="1" bandRow="1">
                <a:tableStyleId>{69CF1AB2-1976-4502-BF36-3FF5EA218861}</a:tableStyleId>
              </a:tblPr>
              <a:tblGrid>
                <a:gridCol w="5083387">
                  <a:extLst>
                    <a:ext uri="{9D8B030D-6E8A-4147-A177-3AD203B41FA5}">
                      <a16:colId xmlns:a16="http://schemas.microsoft.com/office/drawing/2014/main" xmlns="" val="982877481"/>
                    </a:ext>
                  </a:extLst>
                </a:gridCol>
                <a:gridCol w="5237141">
                  <a:extLst>
                    <a:ext uri="{9D8B030D-6E8A-4147-A177-3AD203B41FA5}">
                      <a16:colId xmlns:a16="http://schemas.microsoft.com/office/drawing/2014/main" xmlns="" val="98032028"/>
                    </a:ext>
                  </a:extLst>
                </a:gridCol>
              </a:tblGrid>
              <a:tr h="457441">
                <a:tc>
                  <a:txBody>
                    <a:bodyPr/>
                    <a:lstStyle/>
                    <a:p>
                      <a:pPr algn="ctr"/>
                      <a:r>
                        <a:rPr lang="es-CO" sz="1700" kern="1200" dirty="0">
                          <a:solidFill>
                            <a:schemeClr val="bg1"/>
                          </a:solidFill>
                          <a:latin typeface="Arial" panose="020B0604020202020204" pitchFamily="34" charset="0"/>
                          <a:cs typeface="Arial" panose="020B0604020202020204" pitchFamily="34" charset="0"/>
                        </a:rPr>
                        <a:t>Posibles escenarios</a:t>
                      </a:r>
                      <a:endParaRPr lang="es-CO" sz="1700" kern="1200" dirty="0">
                        <a:solidFill>
                          <a:schemeClr val="bg1"/>
                        </a:solidFill>
                        <a:latin typeface="Arial" panose="020B0604020202020204" pitchFamily="34" charset="0"/>
                        <a:ea typeface="+mn-ea"/>
                        <a:cs typeface="Arial" panose="020B0604020202020204" pitchFamily="34" charset="0"/>
                      </a:endParaRPr>
                    </a:p>
                  </a:txBody>
                  <a:tcPr>
                    <a:solidFill>
                      <a:srgbClr val="3F65AA"/>
                    </a:solidFill>
                  </a:tcPr>
                </a:tc>
                <a:tc>
                  <a:txBody>
                    <a:bodyPr/>
                    <a:lstStyle/>
                    <a:p>
                      <a:pPr algn="ctr"/>
                      <a:r>
                        <a:rPr lang="es-CO" sz="1700" dirty="0">
                          <a:solidFill>
                            <a:schemeClr val="bg1"/>
                          </a:solidFill>
                          <a:latin typeface="Arial" panose="020B0604020202020204" pitchFamily="34" charset="0"/>
                          <a:cs typeface="Arial" panose="020B0604020202020204" pitchFamily="34" charset="0"/>
                        </a:rPr>
                        <a:t>Acciones</a:t>
                      </a:r>
                    </a:p>
                  </a:txBody>
                  <a:tcPr>
                    <a:solidFill>
                      <a:srgbClr val="3F65AA"/>
                    </a:solidFill>
                  </a:tcPr>
                </a:tc>
                <a:extLst>
                  <a:ext uri="{0D108BD9-81ED-4DB2-BD59-A6C34878D82A}">
                    <a16:rowId xmlns:a16="http://schemas.microsoft.com/office/drawing/2014/main" xmlns="" val="421033508"/>
                  </a:ext>
                </a:extLst>
              </a:tr>
              <a:tr h="457441">
                <a:tc>
                  <a:txBody>
                    <a:bodyPr/>
                    <a:lstStyle/>
                    <a:p>
                      <a:r>
                        <a:rPr lang="es-CO" sz="1700" kern="1200" dirty="0">
                          <a:solidFill>
                            <a:srgbClr val="3F65AA"/>
                          </a:solidFill>
                          <a:latin typeface="Arial" panose="020B0604020202020204" pitchFamily="34" charset="0"/>
                          <a:cs typeface="Arial" panose="020B0604020202020204" pitchFamily="34" charset="0"/>
                        </a:rPr>
                        <a:t>1. El SIEE </a:t>
                      </a:r>
                      <a:r>
                        <a:rPr lang="es-419" sz="1700" kern="1200" dirty="0">
                          <a:solidFill>
                            <a:srgbClr val="3F65AA"/>
                          </a:solidFill>
                          <a:latin typeface="Arial" panose="020B0604020202020204" pitchFamily="34" charset="0"/>
                          <a:cs typeface="Arial" panose="020B0604020202020204" pitchFamily="34" charset="0"/>
                        </a:rPr>
                        <a:t>está </a:t>
                      </a:r>
                      <a:r>
                        <a:rPr lang="es-CO" sz="1700" kern="1200" dirty="0">
                          <a:solidFill>
                            <a:srgbClr val="3F65AA"/>
                          </a:solidFill>
                          <a:latin typeface="Arial" panose="020B0604020202020204" pitchFamily="34" charset="0"/>
                          <a:cs typeface="Arial" panose="020B0604020202020204" pitchFamily="34" charset="0"/>
                        </a:rPr>
                        <a:t>establecido según los elementos constitutivo</a:t>
                      </a:r>
                      <a:r>
                        <a:rPr lang="es-419" sz="1700" kern="1200" dirty="0">
                          <a:solidFill>
                            <a:srgbClr val="3F65AA"/>
                          </a:solidFill>
                          <a:latin typeface="Arial" panose="020B0604020202020204" pitchFamily="34" charset="0"/>
                          <a:cs typeface="Arial" panose="020B0604020202020204" pitchFamily="34" charset="0"/>
                        </a:rPr>
                        <a:t>s</a:t>
                      </a:r>
                      <a:r>
                        <a:rPr lang="es-CO" sz="1700" kern="1200" dirty="0">
                          <a:solidFill>
                            <a:srgbClr val="3F65AA"/>
                          </a:solidFill>
                          <a:latin typeface="Arial" panose="020B0604020202020204" pitchFamily="34" charset="0"/>
                          <a:cs typeface="Arial" panose="020B0604020202020204" pitchFamily="34" charset="0"/>
                        </a:rPr>
                        <a:t> y se aplica de acuerdo con </a:t>
                      </a:r>
                      <a:r>
                        <a:rPr lang="es-419" sz="1700" kern="1200" dirty="0">
                          <a:solidFill>
                            <a:srgbClr val="3F65AA"/>
                          </a:solidFill>
                          <a:latin typeface="Arial" panose="020B0604020202020204" pitchFamily="34" charset="0"/>
                          <a:cs typeface="Arial" panose="020B0604020202020204" pitchFamily="34" charset="0"/>
                        </a:rPr>
                        <a:t>el decreto</a:t>
                      </a:r>
                      <a:endParaRPr lang="es-CO" sz="1700" kern="1200" dirty="0">
                        <a:solidFill>
                          <a:srgbClr val="3F65AA"/>
                        </a:solidFill>
                        <a:latin typeface="Arial" panose="020B0604020202020204" pitchFamily="34" charset="0"/>
                        <a:ea typeface="+mn-ea"/>
                        <a:cs typeface="Arial" panose="020B0604020202020204" pitchFamily="34" charset="0"/>
                      </a:endParaRPr>
                    </a:p>
                  </a:txBody>
                  <a:tcPr>
                    <a:solidFill>
                      <a:schemeClr val="bg1"/>
                    </a:solidFill>
                  </a:tcPr>
                </a:tc>
                <a:tc>
                  <a:txBody>
                    <a:bodyPr/>
                    <a:lstStyle/>
                    <a:p>
                      <a:r>
                        <a:rPr lang="es-CO" sz="1700" kern="1200" dirty="0">
                          <a:solidFill>
                            <a:srgbClr val="3F65AA"/>
                          </a:solidFill>
                          <a:latin typeface="Arial" panose="020B0604020202020204" pitchFamily="34" charset="0"/>
                          <a:cs typeface="Arial" panose="020B0604020202020204" pitchFamily="34" charset="0"/>
                        </a:rPr>
                        <a:t>Se actualizará según las necesidades.</a:t>
                      </a:r>
                      <a:endParaRPr lang="es-CO" sz="1700" kern="1200" dirty="0">
                        <a:solidFill>
                          <a:srgbClr val="3F65AA"/>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xmlns="" val="1162453959"/>
                  </a:ext>
                </a:extLst>
              </a:tr>
              <a:tr h="457441">
                <a:tc>
                  <a:txBody>
                    <a:bodyPr/>
                    <a:lstStyle/>
                    <a:p>
                      <a:r>
                        <a:rPr lang="es-CO" sz="1700" kern="1200" dirty="0">
                          <a:solidFill>
                            <a:srgbClr val="3F65AA"/>
                          </a:solidFill>
                          <a:latin typeface="Arial" panose="020B0604020202020204" pitchFamily="34" charset="0"/>
                          <a:cs typeface="Arial" panose="020B0604020202020204" pitchFamily="34" charset="0"/>
                        </a:rPr>
                        <a:t>2.</a:t>
                      </a:r>
                      <a:r>
                        <a:rPr lang="es-419" sz="1700" kern="1200" dirty="0">
                          <a:solidFill>
                            <a:srgbClr val="3F65AA"/>
                          </a:solidFill>
                          <a:latin typeface="Arial" panose="020B0604020202020204" pitchFamily="34" charset="0"/>
                          <a:cs typeface="Arial" panose="020B0604020202020204" pitchFamily="34" charset="0"/>
                        </a:rPr>
                        <a:t> El</a:t>
                      </a:r>
                      <a:r>
                        <a:rPr lang="es-CO" sz="1700" kern="1200" dirty="0">
                          <a:solidFill>
                            <a:srgbClr val="3F65AA"/>
                          </a:solidFill>
                          <a:latin typeface="Arial" panose="020B0604020202020204" pitchFamily="34" charset="0"/>
                          <a:cs typeface="Arial" panose="020B0604020202020204" pitchFamily="34" charset="0"/>
                        </a:rPr>
                        <a:t> EE no cuent</a:t>
                      </a:r>
                      <a:r>
                        <a:rPr lang="es-419" sz="1700" kern="1200" dirty="0">
                          <a:solidFill>
                            <a:srgbClr val="3F65AA"/>
                          </a:solidFill>
                          <a:latin typeface="Arial" panose="020B0604020202020204" pitchFamily="34" charset="0"/>
                          <a:cs typeface="Arial" panose="020B0604020202020204" pitchFamily="34" charset="0"/>
                        </a:rPr>
                        <a:t>a</a:t>
                      </a:r>
                      <a:r>
                        <a:rPr lang="es-CO" sz="1700" kern="1200" dirty="0">
                          <a:solidFill>
                            <a:srgbClr val="3F65AA"/>
                          </a:solidFill>
                          <a:latin typeface="Arial" panose="020B0604020202020204" pitchFamily="34" charset="0"/>
                          <a:cs typeface="Arial" panose="020B0604020202020204" pitchFamily="34" charset="0"/>
                        </a:rPr>
                        <a:t> con el SIEE. </a:t>
                      </a:r>
                      <a:endParaRPr lang="es-CO" sz="1700" kern="1200" dirty="0">
                        <a:solidFill>
                          <a:srgbClr val="3F65AA"/>
                        </a:solidFill>
                        <a:latin typeface="Arial" panose="020B0604020202020204" pitchFamily="34" charset="0"/>
                        <a:ea typeface="+mn-ea"/>
                        <a:cs typeface="Arial" panose="020B0604020202020204" pitchFamily="34" charset="0"/>
                      </a:endParaRPr>
                    </a:p>
                  </a:txBody>
                  <a:tcPr>
                    <a:solidFill>
                      <a:schemeClr val="bg1"/>
                    </a:solidFill>
                  </a:tcPr>
                </a:tc>
                <a:tc>
                  <a:txBody>
                    <a:bodyPr/>
                    <a:lstStyle/>
                    <a:p>
                      <a:r>
                        <a:rPr lang="es-CO" sz="1700" kern="1200" dirty="0">
                          <a:solidFill>
                            <a:srgbClr val="3F65AA"/>
                          </a:solidFill>
                          <a:latin typeface="Arial" panose="020B0604020202020204" pitchFamily="34" charset="0"/>
                          <a:cs typeface="Arial" panose="020B0604020202020204" pitchFamily="34" charset="0"/>
                        </a:rPr>
                        <a:t>Se iniciará el proceso para el establecimiento del SIEE.</a:t>
                      </a:r>
                      <a:endParaRPr lang="es-CO" sz="1700" kern="1200" dirty="0">
                        <a:solidFill>
                          <a:srgbClr val="3F65AA"/>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xmlns="" val="997679630"/>
                  </a:ext>
                </a:extLst>
              </a:tr>
              <a:tr h="457441">
                <a:tc>
                  <a:txBody>
                    <a:bodyPr/>
                    <a:lstStyle/>
                    <a:p>
                      <a:r>
                        <a:rPr lang="es-CO" sz="1700" kern="1200" dirty="0">
                          <a:solidFill>
                            <a:srgbClr val="3F65AA"/>
                          </a:solidFill>
                          <a:latin typeface="Arial" panose="020B0604020202020204" pitchFamily="34" charset="0"/>
                          <a:cs typeface="Arial" panose="020B0604020202020204" pitchFamily="34" charset="0"/>
                        </a:rPr>
                        <a:t>3.</a:t>
                      </a:r>
                      <a:r>
                        <a:rPr lang="es-419" sz="1700" kern="1200" dirty="0">
                          <a:solidFill>
                            <a:srgbClr val="3F65AA"/>
                          </a:solidFill>
                          <a:latin typeface="Arial" panose="020B0604020202020204" pitchFamily="34" charset="0"/>
                          <a:cs typeface="Arial" panose="020B0604020202020204" pitchFamily="34" charset="0"/>
                        </a:rPr>
                        <a:t> El </a:t>
                      </a:r>
                      <a:r>
                        <a:rPr lang="es-CO" sz="1700" kern="1200" dirty="0">
                          <a:solidFill>
                            <a:srgbClr val="3F65AA"/>
                          </a:solidFill>
                          <a:latin typeface="Arial" panose="020B0604020202020204" pitchFamily="34" charset="0"/>
                          <a:cs typeface="Arial" panose="020B0604020202020204" pitchFamily="34" charset="0"/>
                        </a:rPr>
                        <a:t>SIEE no cuent</a:t>
                      </a:r>
                      <a:r>
                        <a:rPr lang="es-419" sz="1700" kern="1200" dirty="0">
                          <a:solidFill>
                            <a:srgbClr val="3F65AA"/>
                          </a:solidFill>
                          <a:latin typeface="Arial" panose="020B0604020202020204" pitchFamily="34" charset="0"/>
                          <a:cs typeface="Arial" panose="020B0604020202020204" pitchFamily="34" charset="0"/>
                        </a:rPr>
                        <a:t>a </a:t>
                      </a:r>
                      <a:r>
                        <a:rPr lang="es-CO" sz="1700" kern="1200" dirty="0">
                          <a:solidFill>
                            <a:srgbClr val="3F65AA"/>
                          </a:solidFill>
                          <a:latin typeface="Arial" panose="020B0604020202020204" pitchFamily="34" charset="0"/>
                          <a:cs typeface="Arial" panose="020B0604020202020204" pitchFamily="34" charset="0"/>
                        </a:rPr>
                        <a:t>con la totalidad de los elementos constitutivos.</a:t>
                      </a:r>
                      <a:endParaRPr lang="es-CO" sz="1700" kern="1200" dirty="0">
                        <a:solidFill>
                          <a:srgbClr val="3F65AA"/>
                        </a:solidFill>
                        <a:latin typeface="Arial" panose="020B0604020202020204" pitchFamily="34" charset="0"/>
                        <a:ea typeface="+mn-ea"/>
                        <a:cs typeface="Arial" panose="020B0604020202020204" pitchFamily="34" charset="0"/>
                      </a:endParaRPr>
                    </a:p>
                  </a:txBody>
                  <a:tcPr>
                    <a:solidFill>
                      <a:schemeClr val="bg1"/>
                    </a:solidFill>
                  </a:tcPr>
                </a:tc>
                <a:tc>
                  <a:txBody>
                    <a:bodyPr/>
                    <a:lstStyle/>
                    <a:p>
                      <a:r>
                        <a:rPr lang="es-CO" sz="1700" kern="1200" dirty="0">
                          <a:solidFill>
                            <a:srgbClr val="3F65AA"/>
                          </a:solidFill>
                          <a:latin typeface="Arial" panose="020B0604020202020204" pitchFamily="34" charset="0"/>
                          <a:cs typeface="Arial" panose="020B0604020202020204" pitchFamily="34" charset="0"/>
                        </a:rPr>
                        <a:t>Se actualizará el SIEE con la inclusión de los elementos faltantes.</a:t>
                      </a:r>
                      <a:endParaRPr lang="es-CO" sz="1700" kern="1200" dirty="0">
                        <a:solidFill>
                          <a:srgbClr val="3F65AA"/>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xmlns="" val="2788935032"/>
                  </a:ext>
                </a:extLst>
              </a:tr>
              <a:tr h="457441">
                <a:tc>
                  <a:txBody>
                    <a:bodyPr/>
                    <a:lstStyle/>
                    <a:p>
                      <a:r>
                        <a:rPr lang="es-CO" sz="1700" kern="1200" dirty="0">
                          <a:solidFill>
                            <a:srgbClr val="3F65AA"/>
                          </a:solidFill>
                          <a:latin typeface="Arial" panose="020B0604020202020204" pitchFamily="34" charset="0"/>
                          <a:cs typeface="Arial" panose="020B0604020202020204" pitchFamily="34" charset="0"/>
                        </a:rPr>
                        <a:t>4. </a:t>
                      </a:r>
                      <a:r>
                        <a:rPr lang="es-419" sz="1700" kern="1200" dirty="0">
                          <a:solidFill>
                            <a:srgbClr val="3F65AA"/>
                          </a:solidFill>
                          <a:latin typeface="Arial" panose="020B0604020202020204" pitchFamily="34" charset="0"/>
                          <a:cs typeface="Arial" panose="020B0604020202020204" pitchFamily="34" charset="0"/>
                        </a:rPr>
                        <a:t>El</a:t>
                      </a:r>
                      <a:r>
                        <a:rPr lang="es-CO" sz="1700" kern="1200" dirty="0">
                          <a:solidFill>
                            <a:srgbClr val="3F65AA"/>
                          </a:solidFill>
                          <a:latin typeface="Arial" panose="020B0604020202020204" pitchFamily="34" charset="0"/>
                          <a:cs typeface="Arial" panose="020B0604020202020204" pitchFamily="34" charset="0"/>
                        </a:rPr>
                        <a:t> SIEE cuent</a:t>
                      </a:r>
                      <a:r>
                        <a:rPr lang="es-419" sz="1700" kern="1200" dirty="0">
                          <a:solidFill>
                            <a:srgbClr val="3F65AA"/>
                          </a:solidFill>
                          <a:latin typeface="Arial" panose="020B0604020202020204" pitchFamily="34" charset="0"/>
                          <a:cs typeface="Arial" panose="020B0604020202020204" pitchFamily="34" charset="0"/>
                        </a:rPr>
                        <a:t>a </a:t>
                      </a:r>
                      <a:r>
                        <a:rPr lang="es-CO" sz="1700" kern="1200" dirty="0">
                          <a:solidFill>
                            <a:srgbClr val="3F65AA"/>
                          </a:solidFill>
                          <a:latin typeface="Arial" panose="020B0604020202020204" pitchFamily="34" charset="0"/>
                          <a:cs typeface="Arial" panose="020B0604020202020204" pitchFamily="34" charset="0"/>
                        </a:rPr>
                        <a:t>con todos los elementos constitutivos pero algunos de ellos o todos no se </a:t>
                      </a:r>
                      <a:r>
                        <a:rPr lang="es-419" sz="1700" kern="1200" dirty="0">
                          <a:solidFill>
                            <a:srgbClr val="3F65AA"/>
                          </a:solidFill>
                          <a:latin typeface="Arial" panose="020B0604020202020204" pitchFamily="34" charset="0"/>
                          <a:cs typeface="Arial" panose="020B0604020202020204" pitchFamily="34" charset="0"/>
                        </a:rPr>
                        <a:t>están </a:t>
                      </a:r>
                      <a:r>
                        <a:rPr lang="es-CO" sz="1700" kern="1200" dirty="0">
                          <a:solidFill>
                            <a:srgbClr val="3F65AA"/>
                          </a:solidFill>
                          <a:latin typeface="Arial" panose="020B0604020202020204" pitchFamily="34" charset="0"/>
                          <a:cs typeface="Arial" panose="020B0604020202020204" pitchFamily="34" charset="0"/>
                        </a:rPr>
                        <a:t>aplicando en la </a:t>
                      </a:r>
                      <a:r>
                        <a:rPr lang="es-419" sz="1700" kern="1200" dirty="0">
                          <a:solidFill>
                            <a:srgbClr val="3F65AA"/>
                          </a:solidFill>
                          <a:latin typeface="Arial" panose="020B0604020202020204" pitchFamily="34" charset="0"/>
                          <a:cs typeface="Arial" panose="020B0604020202020204" pitchFamily="34" charset="0"/>
                        </a:rPr>
                        <a:t>práctica</a:t>
                      </a:r>
                      <a:r>
                        <a:rPr lang="es-CO" sz="1700" kern="1200" dirty="0">
                          <a:solidFill>
                            <a:srgbClr val="3F65AA"/>
                          </a:solidFill>
                          <a:latin typeface="Arial" panose="020B0604020202020204" pitchFamily="34" charset="0"/>
                          <a:cs typeface="Arial" panose="020B0604020202020204" pitchFamily="34" charset="0"/>
                        </a:rPr>
                        <a:t>.</a:t>
                      </a:r>
                      <a:endParaRPr lang="es-CO" sz="1700" kern="1200" dirty="0">
                        <a:solidFill>
                          <a:srgbClr val="3F65AA"/>
                        </a:solidFill>
                        <a:latin typeface="Arial" panose="020B0604020202020204" pitchFamily="34" charset="0"/>
                        <a:ea typeface="+mn-ea"/>
                        <a:cs typeface="Arial" panose="020B0604020202020204" pitchFamily="34" charset="0"/>
                      </a:endParaRPr>
                    </a:p>
                  </a:txBody>
                  <a:tcPr>
                    <a:solidFill>
                      <a:schemeClr val="bg1"/>
                    </a:solidFill>
                  </a:tcPr>
                </a:tc>
                <a:tc>
                  <a:txBody>
                    <a:bodyPr/>
                    <a:lstStyle/>
                    <a:p>
                      <a:r>
                        <a:rPr lang="es-CO" sz="1700" kern="1200" dirty="0">
                          <a:solidFill>
                            <a:srgbClr val="3F65AA"/>
                          </a:solidFill>
                          <a:latin typeface="Arial" panose="020B0604020202020204" pitchFamily="34" charset="0"/>
                          <a:cs typeface="Arial" panose="020B0604020202020204" pitchFamily="34" charset="0"/>
                        </a:rPr>
                        <a:t>Se iniciará  el proceso de aplicación.</a:t>
                      </a:r>
                      <a:endParaRPr lang="es-CO" sz="1700" kern="1200" dirty="0">
                        <a:solidFill>
                          <a:srgbClr val="3F65AA"/>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xmlns="" val="2929237394"/>
                  </a:ext>
                </a:extLst>
              </a:tr>
              <a:tr h="457441">
                <a:tc>
                  <a:txBody>
                    <a:bodyPr/>
                    <a:lstStyle/>
                    <a:p>
                      <a:r>
                        <a:rPr lang="es-CO" sz="1700" kern="1200" dirty="0">
                          <a:solidFill>
                            <a:srgbClr val="3F65AA"/>
                          </a:solidFill>
                          <a:latin typeface="Arial" panose="020B0604020202020204" pitchFamily="34" charset="0"/>
                          <a:cs typeface="Arial" panose="020B0604020202020204" pitchFamily="34" charset="0"/>
                        </a:rPr>
                        <a:t>5. </a:t>
                      </a:r>
                      <a:r>
                        <a:rPr lang="es-419" sz="1700" kern="1200" dirty="0">
                          <a:solidFill>
                            <a:srgbClr val="3F65AA"/>
                          </a:solidFill>
                          <a:latin typeface="Arial" panose="020B0604020202020204" pitchFamily="34" charset="0"/>
                          <a:cs typeface="Arial" panose="020B0604020202020204" pitchFamily="34" charset="0"/>
                        </a:rPr>
                        <a:t>El SIEE cuenta con</a:t>
                      </a:r>
                      <a:r>
                        <a:rPr lang="es-CO" sz="1700" kern="1200" dirty="0">
                          <a:solidFill>
                            <a:srgbClr val="3F65AA"/>
                          </a:solidFill>
                          <a:latin typeface="Arial" panose="020B0604020202020204" pitchFamily="34" charset="0"/>
                          <a:cs typeface="Arial" panose="020B0604020202020204" pitchFamily="34" charset="0"/>
                        </a:rPr>
                        <a:t> ajustes transitorios</a:t>
                      </a:r>
                      <a:r>
                        <a:rPr lang="es-419" sz="1700" kern="1200" dirty="0">
                          <a:solidFill>
                            <a:srgbClr val="3F65AA"/>
                          </a:solidFill>
                          <a:latin typeface="Arial" panose="020B0604020202020204" pitchFamily="34" charset="0"/>
                          <a:cs typeface="Arial" panose="020B0604020202020204" pitchFamily="34" charset="0"/>
                        </a:rPr>
                        <a:t>.</a:t>
                      </a:r>
                      <a:endParaRPr lang="es-CO" sz="1700" kern="1200" dirty="0">
                        <a:solidFill>
                          <a:srgbClr val="3F65AA"/>
                        </a:solidFill>
                        <a:latin typeface="Arial" panose="020B0604020202020204" pitchFamily="34" charset="0"/>
                        <a:ea typeface="+mn-ea"/>
                        <a:cs typeface="Arial" panose="020B0604020202020204" pitchFamily="34" charset="0"/>
                      </a:endParaRPr>
                    </a:p>
                  </a:txBody>
                  <a:tcPr>
                    <a:solidFill>
                      <a:schemeClr val="bg1"/>
                    </a:solidFill>
                  </a:tcPr>
                </a:tc>
                <a:tc>
                  <a:txBody>
                    <a:bodyPr/>
                    <a:lstStyle/>
                    <a:p>
                      <a:r>
                        <a:rPr lang="es-CO" sz="1700" kern="1200" dirty="0">
                          <a:solidFill>
                            <a:srgbClr val="3F65AA"/>
                          </a:solidFill>
                          <a:latin typeface="Arial" panose="020B0604020202020204" pitchFamily="34" charset="0"/>
                          <a:cs typeface="Arial" panose="020B0604020202020204" pitchFamily="34" charset="0"/>
                        </a:rPr>
                        <a:t>Se evaluará si los ajustes o algunos de ellos siguen siendo transitorios o si se incorporarán de manera </a:t>
                      </a:r>
                      <a:r>
                        <a:rPr lang="es-419" sz="1700" kern="1200" dirty="0">
                          <a:solidFill>
                            <a:srgbClr val="3F65AA"/>
                          </a:solidFill>
                          <a:latin typeface="Arial" panose="020B0604020202020204" pitchFamily="34" charset="0"/>
                          <a:cs typeface="Arial" panose="020B0604020202020204" pitchFamily="34" charset="0"/>
                        </a:rPr>
                        <a:t>permanente en </a:t>
                      </a:r>
                      <a:r>
                        <a:rPr lang="es-CO" sz="1700" kern="1200" dirty="0">
                          <a:solidFill>
                            <a:srgbClr val="3F65AA"/>
                          </a:solidFill>
                          <a:latin typeface="Arial" panose="020B0604020202020204" pitchFamily="34" charset="0"/>
                          <a:cs typeface="Arial" panose="020B0604020202020204" pitchFamily="34" charset="0"/>
                        </a:rPr>
                        <a:t>el SIEE del EE.</a:t>
                      </a:r>
                      <a:endParaRPr lang="es-CO" sz="1700" kern="1200" dirty="0">
                        <a:solidFill>
                          <a:srgbClr val="3F65AA"/>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xmlns="" val="3749888563"/>
                  </a:ext>
                </a:extLst>
              </a:tr>
            </a:tbl>
          </a:graphicData>
        </a:graphic>
      </p:graphicFrame>
      <p:sp>
        <p:nvSpPr>
          <p:cNvPr id="6" name="Rectángulo 5">
            <a:extLst>
              <a:ext uri="{FF2B5EF4-FFF2-40B4-BE49-F238E27FC236}">
                <a16:creationId xmlns:a16="http://schemas.microsoft.com/office/drawing/2014/main" xmlns="" id="{F0A596AC-29DF-424A-9487-C5DE113903FC}"/>
              </a:ext>
            </a:extLst>
          </p:cNvPr>
          <p:cNvSpPr/>
          <p:nvPr/>
        </p:nvSpPr>
        <p:spPr>
          <a:xfrm flipV="1">
            <a:off x="650860" y="1434164"/>
            <a:ext cx="1996208" cy="45719"/>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spTree>
    <p:extLst>
      <p:ext uri="{BB962C8B-B14F-4D97-AF65-F5344CB8AC3E}">
        <p14:creationId xmlns:p14="http://schemas.microsoft.com/office/powerpoint/2010/main" val="1818947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DFE99074-C8E0-4455-904A-E90B4CF46A5C}"/>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a:latin typeface="Arial" panose="020B0604020202020204" pitchFamily="34" charset="0"/>
              </a:rPr>
              <a:t>2</a:t>
            </a:r>
          </a:p>
        </p:txBody>
      </p:sp>
      <p:sp>
        <p:nvSpPr>
          <p:cNvPr id="5" name="CuadroTexto 4">
            <a:extLst>
              <a:ext uri="{FF2B5EF4-FFF2-40B4-BE49-F238E27FC236}">
                <a16:creationId xmlns:a16="http://schemas.microsoft.com/office/drawing/2014/main" xmlns="" id="{711405E0-BFE6-4833-A24C-AA6F19E3B145}"/>
              </a:ext>
            </a:extLst>
          </p:cNvPr>
          <p:cNvSpPr txBox="1"/>
          <p:nvPr/>
        </p:nvSpPr>
        <p:spPr>
          <a:xfrm>
            <a:off x="822043" y="305389"/>
            <a:ext cx="11244309" cy="400110"/>
          </a:xfrm>
          <a:prstGeom prst="rect">
            <a:avLst/>
          </a:prstGeom>
        </p:spPr>
        <p:txBody>
          <a:bodyPr wrap="square" rtlCol="0">
            <a:spAutoFit/>
          </a:bodyPr>
          <a:lstStyle/>
          <a:p>
            <a:r>
              <a:rPr lang="es-ES" sz="2000" b="1" dirty="0">
                <a:solidFill>
                  <a:srgbClr val="3F65AA"/>
                </a:solidFill>
                <a:latin typeface="Arial" panose="020B0604020202020204" pitchFamily="34" charset="0"/>
                <a:cs typeface="Arial" panose="020B0604020202020204" pitchFamily="34" charset="0"/>
                <a:sym typeface="Arial"/>
              </a:rPr>
              <a:t>Sistema Institucional de Evaluación de los Estudiantes -SIEE- </a:t>
            </a:r>
          </a:p>
        </p:txBody>
      </p:sp>
      <p:sp>
        <p:nvSpPr>
          <p:cNvPr id="2" name="CuadroTexto 1">
            <a:extLst>
              <a:ext uri="{FF2B5EF4-FFF2-40B4-BE49-F238E27FC236}">
                <a16:creationId xmlns:a16="http://schemas.microsoft.com/office/drawing/2014/main" xmlns="" id="{A18E46C7-E209-442B-880E-2428ED9279EF}"/>
              </a:ext>
            </a:extLst>
          </p:cNvPr>
          <p:cNvSpPr txBox="1"/>
          <p:nvPr/>
        </p:nvSpPr>
        <p:spPr>
          <a:xfrm>
            <a:off x="595022" y="983052"/>
            <a:ext cx="3690434" cy="461665"/>
          </a:xfrm>
          <a:prstGeom prst="rect">
            <a:avLst/>
          </a:prstGeom>
        </p:spPr>
        <p:txBody>
          <a:bodyPr wrap="none" rtlCol="0">
            <a:spAutoFit/>
          </a:bodyPr>
          <a:lstStyle/>
          <a:p>
            <a:r>
              <a:rPr lang="es-CO" sz="2400" b="1" dirty="0">
                <a:solidFill>
                  <a:srgbClr val="3F65AA"/>
                </a:solidFill>
                <a:latin typeface="Arial" panose="020B0604020202020204" pitchFamily="34" charset="0"/>
                <a:cs typeface="Arial" panose="020B0604020202020204" pitchFamily="34" charset="0"/>
              </a:rPr>
              <a:t>Desarrollo: Paso a paso</a:t>
            </a:r>
          </a:p>
        </p:txBody>
      </p:sp>
      <p:graphicFrame>
        <p:nvGraphicFramePr>
          <p:cNvPr id="3" name="Tabla 6">
            <a:extLst>
              <a:ext uri="{FF2B5EF4-FFF2-40B4-BE49-F238E27FC236}">
                <a16:creationId xmlns:a16="http://schemas.microsoft.com/office/drawing/2014/main" xmlns="" id="{4DE3ED2C-E72F-4DC6-9639-EF5D826C2B1A}"/>
              </a:ext>
            </a:extLst>
          </p:cNvPr>
          <p:cNvGraphicFramePr>
            <a:graphicFrameLocks noGrp="1"/>
          </p:cNvGraphicFramePr>
          <p:nvPr>
            <p:extLst>
              <p:ext uri="{D42A27DB-BD31-4B8C-83A1-F6EECF244321}">
                <p14:modId xmlns:p14="http://schemas.microsoft.com/office/powerpoint/2010/main" val="1540876487"/>
              </p:ext>
            </p:extLst>
          </p:nvPr>
        </p:nvGraphicFramePr>
        <p:xfrm>
          <a:off x="829733" y="1916021"/>
          <a:ext cx="10320528" cy="3490201"/>
        </p:xfrm>
        <a:graphic>
          <a:graphicData uri="http://schemas.openxmlformats.org/drawingml/2006/table">
            <a:tbl>
              <a:tblPr firstRow="1" bandRow="1">
                <a:tableStyleId>{22838BEF-8BB2-4498-84A7-C5851F593DF1}</a:tableStyleId>
              </a:tblPr>
              <a:tblGrid>
                <a:gridCol w="3888571">
                  <a:extLst>
                    <a:ext uri="{9D8B030D-6E8A-4147-A177-3AD203B41FA5}">
                      <a16:colId xmlns:a16="http://schemas.microsoft.com/office/drawing/2014/main" xmlns="" val="982877481"/>
                    </a:ext>
                  </a:extLst>
                </a:gridCol>
                <a:gridCol w="6431957">
                  <a:extLst>
                    <a:ext uri="{9D8B030D-6E8A-4147-A177-3AD203B41FA5}">
                      <a16:colId xmlns:a16="http://schemas.microsoft.com/office/drawing/2014/main" xmlns="" val="98032028"/>
                    </a:ext>
                  </a:extLst>
                </a:gridCol>
              </a:tblGrid>
              <a:tr h="45744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700" kern="1200" dirty="0">
                          <a:solidFill>
                            <a:schemeClr val="bg1"/>
                          </a:solidFill>
                          <a:latin typeface="Arial" panose="020B0604020202020204" pitchFamily="34" charset="0"/>
                          <a:cs typeface="Arial" panose="020B0604020202020204" pitchFamily="34" charset="0"/>
                        </a:rPr>
                        <a:t>2.</a:t>
                      </a:r>
                      <a:r>
                        <a:rPr lang="es-419" sz="1700" kern="1200" dirty="0">
                          <a:solidFill>
                            <a:schemeClr val="bg1"/>
                          </a:solidFill>
                          <a:latin typeface="Arial" panose="020B0604020202020204" pitchFamily="34" charset="0"/>
                          <a:cs typeface="Arial" panose="020B0604020202020204" pitchFamily="34" charset="0"/>
                        </a:rPr>
                        <a:t> El</a:t>
                      </a:r>
                      <a:r>
                        <a:rPr lang="es-CO" sz="1700" kern="1200" dirty="0">
                          <a:solidFill>
                            <a:schemeClr val="bg1"/>
                          </a:solidFill>
                          <a:latin typeface="Arial" panose="020B0604020202020204" pitchFamily="34" charset="0"/>
                          <a:cs typeface="Arial" panose="020B0604020202020204" pitchFamily="34" charset="0"/>
                        </a:rPr>
                        <a:t> EE no cuent</a:t>
                      </a:r>
                      <a:r>
                        <a:rPr lang="es-419" sz="1700" kern="1200" dirty="0">
                          <a:solidFill>
                            <a:schemeClr val="bg1"/>
                          </a:solidFill>
                          <a:latin typeface="Arial" panose="020B0604020202020204" pitchFamily="34" charset="0"/>
                          <a:cs typeface="Arial" panose="020B0604020202020204" pitchFamily="34" charset="0"/>
                        </a:rPr>
                        <a:t>a</a:t>
                      </a:r>
                      <a:r>
                        <a:rPr lang="es-CO" sz="1700" kern="1200" dirty="0">
                          <a:solidFill>
                            <a:schemeClr val="bg1"/>
                          </a:solidFill>
                          <a:latin typeface="Arial" panose="020B0604020202020204" pitchFamily="34" charset="0"/>
                          <a:cs typeface="Arial" panose="020B0604020202020204" pitchFamily="34" charset="0"/>
                        </a:rPr>
                        <a:t> con el SIEE. </a:t>
                      </a:r>
                      <a:endParaRPr lang="es-CO" sz="1700" kern="1200" dirty="0">
                        <a:solidFill>
                          <a:schemeClr val="bg1"/>
                        </a:solidFill>
                        <a:latin typeface="Arial" panose="020B0604020202020204" pitchFamily="34" charset="0"/>
                        <a:ea typeface="+mn-ea"/>
                        <a:cs typeface="Arial" panose="020B0604020202020204" pitchFamily="34" charset="0"/>
                      </a:endParaRPr>
                    </a:p>
                  </a:txBody>
                  <a:tcPr>
                    <a:solidFill>
                      <a:srgbClr val="3F65AA"/>
                    </a:solidFill>
                  </a:tcPr>
                </a:tc>
                <a:tc hMerge="1">
                  <a:txBody>
                    <a:bodyPr/>
                    <a:lstStyle/>
                    <a:p>
                      <a:pPr algn="ctr"/>
                      <a:endParaRPr lang="es-CO"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1033508"/>
                  </a:ext>
                </a:extLst>
              </a:tr>
              <a:tr h="457441">
                <a:tc>
                  <a:txBody>
                    <a:bodyPr/>
                    <a:lstStyle/>
                    <a:p>
                      <a:r>
                        <a:rPr lang="es-CO" sz="1700" kern="1200" dirty="0">
                          <a:solidFill>
                            <a:srgbClr val="3F65AA"/>
                          </a:solidFill>
                          <a:latin typeface="Arial" panose="020B0604020202020204" pitchFamily="34" charset="0"/>
                          <a:cs typeface="Arial" panose="020B0604020202020204" pitchFamily="34" charset="0"/>
                        </a:rPr>
                        <a:t>1. Revisión documental</a:t>
                      </a:r>
                      <a:endParaRPr lang="es-CO" sz="1700" b="0" kern="1200" dirty="0">
                        <a:solidFill>
                          <a:srgbClr val="3F65AA"/>
                        </a:solidFill>
                        <a:latin typeface="Arial" panose="020B0604020202020204" pitchFamily="34" charset="0"/>
                        <a:ea typeface="+mn-ea"/>
                        <a:cs typeface="Arial" panose="020B0604020202020204" pitchFamily="34" charset="0"/>
                      </a:endParaRPr>
                    </a:p>
                  </a:txBody>
                  <a:tcPr>
                    <a:solidFill>
                      <a:schemeClr val="bg1"/>
                    </a:solidFill>
                  </a:tcPr>
                </a:tc>
                <a:tc>
                  <a:txBody>
                    <a:bodyPr/>
                    <a:lstStyle/>
                    <a:p>
                      <a:pPr marL="285750" indent="-285750">
                        <a:buFont typeface="Arial" panose="020B0604020202020204" pitchFamily="34" charset="0"/>
                        <a:buChar char="•"/>
                      </a:pPr>
                      <a:r>
                        <a:rPr lang="es-CO" sz="1700" kern="1200" dirty="0">
                          <a:solidFill>
                            <a:srgbClr val="3F65AA"/>
                          </a:solidFill>
                          <a:latin typeface="Arial" panose="020B0604020202020204" pitchFamily="34" charset="0"/>
                          <a:cs typeface="Arial" panose="020B0604020202020204" pitchFamily="34" charset="0"/>
                        </a:rPr>
                        <a:t>Decreto 1290 de 2009</a:t>
                      </a:r>
                    </a:p>
                    <a:p>
                      <a:pPr marL="285750" indent="-285750">
                        <a:buFont typeface="Arial" panose="020B0604020202020204" pitchFamily="34" charset="0"/>
                        <a:buChar char="•"/>
                      </a:pPr>
                      <a:r>
                        <a:rPr lang="es-CO" sz="1700" kern="1200" dirty="0">
                          <a:solidFill>
                            <a:srgbClr val="3F65AA"/>
                          </a:solidFill>
                          <a:latin typeface="Arial" panose="020B0604020202020204" pitchFamily="34" charset="0"/>
                          <a:cs typeface="Arial" panose="020B0604020202020204" pitchFamily="34" charset="0"/>
                        </a:rPr>
                        <a:t>Documento 11. Fundamentaciones y orientaciones</a:t>
                      </a:r>
                      <a:r>
                        <a:rPr lang="es-419" sz="1700" kern="1200" dirty="0">
                          <a:solidFill>
                            <a:srgbClr val="3F65AA"/>
                          </a:solidFill>
                          <a:latin typeface="Arial" panose="020B0604020202020204" pitchFamily="34" charset="0"/>
                          <a:cs typeface="Arial" panose="020B0604020202020204" pitchFamily="34" charset="0"/>
                        </a:rPr>
                        <a:t> </a:t>
                      </a:r>
                      <a:r>
                        <a:rPr lang="es-CO" sz="1700" kern="1200" dirty="0">
                          <a:solidFill>
                            <a:srgbClr val="3F65AA"/>
                          </a:solidFill>
                          <a:latin typeface="Arial" panose="020B0604020202020204" pitchFamily="34" charset="0"/>
                          <a:cs typeface="Arial" panose="020B0604020202020204" pitchFamily="34" charset="0"/>
                        </a:rPr>
                        <a:t>para la implementación del Decreto 1290 </a:t>
                      </a:r>
                    </a:p>
                    <a:p>
                      <a:pPr marL="285750" indent="-285750">
                        <a:buFont typeface="Arial" panose="020B0604020202020204" pitchFamily="34" charset="0"/>
                        <a:buChar char="•"/>
                      </a:pPr>
                      <a:r>
                        <a:rPr lang="es-CO" sz="1700" kern="1200" dirty="0">
                          <a:solidFill>
                            <a:srgbClr val="3F65AA"/>
                          </a:solidFill>
                          <a:latin typeface="Arial" panose="020B0604020202020204" pitchFamily="34" charset="0"/>
                          <a:cs typeface="Arial" panose="020B0604020202020204" pitchFamily="34" charset="0"/>
                        </a:rPr>
                        <a:t>Orientaciones para el fortalecimiento del SIEE</a:t>
                      </a:r>
                    </a:p>
                    <a:p>
                      <a:pPr marL="0" indent="0">
                        <a:buFont typeface="Arial" panose="020B0604020202020204" pitchFamily="34" charset="0"/>
                        <a:buNone/>
                      </a:pPr>
                      <a:endParaRPr lang="es-CO" sz="1700" b="0" kern="1200" dirty="0">
                        <a:solidFill>
                          <a:srgbClr val="3F65AA"/>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xmlns="" val="1162453959"/>
                  </a:ext>
                </a:extLst>
              </a:tr>
              <a:tr h="457441">
                <a:tc>
                  <a:txBody>
                    <a:bodyPr/>
                    <a:lstStyle/>
                    <a:p>
                      <a:r>
                        <a:rPr lang="es-CO" sz="1700" kern="1200" dirty="0">
                          <a:solidFill>
                            <a:srgbClr val="3F65AA"/>
                          </a:solidFill>
                          <a:latin typeface="Arial" panose="020B0604020202020204" pitchFamily="34" charset="0"/>
                          <a:cs typeface="Arial" panose="020B0604020202020204" pitchFamily="34" charset="0"/>
                        </a:rPr>
                        <a:t>2. Elaboración del documento borrador de SIEE </a:t>
                      </a:r>
                      <a:endParaRPr lang="es-CO" sz="1700" b="0" kern="1200" dirty="0">
                        <a:solidFill>
                          <a:srgbClr val="3F65AA"/>
                        </a:solidFill>
                        <a:latin typeface="Arial" panose="020B0604020202020204" pitchFamily="34" charset="0"/>
                        <a:ea typeface="+mn-ea"/>
                        <a:cs typeface="Arial" panose="020B0604020202020204" pitchFamily="34" charset="0"/>
                      </a:endParaRPr>
                    </a:p>
                  </a:txBody>
                  <a:tcPr>
                    <a:solidFill>
                      <a:schemeClr val="bg1"/>
                    </a:solidFill>
                  </a:tcPr>
                </a:tc>
                <a:tc>
                  <a:txBody>
                    <a:bodyPr/>
                    <a:lstStyle/>
                    <a:p>
                      <a:pPr marL="285750" indent="-285750">
                        <a:buFont typeface="Arial" panose="020B0604020202020204" pitchFamily="34" charset="0"/>
                        <a:buChar char="•"/>
                      </a:pPr>
                      <a:r>
                        <a:rPr lang="es-CO" sz="1700" kern="1200" dirty="0">
                          <a:solidFill>
                            <a:srgbClr val="3F65AA"/>
                          </a:solidFill>
                          <a:latin typeface="Arial" panose="020B0604020202020204" pitchFamily="34" charset="0"/>
                          <a:cs typeface="Arial" panose="020B0604020202020204" pitchFamily="34" charset="0"/>
                        </a:rPr>
                        <a:t>Incluir en el documento cada uno de los elementos constitutivos del SIEE según lo establecido en el Decreto 1290.</a:t>
                      </a:r>
                    </a:p>
                    <a:p>
                      <a:pPr marL="285750" indent="-285750">
                        <a:buFont typeface="Arial" panose="020B0604020202020204" pitchFamily="34" charset="0"/>
                        <a:buChar char="•"/>
                      </a:pPr>
                      <a:r>
                        <a:rPr lang="es-CO" sz="1700" kern="1200" dirty="0">
                          <a:solidFill>
                            <a:srgbClr val="3F65AA"/>
                          </a:solidFill>
                          <a:latin typeface="Arial" panose="020B0604020202020204" pitchFamily="34" charset="0"/>
                          <a:cs typeface="Arial" panose="020B0604020202020204" pitchFamily="34" charset="0"/>
                        </a:rPr>
                        <a:t>Se pueden incluir las pautas de evaluación con las que cuenta el EE y que ya han sido aprobadas por el consejo académico.</a:t>
                      </a:r>
                      <a:endParaRPr lang="es-CO" sz="1700" b="0" kern="1200" dirty="0">
                        <a:solidFill>
                          <a:srgbClr val="3F65AA"/>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xmlns="" val="997679630"/>
                  </a:ext>
                </a:extLst>
              </a:tr>
            </a:tbl>
          </a:graphicData>
        </a:graphic>
      </p:graphicFrame>
      <p:sp>
        <p:nvSpPr>
          <p:cNvPr id="6" name="Rectángulo 5">
            <a:extLst>
              <a:ext uri="{FF2B5EF4-FFF2-40B4-BE49-F238E27FC236}">
                <a16:creationId xmlns:a16="http://schemas.microsoft.com/office/drawing/2014/main" xmlns="" id="{30F9D90F-49CE-4B20-8322-A46D91A62E22}"/>
              </a:ext>
            </a:extLst>
          </p:cNvPr>
          <p:cNvSpPr/>
          <p:nvPr/>
        </p:nvSpPr>
        <p:spPr>
          <a:xfrm flipV="1">
            <a:off x="650860" y="1434164"/>
            <a:ext cx="1996208" cy="45719"/>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spTree>
    <p:extLst>
      <p:ext uri="{BB962C8B-B14F-4D97-AF65-F5344CB8AC3E}">
        <p14:creationId xmlns:p14="http://schemas.microsoft.com/office/powerpoint/2010/main" val="1967612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DFE99074-C8E0-4455-904A-E90B4CF46A5C}"/>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a:latin typeface="Arial" panose="020B0604020202020204" pitchFamily="34" charset="0"/>
              </a:rPr>
              <a:t>2</a:t>
            </a:r>
          </a:p>
        </p:txBody>
      </p:sp>
      <p:sp>
        <p:nvSpPr>
          <p:cNvPr id="5" name="CuadroTexto 4">
            <a:extLst>
              <a:ext uri="{FF2B5EF4-FFF2-40B4-BE49-F238E27FC236}">
                <a16:creationId xmlns:a16="http://schemas.microsoft.com/office/drawing/2014/main" xmlns="" id="{711405E0-BFE6-4833-A24C-AA6F19E3B145}"/>
              </a:ext>
            </a:extLst>
          </p:cNvPr>
          <p:cNvSpPr txBox="1"/>
          <p:nvPr/>
        </p:nvSpPr>
        <p:spPr>
          <a:xfrm>
            <a:off x="822043" y="305389"/>
            <a:ext cx="11244309" cy="400110"/>
          </a:xfrm>
          <a:prstGeom prst="rect">
            <a:avLst/>
          </a:prstGeom>
        </p:spPr>
        <p:txBody>
          <a:bodyPr wrap="square" rtlCol="0">
            <a:spAutoFit/>
          </a:bodyPr>
          <a:lstStyle/>
          <a:p>
            <a:r>
              <a:rPr lang="es-ES" sz="2000" b="1" dirty="0">
                <a:solidFill>
                  <a:srgbClr val="3F65AA"/>
                </a:solidFill>
                <a:latin typeface="Arial" panose="020B0604020202020204" pitchFamily="34" charset="0"/>
                <a:cs typeface="Arial" panose="020B0604020202020204" pitchFamily="34" charset="0"/>
                <a:sym typeface="Arial"/>
              </a:rPr>
              <a:t>Sistema Institucional de Evaluación de los Estudiantes -SIEE- </a:t>
            </a:r>
          </a:p>
        </p:txBody>
      </p:sp>
      <p:sp>
        <p:nvSpPr>
          <p:cNvPr id="2" name="CuadroTexto 1">
            <a:extLst>
              <a:ext uri="{FF2B5EF4-FFF2-40B4-BE49-F238E27FC236}">
                <a16:creationId xmlns:a16="http://schemas.microsoft.com/office/drawing/2014/main" xmlns="" id="{A18E46C7-E209-442B-880E-2428ED9279EF}"/>
              </a:ext>
            </a:extLst>
          </p:cNvPr>
          <p:cNvSpPr txBox="1"/>
          <p:nvPr/>
        </p:nvSpPr>
        <p:spPr>
          <a:xfrm>
            <a:off x="595022" y="1032281"/>
            <a:ext cx="3690434" cy="461665"/>
          </a:xfrm>
          <a:prstGeom prst="rect">
            <a:avLst/>
          </a:prstGeom>
        </p:spPr>
        <p:txBody>
          <a:bodyPr wrap="none" rtlCol="0">
            <a:spAutoFit/>
          </a:bodyPr>
          <a:lstStyle/>
          <a:p>
            <a:r>
              <a:rPr lang="es-CO" sz="2400" b="1" dirty="0">
                <a:solidFill>
                  <a:srgbClr val="3F65AA"/>
                </a:solidFill>
                <a:latin typeface="Arial" panose="020B0604020202020204" pitchFamily="34" charset="0"/>
                <a:cs typeface="Arial" panose="020B0604020202020204" pitchFamily="34" charset="0"/>
              </a:rPr>
              <a:t>Desarrollo: Paso a paso</a:t>
            </a:r>
          </a:p>
        </p:txBody>
      </p:sp>
      <p:graphicFrame>
        <p:nvGraphicFramePr>
          <p:cNvPr id="3" name="Tabla 6">
            <a:extLst>
              <a:ext uri="{FF2B5EF4-FFF2-40B4-BE49-F238E27FC236}">
                <a16:creationId xmlns:a16="http://schemas.microsoft.com/office/drawing/2014/main" xmlns="" id="{4DE3ED2C-E72F-4DC6-9639-EF5D826C2B1A}"/>
              </a:ext>
            </a:extLst>
          </p:cNvPr>
          <p:cNvGraphicFramePr>
            <a:graphicFrameLocks noGrp="1"/>
          </p:cNvGraphicFramePr>
          <p:nvPr>
            <p:extLst>
              <p:ext uri="{D42A27DB-BD31-4B8C-83A1-F6EECF244321}">
                <p14:modId xmlns:p14="http://schemas.microsoft.com/office/powerpoint/2010/main" val="52809061"/>
              </p:ext>
            </p:extLst>
          </p:nvPr>
        </p:nvGraphicFramePr>
        <p:xfrm>
          <a:off x="935736" y="1762578"/>
          <a:ext cx="10320528" cy="4176001"/>
        </p:xfrm>
        <a:graphic>
          <a:graphicData uri="http://schemas.openxmlformats.org/drawingml/2006/table">
            <a:tbl>
              <a:tblPr firstRow="1" bandRow="1">
                <a:tableStyleId>{69CF1AB2-1976-4502-BF36-3FF5EA218861}</a:tableStyleId>
              </a:tblPr>
              <a:tblGrid>
                <a:gridCol w="3888571">
                  <a:extLst>
                    <a:ext uri="{9D8B030D-6E8A-4147-A177-3AD203B41FA5}">
                      <a16:colId xmlns:a16="http://schemas.microsoft.com/office/drawing/2014/main" xmlns="" val="982877481"/>
                    </a:ext>
                  </a:extLst>
                </a:gridCol>
                <a:gridCol w="6431957">
                  <a:extLst>
                    <a:ext uri="{9D8B030D-6E8A-4147-A177-3AD203B41FA5}">
                      <a16:colId xmlns:a16="http://schemas.microsoft.com/office/drawing/2014/main" xmlns="" val="98032028"/>
                    </a:ext>
                  </a:extLst>
                </a:gridCol>
              </a:tblGrid>
              <a:tr h="45744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700" kern="1200" dirty="0">
                          <a:solidFill>
                            <a:schemeClr val="bg1"/>
                          </a:solidFill>
                          <a:latin typeface="Arial" panose="020B0604020202020204" pitchFamily="34" charset="0"/>
                          <a:cs typeface="Arial" panose="020B0604020202020204" pitchFamily="34" charset="0"/>
                        </a:rPr>
                        <a:t>2.</a:t>
                      </a:r>
                      <a:r>
                        <a:rPr lang="es-419" sz="1700" kern="1200" dirty="0">
                          <a:solidFill>
                            <a:schemeClr val="bg1"/>
                          </a:solidFill>
                          <a:latin typeface="Arial" panose="020B0604020202020204" pitchFamily="34" charset="0"/>
                          <a:cs typeface="Arial" panose="020B0604020202020204" pitchFamily="34" charset="0"/>
                        </a:rPr>
                        <a:t> El</a:t>
                      </a:r>
                      <a:r>
                        <a:rPr lang="es-CO" sz="1700" kern="1200" dirty="0">
                          <a:solidFill>
                            <a:schemeClr val="bg1"/>
                          </a:solidFill>
                          <a:latin typeface="Arial" panose="020B0604020202020204" pitchFamily="34" charset="0"/>
                          <a:cs typeface="Arial" panose="020B0604020202020204" pitchFamily="34" charset="0"/>
                        </a:rPr>
                        <a:t> EE no cuenta</a:t>
                      </a:r>
                      <a:r>
                        <a:rPr lang="es-419" sz="1700" kern="1200" dirty="0">
                          <a:solidFill>
                            <a:schemeClr val="bg1"/>
                          </a:solidFill>
                          <a:latin typeface="Arial" panose="020B0604020202020204" pitchFamily="34" charset="0"/>
                          <a:cs typeface="Arial" panose="020B0604020202020204" pitchFamily="34" charset="0"/>
                        </a:rPr>
                        <a:t> </a:t>
                      </a:r>
                      <a:r>
                        <a:rPr lang="es-CO" sz="1700" kern="1200" dirty="0">
                          <a:solidFill>
                            <a:schemeClr val="bg1"/>
                          </a:solidFill>
                          <a:latin typeface="Arial" panose="020B0604020202020204" pitchFamily="34" charset="0"/>
                          <a:cs typeface="Arial" panose="020B0604020202020204" pitchFamily="34" charset="0"/>
                        </a:rPr>
                        <a:t>con el SIEE. </a:t>
                      </a:r>
                      <a:endParaRPr lang="es-CO" sz="1700" kern="1200" dirty="0">
                        <a:solidFill>
                          <a:schemeClr val="bg1"/>
                        </a:solidFill>
                        <a:latin typeface="Arial" panose="020B0604020202020204" pitchFamily="34" charset="0"/>
                        <a:ea typeface="+mn-ea"/>
                        <a:cs typeface="Arial" panose="020B0604020202020204" pitchFamily="34" charset="0"/>
                      </a:endParaRPr>
                    </a:p>
                  </a:txBody>
                  <a:tcPr>
                    <a:solidFill>
                      <a:srgbClr val="3F65AA"/>
                    </a:solidFill>
                  </a:tcPr>
                </a:tc>
                <a:tc hMerge="1">
                  <a:txBody>
                    <a:bodyPr/>
                    <a:lstStyle/>
                    <a:p>
                      <a:pPr algn="ctr"/>
                      <a:endParaRPr lang="es-CO"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1033508"/>
                  </a:ext>
                </a:extLst>
              </a:tr>
              <a:tr h="457441">
                <a:tc>
                  <a:txBody>
                    <a:bodyPr/>
                    <a:lstStyle/>
                    <a:p>
                      <a:r>
                        <a:rPr lang="es-CO" sz="1700" kern="1200" dirty="0">
                          <a:solidFill>
                            <a:srgbClr val="3F65AA"/>
                          </a:solidFill>
                          <a:latin typeface="Arial" panose="020B0604020202020204" pitchFamily="34" charset="0"/>
                          <a:cs typeface="Arial" panose="020B0604020202020204" pitchFamily="34" charset="0"/>
                        </a:rPr>
                        <a:t>3. Ajustes y validación del documento </a:t>
                      </a:r>
                      <a:endParaRPr lang="es-CO" sz="1700" kern="1200" dirty="0">
                        <a:solidFill>
                          <a:srgbClr val="3F65AA"/>
                        </a:solidFill>
                        <a:latin typeface="Arial" panose="020B0604020202020204" pitchFamily="34" charset="0"/>
                        <a:ea typeface="+mn-ea"/>
                        <a:cs typeface="Arial" panose="020B0604020202020204" pitchFamily="34" charset="0"/>
                      </a:endParaRPr>
                    </a:p>
                  </a:txBody>
                  <a:tcPr>
                    <a:solidFill>
                      <a:schemeClr val="bg1"/>
                    </a:solidFill>
                  </a:tcPr>
                </a:tc>
                <a:tc>
                  <a:txBody>
                    <a:bodyPr/>
                    <a:lstStyle/>
                    <a:p>
                      <a:pPr marL="285750" indent="-285750">
                        <a:buFont typeface="Arial" panose="020B0604020202020204" pitchFamily="34" charset="0"/>
                        <a:buChar char="•"/>
                      </a:pPr>
                      <a:r>
                        <a:rPr lang="es-CO" sz="1700" kern="1200" dirty="0">
                          <a:solidFill>
                            <a:srgbClr val="3F65AA"/>
                          </a:solidFill>
                          <a:latin typeface="Arial" panose="020B0604020202020204" pitchFamily="34" charset="0"/>
                          <a:cs typeface="Arial" panose="020B0604020202020204" pitchFamily="34" charset="0"/>
                        </a:rPr>
                        <a:t>Socializar la evaluación diagnóstica del SIEE.</a:t>
                      </a:r>
                    </a:p>
                    <a:p>
                      <a:pPr marL="285750" indent="-285750">
                        <a:buFont typeface="Arial" panose="020B0604020202020204" pitchFamily="34" charset="0"/>
                        <a:buChar char="•"/>
                      </a:pPr>
                      <a:r>
                        <a:rPr lang="es-CO" sz="1700" kern="1200" dirty="0">
                          <a:solidFill>
                            <a:srgbClr val="3F65AA"/>
                          </a:solidFill>
                          <a:latin typeface="Arial" panose="020B0604020202020204" pitchFamily="34" charset="0"/>
                          <a:cs typeface="Arial" panose="020B0604020202020204" pitchFamily="34" charset="0"/>
                        </a:rPr>
                        <a:t>Socializar los documentos de referencia.</a:t>
                      </a:r>
                    </a:p>
                    <a:p>
                      <a:pPr marL="285750" indent="-285750">
                        <a:buFont typeface="Arial" panose="020B0604020202020204" pitchFamily="34" charset="0"/>
                        <a:buChar char="•"/>
                      </a:pPr>
                      <a:r>
                        <a:rPr lang="es-CO" sz="1700" kern="1200" dirty="0">
                          <a:solidFill>
                            <a:srgbClr val="3F65AA"/>
                          </a:solidFill>
                          <a:latin typeface="Arial" panose="020B0604020202020204" pitchFamily="34" charset="0"/>
                          <a:cs typeface="Arial" panose="020B0604020202020204" pitchFamily="34" charset="0"/>
                        </a:rPr>
                        <a:t>Capacitar para unificar conceptos (criterios, desempeños, niveles).</a:t>
                      </a:r>
                    </a:p>
                    <a:p>
                      <a:pPr marL="285750" indent="-285750">
                        <a:buFont typeface="Arial" panose="020B0604020202020204" pitchFamily="34" charset="0"/>
                        <a:buChar char="•"/>
                      </a:pPr>
                      <a:r>
                        <a:rPr lang="es-CO" sz="1700" kern="1200" dirty="0">
                          <a:solidFill>
                            <a:srgbClr val="3F65AA"/>
                          </a:solidFill>
                          <a:latin typeface="Arial" panose="020B0604020202020204" pitchFamily="34" charset="0"/>
                          <a:cs typeface="Arial" panose="020B0604020202020204" pitchFamily="34" charset="0"/>
                        </a:rPr>
                        <a:t>Socialización del documento borrador.</a:t>
                      </a:r>
                    </a:p>
                    <a:p>
                      <a:pPr marL="285750" indent="-285750">
                        <a:buFont typeface="Arial" panose="020B0604020202020204" pitchFamily="34" charset="0"/>
                        <a:buChar char="•"/>
                      </a:pPr>
                      <a:r>
                        <a:rPr lang="es-CO" sz="1700" kern="1200" dirty="0">
                          <a:solidFill>
                            <a:srgbClr val="3F65AA"/>
                          </a:solidFill>
                          <a:latin typeface="Arial" panose="020B0604020202020204" pitchFamily="34" charset="0"/>
                          <a:cs typeface="Arial" panose="020B0604020202020204" pitchFamily="34" charset="0"/>
                        </a:rPr>
                        <a:t>Mesas de trabajo por </a:t>
                      </a:r>
                      <a:r>
                        <a:rPr lang="es-419" sz="1700" kern="1200" dirty="0">
                          <a:solidFill>
                            <a:srgbClr val="3F65AA"/>
                          </a:solidFill>
                          <a:latin typeface="Arial" panose="020B0604020202020204" pitchFamily="34" charset="0"/>
                          <a:cs typeface="Arial" panose="020B0604020202020204" pitchFamily="34" charset="0"/>
                        </a:rPr>
                        <a:t>estamentos de la comunidad educativa </a:t>
                      </a:r>
                      <a:r>
                        <a:rPr lang="es-CO" sz="1700" kern="1200" dirty="0">
                          <a:solidFill>
                            <a:srgbClr val="3F65AA"/>
                          </a:solidFill>
                          <a:latin typeface="Arial" panose="020B0604020202020204" pitchFamily="34" charset="0"/>
                          <a:cs typeface="Arial" panose="020B0604020202020204" pitchFamily="34" charset="0"/>
                        </a:rPr>
                        <a:t>(directivos, docentes, administrativos, estudiantes, padres).</a:t>
                      </a:r>
                    </a:p>
                    <a:p>
                      <a:pPr marL="285750" indent="-285750">
                        <a:buFont typeface="Arial" panose="020B0604020202020204" pitchFamily="34" charset="0"/>
                        <a:buChar char="•"/>
                      </a:pPr>
                      <a:r>
                        <a:rPr lang="es-CO" sz="1700" kern="1200" dirty="0">
                          <a:solidFill>
                            <a:srgbClr val="3F65AA"/>
                          </a:solidFill>
                          <a:latin typeface="Arial" panose="020B0604020202020204" pitchFamily="34" charset="0"/>
                          <a:cs typeface="Arial" panose="020B0604020202020204" pitchFamily="34" charset="0"/>
                        </a:rPr>
                        <a:t>Reuniones del consejo académico para validar los aportes y definir cuales quedarán incluidos dentro del sistema*.</a:t>
                      </a:r>
                    </a:p>
                    <a:p>
                      <a:pPr marL="285750" indent="-285750">
                        <a:buFont typeface="Arial" panose="020B0604020202020204" pitchFamily="34" charset="0"/>
                        <a:buChar char="•"/>
                      </a:pPr>
                      <a:r>
                        <a:rPr lang="es-CO" sz="1700" kern="1200" dirty="0">
                          <a:solidFill>
                            <a:srgbClr val="3F65AA"/>
                          </a:solidFill>
                          <a:latin typeface="Arial" panose="020B0604020202020204" pitchFamily="34" charset="0"/>
                          <a:cs typeface="Arial" panose="020B0604020202020204" pitchFamily="34" charset="0"/>
                        </a:rPr>
                        <a:t>Generar el documento final que debe ser revisado y aprobado por el consejo académico.</a:t>
                      </a:r>
                    </a:p>
                    <a:p>
                      <a:pPr marL="285750" indent="-285750">
                        <a:buFont typeface="Arial" panose="020B0604020202020204" pitchFamily="34" charset="0"/>
                        <a:buChar char="•"/>
                      </a:pPr>
                      <a:r>
                        <a:rPr lang="es-CO" sz="1700" kern="1200" dirty="0">
                          <a:solidFill>
                            <a:srgbClr val="3F65AA"/>
                          </a:solidFill>
                          <a:latin typeface="Arial" panose="020B0604020202020204" pitchFamily="34" charset="0"/>
                          <a:cs typeface="Arial" panose="020B0604020202020204" pitchFamily="34" charset="0"/>
                        </a:rPr>
                        <a:t>Revisar y aprobar por parte del consejo directivo.</a:t>
                      </a:r>
                    </a:p>
                    <a:p>
                      <a:pPr marL="285750" indent="-285750">
                        <a:buFont typeface="Arial" panose="020B0604020202020204" pitchFamily="34" charset="0"/>
                        <a:buChar char="•"/>
                      </a:pPr>
                      <a:r>
                        <a:rPr lang="es-CO" sz="1700" kern="1200" dirty="0">
                          <a:solidFill>
                            <a:srgbClr val="3F65AA"/>
                          </a:solidFill>
                          <a:latin typeface="Arial" panose="020B0604020202020204" pitchFamily="34" charset="0"/>
                          <a:cs typeface="Arial" panose="020B0604020202020204" pitchFamily="34" charset="0"/>
                        </a:rPr>
                        <a:t>Socialización del documento frente a la comunidad educativa.</a:t>
                      </a:r>
                    </a:p>
                    <a:p>
                      <a:pPr marL="285750" indent="-285750">
                        <a:buFont typeface="Arial" panose="020B0604020202020204" pitchFamily="34" charset="0"/>
                        <a:buChar char="•"/>
                      </a:pPr>
                      <a:r>
                        <a:rPr lang="es-CO" sz="1700" kern="1200" dirty="0">
                          <a:solidFill>
                            <a:srgbClr val="3F65AA"/>
                          </a:solidFill>
                          <a:latin typeface="Arial" panose="020B0604020202020204" pitchFamily="34" charset="0"/>
                          <a:cs typeface="Arial" panose="020B0604020202020204" pitchFamily="34" charset="0"/>
                        </a:rPr>
                        <a:t>Implementación</a:t>
                      </a:r>
                      <a:endParaRPr lang="es-CO" sz="1700" b="0" kern="1200" dirty="0">
                        <a:solidFill>
                          <a:srgbClr val="3F65AA"/>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xmlns="" val="1162453959"/>
                  </a:ext>
                </a:extLst>
              </a:tr>
            </a:tbl>
          </a:graphicData>
        </a:graphic>
      </p:graphicFrame>
      <p:sp>
        <p:nvSpPr>
          <p:cNvPr id="6" name="Rectángulo 5">
            <a:extLst>
              <a:ext uri="{FF2B5EF4-FFF2-40B4-BE49-F238E27FC236}">
                <a16:creationId xmlns:a16="http://schemas.microsoft.com/office/drawing/2014/main" xmlns="" id="{EB3D986E-661F-4C7F-B027-9E842CB6949C}"/>
              </a:ext>
            </a:extLst>
          </p:cNvPr>
          <p:cNvSpPr/>
          <p:nvPr/>
        </p:nvSpPr>
        <p:spPr>
          <a:xfrm>
            <a:off x="0" y="6172541"/>
            <a:ext cx="12192000" cy="338554"/>
          </a:xfrm>
          <a:prstGeom prst="rect">
            <a:avLst/>
          </a:prstGeom>
          <a:solidFill>
            <a:srgbClr val="E43866"/>
          </a:solidFill>
          <a:ln w="19050">
            <a:solidFill>
              <a:srgbClr val="E43866"/>
            </a:solidFill>
          </a:ln>
        </p:spPr>
        <p:txBody>
          <a:bodyPr wrap="square">
            <a:spAutoFit/>
          </a:bodyPr>
          <a:lstStyle/>
          <a:p>
            <a:pPr algn="just"/>
            <a:r>
              <a:rPr lang="es-CO" sz="1600" dirty="0">
                <a:solidFill>
                  <a:schemeClr val="bg1"/>
                </a:solidFill>
                <a:latin typeface="Arial" panose="020B0604020202020204" pitchFamily="34" charset="0"/>
                <a:cs typeface="Arial" panose="020B0604020202020204" pitchFamily="34" charset="0"/>
              </a:rPr>
              <a:t>*</a:t>
            </a:r>
            <a:r>
              <a:rPr lang="es-419" sz="1600" dirty="0">
                <a:solidFill>
                  <a:schemeClr val="bg1"/>
                </a:solidFill>
                <a:latin typeface="Arial" panose="020B0604020202020204" pitchFamily="34" charset="0"/>
                <a:cs typeface="Arial" panose="020B0604020202020204" pitchFamily="34" charset="0"/>
              </a:rPr>
              <a:t>Es posible que no </a:t>
            </a:r>
            <a:r>
              <a:rPr lang="es-CO" sz="1600" dirty="0">
                <a:solidFill>
                  <a:schemeClr val="bg1"/>
                </a:solidFill>
                <a:latin typeface="Arial" panose="020B0604020202020204" pitchFamily="34" charset="0"/>
                <a:cs typeface="Arial" panose="020B0604020202020204" pitchFamily="34" charset="0"/>
              </a:rPr>
              <a:t>todos los aportes qued</a:t>
            </a:r>
            <a:r>
              <a:rPr lang="es-419" sz="1600" dirty="0">
                <a:solidFill>
                  <a:schemeClr val="bg1"/>
                </a:solidFill>
                <a:latin typeface="Arial" panose="020B0604020202020204" pitchFamily="34" charset="0"/>
                <a:cs typeface="Arial" panose="020B0604020202020204" pitchFamily="34" charset="0"/>
              </a:rPr>
              <a:t>en </a:t>
            </a:r>
            <a:r>
              <a:rPr lang="es-CO" sz="1600" dirty="0">
                <a:solidFill>
                  <a:schemeClr val="bg1"/>
                </a:solidFill>
                <a:latin typeface="Arial" panose="020B0604020202020204" pitchFamily="34" charset="0"/>
                <a:cs typeface="Arial" panose="020B0604020202020204" pitchFamily="34" charset="0"/>
              </a:rPr>
              <a:t>consignados, </a:t>
            </a:r>
            <a:r>
              <a:rPr lang="es-419" sz="1600" dirty="0">
                <a:solidFill>
                  <a:schemeClr val="bg1"/>
                </a:solidFill>
                <a:latin typeface="Arial" panose="020B0604020202020204" pitchFamily="34" charset="0"/>
                <a:cs typeface="Arial" panose="020B0604020202020204" pitchFamily="34" charset="0"/>
              </a:rPr>
              <a:t>deben ser </a:t>
            </a:r>
            <a:r>
              <a:rPr lang="es-CO" sz="1600" dirty="0">
                <a:solidFill>
                  <a:schemeClr val="bg1"/>
                </a:solidFill>
                <a:latin typeface="Arial" panose="020B0604020202020204" pitchFamily="34" charset="0"/>
                <a:cs typeface="Arial" panose="020B0604020202020204" pitchFamily="34" charset="0"/>
              </a:rPr>
              <a:t>validados por el consejo académico.</a:t>
            </a:r>
          </a:p>
        </p:txBody>
      </p:sp>
      <p:sp>
        <p:nvSpPr>
          <p:cNvPr id="7" name="Rectángulo 6">
            <a:extLst>
              <a:ext uri="{FF2B5EF4-FFF2-40B4-BE49-F238E27FC236}">
                <a16:creationId xmlns:a16="http://schemas.microsoft.com/office/drawing/2014/main" xmlns="" id="{37E4C193-D09D-4805-8994-59392F529634}"/>
              </a:ext>
            </a:extLst>
          </p:cNvPr>
          <p:cNvSpPr/>
          <p:nvPr/>
        </p:nvSpPr>
        <p:spPr>
          <a:xfrm flipV="1">
            <a:off x="650860" y="1486405"/>
            <a:ext cx="1996208" cy="45719"/>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spTree>
    <p:extLst>
      <p:ext uri="{BB962C8B-B14F-4D97-AF65-F5344CB8AC3E}">
        <p14:creationId xmlns:p14="http://schemas.microsoft.com/office/powerpoint/2010/main" val="4221752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EC700C3C-0BF3-5544-9382-A5B9BB82E3A1}"/>
              </a:ext>
            </a:extLst>
          </p:cNvPr>
          <p:cNvSpPr txBox="1"/>
          <p:nvPr/>
        </p:nvSpPr>
        <p:spPr>
          <a:xfrm>
            <a:off x="3641162" y="1283659"/>
            <a:ext cx="1653203" cy="2215991"/>
          </a:xfrm>
          <a:prstGeom prst="rect">
            <a:avLst/>
          </a:prstGeom>
          <a:noFill/>
        </p:spPr>
        <p:txBody>
          <a:bodyPr wrap="square" rtlCol="0">
            <a:spAutoFit/>
          </a:bodyPr>
          <a:lstStyle/>
          <a:p>
            <a:r>
              <a:rPr lang="es-CO" sz="13800" b="1" dirty="0">
                <a:solidFill>
                  <a:srgbClr val="3F65AA"/>
                </a:solidFill>
                <a:latin typeface="Arial" panose="020B0604020202020204" pitchFamily="34" charset="0"/>
                <a:cs typeface="Arial" panose="020B0604020202020204" pitchFamily="34" charset="0"/>
              </a:rPr>
              <a:t>1.</a:t>
            </a:r>
          </a:p>
        </p:txBody>
      </p:sp>
      <p:sp>
        <p:nvSpPr>
          <p:cNvPr id="27" name="Rectángulo 26">
            <a:extLst>
              <a:ext uri="{FF2B5EF4-FFF2-40B4-BE49-F238E27FC236}">
                <a16:creationId xmlns:a16="http://schemas.microsoft.com/office/drawing/2014/main" xmlns="" id="{1EFE5F46-1483-6E42-AFD1-2C024A1BE0EE}"/>
              </a:ext>
            </a:extLst>
          </p:cNvPr>
          <p:cNvSpPr/>
          <p:nvPr/>
        </p:nvSpPr>
        <p:spPr>
          <a:xfrm>
            <a:off x="5543106" y="-7088"/>
            <a:ext cx="6648894" cy="6865088"/>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dirty="0">
              <a:latin typeface="Arial" panose="020B0604020202020204" pitchFamily="34" charset="0"/>
            </a:endParaRPr>
          </a:p>
        </p:txBody>
      </p:sp>
      <p:sp>
        <p:nvSpPr>
          <p:cNvPr id="10" name="Rectángulo 9">
            <a:extLst>
              <a:ext uri="{FF2B5EF4-FFF2-40B4-BE49-F238E27FC236}">
                <a16:creationId xmlns:a16="http://schemas.microsoft.com/office/drawing/2014/main" xmlns="" id="{9430D8AB-6BEE-1546-ACEE-C0D78C685B45}"/>
              </a:ext>
            </a:extLst>
          </p:cNvPr>
          <p:cNvSpPr/>
          <p:nvPr/>
        </p:nvSpPr>
        <p:spPr>
          <a:xfrm>
            <a:off x="8497" y="3432310"/>
            <a:ext cx="5428344" cy="1569660"/>
          </a:xfrm>
          <a:prstGeom prst="rect">
            <a:avLst/>
          </a:prstGeom>
        </p:spPr>
        <p:txBody>
          <a:bodyPr wrap="square">
            <a:spAutoFit/>
          </a:bodyPr>
          <a:lstStyle/>
          <a:p>
            <a:pPr algn="r"/>
            <a:r>
              <a:rPr lang="es-CO" sz="3200" b="1" dirty="0">
                <a:solidFill>
                  <a:srgbClr val="3F65AA"/>
                </a:solidFill>
                <a:latin typeface="Arial"/>
                <a:ea typeface="Arial"/>
                <a:cs typeface="Arial"/>
                <a:sym typeface="Arial"/>
              </a:rPr>
              <a:t>Sistema Institucional de Evaluación de los Estudiantes -SIEE-</a:t>
            </a:r>
            <a:endParaRPr lang="es-CO" sz="3200" dirty="0">
              <a:solidFill>
                <a:srgbClr val="3F65AA"/>
              </a:solidFill>
            </a:endParaRPr>
          </a:p>
        </p:txBody>
      </p:sp>
      <p:sp>
        <p:nvSpPr>
          <p:cNvPr id="7" name="CuadroTexto 6">
            <a:extLst>
              <a:ext uri="{FF2B5EF4-FFF2-40B4-BE49-F238E27FC236}">
                <a16:creationId xmlns:a16="http://schemas.microsoft.com/office/drawing/2014/main" xmlns="" id="{AAE5593D-AAFB-47A3-85C3-A7BC13A04308}"/>
              </a:ext>
            </a:extLst>
          </p:cNvPr>
          <p:cNvSpPr txBox="1"/>
          <p:nvPr/>
        </p:nvSpPr>
        <p:spPr>
          <a:xfrm>
            <a:off x="5565095" y="3191508"/>
            <a:ext cx="5907044" cy="338554"/>
          </a:xfrm>
          <a:prstGeom prst="rect">
            <a:avLst/>
          </a:prstGeom>
          <a:noFill/>
        </p:spPr>
        <p:txBody>
          <a:bodyPr wrap="square" rtlCol="0">
            <a:spAutoFit/>
          </a:bodyPr>
          <a:lstStyle/>
          <a:p>
            <a:r>
              <a:rPr lang="es-CO" sz="1600" dirty="0">
                <a:solidFill>
                  <a:srgbClr val="E3ECF8"/>
                </a:solidFill>
                <a:latin typeface="Arial" panose="020B0604020202020204" pitchFamily="34" charset="0"/>
                <a:cs typeface="Arial" panose="020B0604020202020204" pitchFamily="34" charset="0"/>
              </a:rPr>
              <a:t>Antecedentes Evaluación Interna</a:t>
            </a:r>
          </a:p>
        </p:txBody>
      </p:sp>
      <p:sp>
        <p:nvSpPr>
          <p:cNvPr id="11" name="Rectángulo 10">
            <a:extLst>
              <a:ext uri="{FF2B5EF4-FFF2-40B4-BE49-F238E27FC236}">
                <a16:creationId xmlns:a16="http://schemas.microsoft.com/office/drawing/2014/main" xmlns="" id="{FA7E635F-155D-47E8-A499-1C881DC0ED25}"/>
              </a:ext>
            </a:extLst>
          </p:cNvPr>
          <p:cNvSpPr/>
          <p:nvPr/>
        </p:nvSpPr>
        <p:spPr>
          <a:xfrm>
            <a:off x="5543106" y="3899048"/>
            <a:ext cx="2339102" cy="338554"/>
          </a:xfrm>
          <a:prstGeom prst="rect">
            <a:avLst/>
          </a:prstGeom>
        </p:spPr>
        <p:txBody>
          <a:bodyPr wrap="none">
            <a:spAutoFit/>
          </a:bodyPr>
          <a:lstStyle/>
          <a:p>
            <a:pPr lvl="0"/>
            <a:r>
              <a:rPr lang="es-ES" sz="1600" dirty="0">
                <a:solidFill>
                  <a:srgbClr val="E3ECF8"/>
                </a:solidFill>
                <a:latin typeface="Arial" panose="020B0604020202020204" pitchFamily="34" charset="0"/>
                <a:cs typeface="Arial" panose="020B0604020202020204" pitchFamily="34" charset="0"/>
                <a:sym typeface="Calibri"/>
              </a:rPr>
              <a:t>Elementos constitutivos</a:t>
            </a:r>
          </a:p>
        </p:txBody>
      </p:sp>
      <p:cxnSp>
        <p:nvCxnSpPr>
          <p:cNvPr id="15" name="Conector recto 14">
            <a:extLst>
              <a:ext uri="{FF2B5EF4-FFF2-40B4-BE49-F238E27FC236}">
                <a16:creationId xmlns:a16="http://schemas.microsoft.com/office/drawing/2014/main" xmlns="" id="{8856709D-C746-4F69-9F71-7CBD86F3F9C5}"/>
              </a:ext>
            </a:extLst>
          </p:cNvPr>
          <p:cNvCxnSpPr>
            <a:cxnSpLocks/>
          </p:cNvCxnSpPr>
          <p:nvPr/>
        </p:nvCxnSpPr>
        <p:spPr>
          <a:xfrm flipH="1">
            <a:off x="5571069" y="3550765"/>
            <a:ext cx="22044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xmlns="" id="{40DF115D-A3E8-4579-B87B-3BFA029DD19C}"/>
              </a:ext>
            </a:extLst>
          </p:cNvPr>
          <p:cNvCxnSpPr>
            <a:cxnSpLocks/>
          </p:cNvCxnSpPr>
          <p:nvPr/>
        </p:nvCxnSpPr>
        <p:spPr>
          <a:xfrm flipH="1">
            <a:off x="5543106" y="4237602"/>
            <a:ext cx="22044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xmlns="" id="{E4509C66-B152-4A74-BAD9-0E2A08C31588}"/>
              </a:ext>
            </a:extLst>
          </p:cNvPr>
          <p:cNvSpPr/>
          <p:nvPr/>
        </p:nvSpPr>
        <p:spPr>
          <a:xfrm>
            <a:off x="5571069" y="4691687"/>
            <a:ext cx="3578224" cy="338554"/>
          </a:xfrm>
          <a:prstGeom prst="rect">
            <a:avLst/>
          </a:prstGeom>
        </p:spPr>
        <p:txBody>
          <a:bodyPr wrap="none">
            <a:spAutoFit/>
          </a:bodyPr>
          <a:lstStyle/>
          <a:p>
            <a:pPr lvl="0"/>
            <a:r>
              <a:rPr lang="es-ES" sz="1600" dirty="0">
                <a:solidFill>
                  <a:srgbClr val="E3ECF8"/>
                </a:solidFill>
                <a:latin typeface="Arial" panose="020B0604020202020204" pitchFamily="34" charset="0"/>
                <a:cs typeface="Arial" panose="020B0604020202020204" pitchFamily="34" charset="0"/>
                <a:sym typeface="Calibri"/>
              </a:rPr>
              <a:t>Constitución o actualización del SIEE</a:t>
            </a:r>
          </a:p>
        </p:txBody>
      </p:sp>
      <p:cxnSp>
        <p:nvCxnSpPr>
          <p:cNvPr id="12" name="Conector recto 11">
            <a:extLst>
              <a:ext uri="{FF2B5EF4-FFF2-40B4-BE49-F238E27FC236}">
                <a16:creationId xmlns:a16="http://schemas.microsoft.com/office/drawing/2014/main" xmlns="" id="{B79F9630-C0A5-4CCF-ACF1-48690DB4C29E}"/>
              </a:ext>
            </a:extLst>
          </p:cNvPr>
          <p:cNvCxnSpPr>
            <a:cxnSpLocks/>
          </p:cNvCxnSpPr>
          <p:nvPr/>
        </p:nvCxnSpPr>
        <p:spPr>
          <a:xfrm flipH="1">
            <a:off x="5571069" y="5030241"/>
            <a:ext cx="22044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214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DFE99074-C8E0-4455-904A-E90B4CF46A5C}"/>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a:latin typeface="Arial" panose="020B0604020202020204" pitchFamily="34" charset="0"/>
              </a:rPr>
              <a:t>2</a:t>
            </a:r>
          </a:p>
        </p:txBody>
      </p:sp>
      <p:sp>
        <p:nvSpPr>
          <p:cNvPr id="5" name="CuadroTexto 4">
            <a:extLst>
              <a:ext uri="{FF2B5EF4-FFF2-40B4-BE49-F238E27FC236}">
                <a16:creationId xmlns:a16="http://schemas.microsoft.com/office/drawing/2014/main" xmlns="" id="{711405E0-BFE6-4833-A24C-AA6F19E3B145}"/>
              </a:ext>
            </a:extLst>
          </p:cNvPr>
          <p:cNvSpPr txBox="1"/>
          <p:nvPr/>
        </p:nvSpPr>
        <p:spPr>
          <a:xfrm>
            <a:off x="822043" y="305389"/>
            <a:ext cx="11244309" cy="400110"/>
          </a:xfrm>
          <a:prstGeom prst="rect">
            <a:avLst/>
          </a:prstGeom>
        </p:spPr>
        <p:txBody>
          <a:bodyPr wrap="square" rtlCol="0">
            <a:spAutoFit/>
          </a:bodyPr>
          <a:lstStyle/>
          <a:p>
            <a:r>
              <a:rPr lang="es-ES" sz="2000" b="1" dirty="0">
                <a:solidFill>
                  <a:srgbClr val="3F65AA"/>
                </a:solidFill>
                <a:latin typeface="Arial" panose="020B0604020202020204" pitchFamily="34" charset="0"/>
                <a:cs typeface="Arial" panose="020B0604020202020204" pitchFamily="34" charset="0"/>
                <a:sym typeface="Arial"/>
              </a:rPr>
              <a:t>Sistema Institucional de Evaluación de los Estudiantes -SIEE- </a:t>
            </a:r>
          </a:p>
        </p:txBody>
      </p:sp>
      <p:sp>
        <p:nvSpPr>
          <p:cNvPr id="2" name="CuadroTexto 1">
            <a:extLst>
              <a:ext uri="{FF2B5EF4-FFF2-40B4-BE49-F238E27FC236}">
                <a16:creationId xmlns:a16="http://schemas.microsoft.com/office/drawing/2014/main" xmlns="" id="{A18E46C7-E209-442B-880E-2428ED9279EF}"/>
              </a:ext>
            </a:extLst>
          </p:cNvPr>
          <p:cNvSpPr txBox="1"/>
          <p:nvPr/>
        </p:nvSpPr>
        <p:spPr>
          <a:xfrm>
            <a:off x="595022" y="980428"/>
            <a:ext cx="3690434" cy="461665"/>
          </a:xfrm>
          <a:prstGeom prst="rect">
            <a:avLst/>
          </a:prstGeom>
        </p:spPr>
        <p:txBody>
          <a:bodyPr wrap="none" rtlCol="0">
            <a:spAutoFit/>
          </a:bodyPr>
          <a:lstStyle/>
          <a:p>
            <a:r>
              <a:rPr lang="es-CO" sz="2400" b="1" dirty="0">
                <a:solidFill>
                  <a:srgbClr val="3F65AA"/>
                </a:solidFill>
                <a:latin typeface="Arial" panose="020B0604020202020204" pitchFamily="34" charset="0"/>
                <a:cs typeface="Arial" panose="020B0604020202020204" pitchFamily="34" charset="0"/>
              </a:rPr>
              <a:t>Desarrollo: Paso a paso</a:t>
            </a:r>
          </a:p>
        </p:txBody>
      </p:sp>
      <p:graphicFrame>
        <p:nvGraphicFramePr>
          <p:cNvPr id="3" name="Tabla 6">
            <a:extLst>
              <a:ext uri="{FF2B5EF4-FFF2-40B4-BE49-F238E27FC236}">
                <a16:creationId xmlns:a16="http://schemas.microsoft.com/office/drawing/2014/main" xmlns="" id="{4DE3ED2C-E72F-4DC6-9639-EF5D826C2B1A}"/>
              </a:ext>
            </a:extLst>
          </p:cNvPr>
          <p:cNvGraphicFramePr>
            <a:graphicFrameLocks noGrp="1"/>
          </p:cNvGraphicFramePr>
          <p:nvPr>
            <p:extLst>
              <p:ext uri="{D42A27DB-BD31-4B8C-83A1-F6EECF244321}">
                <p14:modId xmlns:p14="http://schemas.microsoft.com/office/powerpoint/2010/main" val="3837342741"/>
              </p:ext>
            </p:extLst>
          </p:nvPr>
        </p:nvGraphicFramePr>
        <p:xfrm>
          <a:off x="935736" y="1851946"/>
          <a:ext cx="10320528" cy="3398761"/>
        </p:xfrm>
        <a:graphic>
          <a:graphicData uri="http://schemas.openxmlformats.org/drawingml/2006/table">
            <a:tbl>
              <a:tblPr firstRow="1" bandRow="1">
                <a:tableStyleId>{69CF1AB2-1976-4502-BF36-3FF5EA218861}</a:tableStyleId>
              </a:tblPr>
              <a:tblGrid>
                <a:gridCol w="3888571">
                  <a:extLst>
                    <a:ext uri="{9D8B030D-6E8A-4147-A177-3AD203B41FA5}">
                      <a16:colId xmlns:a16="http://schemas.microsoft.com/office/drawing/2014/main" xmlns="" val="982877481"/>
                    </a:ext>
                  </a:extLst>
                </a:gridCol>
                <a:gridCol w="6431957">
                  <a:extLst>
                    <a:ext uri="{9D8B030D-6E8A-4147-A177-3AD203B41FA5}">
                      <a16:colId xmlns:a16="http://schemas.microsoft.com/office/drawing/2014/main" xmlns="" val="98032028"/>
                    </a:ext>
                  </a:extLst>
                </a:gridCol>
              </a:tblGrid>
              <a:tr h="45744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700" kern="1200" dirty="0">
                          <a:solidFill>
                            <a:schemeClr val="bg1"/>
                          </a:solidFill>
                          <a:latin typeface="Arial" panose="020B0604020202020204" pitchFamily="34" charset="0"/>
                          <a:cs typeface="Arial" panose="020B0604020202020204" pitchFamily="34" charset="0"/>
                        </a:rPr>
                        <a:t>2. El EE no cuenta con el SIEE. </a:t>
                      </a:r>
                      <a:endParaRPr lang="es-CO" sz="1700" kern="1200" dirty="0">
                        <a:solidFill>
                          <a:schemeClr val="bg1"/>
                        </a:solidFill>
                        <a:latin typeface="Arial" panose="020B0604020202020204" pitchFamily="34" charset="0"/>
                        <a:ea typeface="+mn-ea"/>
                        <a:cs typeface="Arial" panose="020B0604020202020204" pitchFamily="34" charset="0"/>
                      </a:endParaRPr>
                    </a:p>
                  </a:txBody>
                  <a:tcPr>
                    <a:solidFill>
                      <a:srgbClr val="3F65AA"/>
                    </a:solidFill>
                  </a:tcPr>
                </a:tc>
                <a:tc hMerge="1">
                  <a:txBody>
                    <a:bodyPr/>
                    <a:lstStyle/>
                    <a:p>
                      <a:pPr algn="ctr"/>
                      <a:endParaRPr lang="es-CO"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1033508"/>
                  </a:ext>
                </a:extLst>
              </a:tr>
              <a:tr h="457441">
                <a:tc>
                  <a:txBody>
                    <a:bodyPr/>
                    <a:lstStyle/>
                    <a:p>
                      <a:r>
                        <a:rPr lang="es-CO" sz="1700" kern="1200" dirty="0">
                          <a:solidFill>
                            <a:srgbClr val="3F65AA"/>
                          </a:solidFill>
                          <a:latin typeface="Arial" panose="020B0604020202020204" pitchFamily="34" charset="0"/>
                          <a:cs typeface="Arial" panose="020B0604020202020204" pitchFamily="34" charset="0"/>
                        </a:rPr>
                        <a:t>4. Responsables</a:t>
                      </a:r>
                      <a:endParaRPr lang="es-CO" sz="1700" kern="1200" dirty="0">
                        <a:solidFill>
                          <a:srgbClr val="3F65AA"/>
                        </a:solidFill>
                        <a:latin typeface="Arial" panose="020B0604020202020204" pitchFamily="34" charset="0"/>
                        <a:ea typeface="+mn-ea"/>
                        <a:cs typeface="Arial" panose="020B0604020202020204" pitchFamily="34" charset="0"/>
                      </a:endParaRPr>
                    </a:p>
                  </a:txBody>
                  <a:tcPr>
                    <a:solidFill>
                      <a:schemeClr val="bg1"/>
                    </a:solidFill>
                  </a:tcPr>
                </a:tc>
                <a:tc>
                  <a:txBody>
                    <a:bodyPr/>
                    <a:lstStyle/>
                    <a:p>
                      <a:pPr marL="0" indent="0">
                        <a:buFont typeface="Arial" panose="020B0604020202020204" pitchFamily="34" charset="0"/>
                        <a:buNone/>
                      </a:pPr>
                      <a:r>
                        <a:rPr lang="es-CO" sz="1700" kern="1200" dirty="0">
                          <a:solidFill>
                            <a:srgbClr val="3F65AA"/>
                          </a:solidFill>
                          <a:latin typeface="Arial" panose="020B0604020202020204" pitchFamily="34" charset="0"/>
                          <a:cs typeface="Arial" panose="020B0604020202020204" pitchFamily="34" charset="0"/>
                        </a:rPr>
                        <a:t>Definir quien(es) serán los responsables de liderar la:</a:t>
                      </a:r>
                    </a:p>
                    <a:p>
                      <a:pPr marL="0" indent="0">
                        <a:buFont typeface="Arial" panose="020B0604020202020204" pitchFamily="34" charset="0"/>
                        <a:buNone/>
                      </a:pPr>
                      <a:endParaRPr lang="es-CO" sz="1700" kern="1200" dirty="0">
                        <a:solidFill>
                          <a:srgbClr val="3F65A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CO" sz="1700" kern="1200" dirty="0">
                          <a:solidFill>
                            <a:srgbClr val="3F65AA"/>
                          </a:solidFill>
                          <a:latin typeface="Arial" panose="020B0604020202020204" pitchFamily="34" charset="0"/>
                          <a:cs typeface="Arial" panose="020B0604020202020204" pitchFamily="34" charset="0"/>
                        </a:rPr>
                        <a:t>Realización y aplicación de la plantilla de evaluación diagnostica.</a:t>
                      </a:r>
                    </a:p>
                    <a:p>
                      <a:pPr marL="285750" indent="-285750">
                        <a:buFont typeface="Arial" panose="020B0604020202020204" pitchFamily="34" charset="0"/>
                        <a:buChar char="•"/>
                      </a:pPr>
                      <a:r>
                        <a:rPr lang="es-CO" sz="1700" kern="1200" dirty="0">
                          <a:solidFill>
                            <a:srgbClr val="3F65AA"/>
                          </a:solidFill>
                          <a:latin typeface="Arial" panose="020B0604020202020204" pitchFamily="34" charset="0"/>
                          <a:cs typeface="Arial" panose="020B0604020202020204" pitchFamily="34" charset="0"/>
                        </a:rPr>
                        <a:t>Elaboración del documento borrador del SIEE.</a:t>
                      </a:r>
                    </a:p>
                    <a:p>
                      <a:pPr marL="285750" indent="-285750">
                        <a:buFont typeface="Arial" panose="020B0604020202020204" pitchFamily="34" charset="0"/>
                        <a:buChar char="•"/>
                      </a:pPr>
                      <a:r>
                        <a:rPr lang="es-CO" sz="1700" kern="1200" dirty="0">
                          <a:solidFill>
                            <a:srgbClr val="3F65AA"/>
                          </a:solidFill>
                          <a:latin typeface="Arial" panose="020B0604020202020204" pitchFamily="34" charset="0"/>
                          <a:cs typeface="Arial" panose="020B0604020202020204" pitchFamily="34" charset="0"/>
                        </a:rPr>
                        <a:t>Capacitación de SIEE</a:t>
                      </a:r>
                    </a:p>
                    <a:p>
                      <a:pPr marL="285750" indent="-285750">
                        <a:buFont typeface="Arial" panose="020B0604020202020204" pitchFamily="34" charset="0"/>
                        <a:buChar char="•"/>
                      </a:pPr>
                      <a:r>
                        <a:rPr lang="es-CO" sz="1700" kern="1200" dirty="0">
                          <a:solidFill>
                            <a:srgbClr val="3F65AA"/>
                          </a:solidFill>
                          <a:latin typeface="Arial" panose="020B0604020202020204" pitchFamily="34" charset="0"/>
                          <a:cs typeface="Arial" panose="020B0604020202020204" pitchFamily="34" charset="0"/>
                        </a:rPr>
                        <a:t>Liderar las mesas de trabajo para aportes al documento.</a:t>
                      </a:r>
                    </a:p>
                    <a:p>
                      <a:pPr marL="285750" indent="-285750">
                        <a:buFont typeface="Arial" panose="020B0604020202020204" pitchFamily="34" charset="0"/>
                        <a:buChar char="•"/>
                      </a:pPr>
                      <a:r>
                        <a:rPr lang="es-CO" sz="1700" kern="1200" dirty="0">
                          <a:solidFill>
                            <a:srgbClr val="3F65AA"/>
                          </a:solidFill>
                          <a:latin typeface="Arial" panose="020B0604020202020204" pitchFamily="34" charset="0"/>
                          <a:cs typeface="Arial" panose="020B0604020202020204" pitchFamily="34" charset="0"/>
                        </a:rPr>
                        <a:t>Implementación.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700" kern="1200" dirty="0">
                          <a:solidFill>
                            <a:srgbClr val="3F65AA"/>
                          </a:solidFill>
                          <a:latin typeface="Arial" panose="020B0604020202020204" pitchFamily="34" charset="0"/>
                          <a:cs typeface="Arial" panose="020B0604020202020204" pitchFamily="34" charset="0"/>
                        </a:rPr>
                        <a:t>Socialización.</a:t>
                      </a:r>
                    </a:p>
                    <a:p>
                      <a:pPr marL="0" indent="0">
                        <a:buFont typeface="Arial" panose="020B0604020202020204" pitchFamily="34" charset="0"/>
                        <a:buNone/>
                      </a:pPr>
                      <a:endParaRPr lang="es-CO" sz="1700" kern="1200" dirty="0">
                        <a:solidFill>
                          <a:srgbClr val="3F65A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CO" sz="1700" kern="1200" dirty="0">
                        <a:solidFill>
                          <a:srgbClr val="3F65AA"/>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xmlns="" val="1162453959"/>
                  </a:ext>
                </a:extLst>
              </a:tr>
            </a:tbl>
          </a:graphicData>
        </a:graphic>
      </p:graphicFrame>
      <p:sp>
        <p:nvSpPr>
          <p:cNvPr id="6" name="Rectángulo 5">
            <a:extLst>
              <a:ext uri="{FF2B5EF4-FFF2-40B4-BE49-F238E27FC236}">
                <a16:creationId xmlns:a16="http://schemas.microsoft.com/office/drawing/2014/main" xmlns="" id="{EB3D986E-661F-4C7F-B027-9E842CB6949C}"/>
              </a:ext>
            </a:extLst>
          </p:cNvPr>
          <p:cNvSpPr/>
          <p:nvPr/>
        </p:nvSpPr>
        <p:spPr>
          <a:xfrm>
            <a:off x="0" y="6003264"/>
            <a:ext cx="12192000" cy="338554"/>
          </a:xfrm>
          <a:prstGeom prst="rect">
            <a:avLst/>
          </a:prstGeom>
          <a:solidFill>
            <a:srgbClr val="E43866"/>
          </a:solidFill>
          <a:ln w="19050">
            <a:solidFill>
              <a:srgbClr val="E43866"/>
            </a:solidFill>
          </a:ln>
        </p:spPr>
        <p:txBody>
          <a:bodyPr wrap="square">
            <a:spAutoFit/>
          </a:bodyPr>
          <a:lstStyle/>
          <a:p>
            <a:pPr algn="just"/>
            <a:r>
              <a:rPr lang="es-CO" sz="1600" dirty="0">
                <a:solidFill>
                  <a:schemeClr val="bg1"/>
                </a:solidFill>
                <a:latin typeface="Arial" panose="020B0604020202020204" pitchFamily="34" charset="0"/>
                <a:cs typeface="Arial" panose="020B0604020202020204" pitchFamily="34" charset="0"/>
              </a:rPr>
              <a:t>Las responsabilidades pueden establecerse por medio de comités en cabeza del rector del EE.</a:t>
            </a:r>
          </a:p>
        </p:txBody>
      </p:sp>
      <p:sp>
        <p:nvSpPr>
          <p:cNvPr id="7" name="Rectángulo 6">
            <a:extLst>
              <a:ext uri="{FF2B5EF4-FFF2-40B4-BE49-F238E27FC236}">
                <a16:creationId xmlns:a16="http://schemas.microsoft.com/office/drawing/2014/main" xmlns="" id="{89E6325B-E21E-4164-9F0C-93137140D183}"/>
              </a:ext>
            </a:extLst>
          </p:cNvPr>
          <p:cNvSpPr/>
          <p:nvPr/>
        </p:nvSpPr>
        <p:spPr>
          <a:xfrm flipV="1">
            <a:off x="653904" y="1472609"/>
            <a:ext cx="1996208" cy="45719"/>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spTree>
    <p:extLst>
      <p:ext uri="{BB962C8B-B14F-4D97-AF65-F5344CB8AC3E}">
        <p14:creationId xmlns:p14="http://schemas.microsoft.com/office/powerpoint/2010/main" val="546849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DFE99074-C8E0-4455-904A-E90B4CF46A5C}"/>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a:latin typeface="Arial" panose="020B0604020202020204" pitchFamily="34" charset="0"/>
              </a:rPr>
              <a:t>2</a:t>
            </a:r>
          </a:p>
        </p:txBody>
      </p:sp>
      <p:sp>
        <p:nvSpPr>
          <p:cNvPr id="5" name="CuadroTexto 4">
            <a:extLst>
              <a:ext uri="{FF2B5EF4-FFF2-40B4-BE49-F238E27FC236}">
                <a16:creationId xmlns:a16="http://schemas.microsoft.com/office/drawing/2014/main" xmlns="" id="{711405E0-BFE6-4833-A24C-AA6F19E3B145}"/>
              </a:ext>
            </a:extLst>
          </p:cNvPr>
          <p:cNvSpPr txBox="1"/>
          <p:nvPr/>
        </p:nvSpPr>
        <p:spPr>
          <a:xfrm>
            <a:off x="822043" y="305389"/>
            <a:ext cx="11244309" cy="400110"/>
          </a:xfrm>
          <a:prstGeom prst="rect">
            <a:avLst/>
          </a:prstGeom>
        </p:spPr>
        <p:txBody>
          <a:bodyPr wrap="square" rtlCol="0">
            <a:spAutoFit/>
          </a:bodyPr>
          <a:lstStyle/>
          <a:p>
            <a:r>
              <a:rPr lang="es-ES" sz="2000" b="1" dirty="0">
                <a:solidFill>
                  <a:srgbClr val="3F65AA"/>
                </a:solidFill>
                <a:latin typeface="Arial" panose="020B0604020202020204" pitchFamily="34" charset="0"/>
                <a:cs typeface="Arial" panose="020B0604020202020204" pitchFamily="34" charset="0"/>
                <a:sym typeface="Arial"/>
              </a:rPr>
              <a:t>Sistema Institucional de Evaluación de los Estudiantes -SIEE- </a:t>
            </a:r>
          </a:p>
        </p:txBody>
      </p:sp>
      <p:sp>
        <p:nvSpPr>
          <p:cNvPr id="2" name="CuadroTexto 1">
            <a:extLst>
              <a:ext uri="{FF2B5EF4-FFF2-40B4-BE49-F238E27FC236}">
                <a16:creationId xmlns:a16="http://schemas.microsoft.com/office/drawing/2014/main" xmlns="" id="{A18E46C7-E209-442B-880E-2428ED9279EF}"/>
              </a:ext>
            </a:extLst>
          </p:cNvPr>
          <p:cNvSpPr txBox="1"/>
          <p:nvPr/>
        </p:nvSpPr>
        <p:spPr>
          <a:xfrm>
            <a:off x="595022" y="1044445"/>
            <a:ext cx="3211135" cy="461665"/>
          </a:xfrm>
          <a:prstGeom prst="rect">
            <a:avLst/>
          </a:prstGeom>
        </p:spPr>
        <p:txBody>
          <a:bodyPr wrap="none" rtlCol="0">
            <a:spAutoFit/>
          </a:bodyPr>
          <a:lstStyle/>
          <a:p>
            <a:pPr lvl="0"/>
            <a:r>
              <a:rPr lang="es-CO" sz="2400" b="1" dirty="0">
                <a:solidFill>
                  <a:srgbClr val="3F65AA"/>
                </a:solidFill>
                <a:latin typeface="Arial" panose="020B0604020202020204" pitchFamily="34" charset="0"/>
                <a:cs typeface="Arial" panose="020B0604020202020204" pitchFamily="34" charset="0"/>
              </a:rPr>
              <a:t>Evaluación y ajustes</a:t>
            </a:r>
          </a:p>
        </p:txBody>
      </p:sp>
      <p:sp>
        <p:nvSpPr>
          <p:cNvPr id="8" name="Google Shape;146;p16">
            <a:extLst>
              <a:ext uri="{FF2B5EF4-FFF2-40B4-BE49-F238E27FC236}">
                <a16:creationId xmlns:a16="http://schemas.microsoft.com/office/drawing/2014/main" xmlns="" id="{3E8EEC33-47B0-4D80-A681-5544AE2C1FC1}"/>
              </a:ext>
            </a:extLst>
          </p:cNvPr>
          <p:cNvSpPr txBox="1"/>
          <p:nvPr/>
        </p:nvSpPr>
        <p:spPr>
          <a:xfrm>
            <a:off x="595022" y="1939555"/>
            <a:ext cx="11079528" cy="3424925"/>
          </a:xfrm>
          <a:prstGeom prst="rect">
            <a:avLst/>
          </a:prstGeom>
          <a:solidFill>
            <a:schemeClr val="bg1"/>
          </a:solidFill>
          <a:ln w="25400" cap="flat" cmpd="sng">
            <a:solidFill>
              <a:srgbClr val="E43866"/>
            </a:solidFill>
            <a:prstDash val="solid"/>
            <a:round/>
            <a:headEnd type="none" w="sm" len="sm"/>
            <a:tailEnd type="none" w="sm" len="sm"/>
          </a:ln>
        </p:spPr>
        <p:txBody>
          <a:bodyPr spcFirstLastPara="1" wrap="square" lIns="91425" tIns="45700" rIns="91425" bIns="45700" anchor="t" anchorCtr="0">
            <a:noAutofit/>
          </a:bodyPr>
          <a:lstStyle/>
          <a:p>
            <a:pPr lvl="0"/>
            <a:r>
              <a:rPr lang="es-CO" sz="2000" b="1" dirty="0">
                <a:solidFill>
                  <a:srgbClr val="436CB7"/>
                </a:solidFill>
                <a:latin typeface="Arial" panose="020B0604020202020204" pitchFamily="34" charset="0"/>
                <a:cs typeface="Arial" panose="020B0604020202020204" pitchFamily="34" charset="0"/>
                <a:sym typeface="Calibri"/>
              </a:rPr>
              <a:t>Evaluación</a:t>
            </a:r>
          </a:p>
          <a:p>
            <a:pPr marL="342900" lvl="0" indent="-342900">
              <a:buFont typeface="Arial" panose="020B0604020202020204" pitchFamily="34" charset="0"/>
              <a:buChar char="•"/>
            </a:pPr>
            <a:r>
              <a:rPr lang="es-CO" sz="2000" dirty="0">
                <a:solidFill>
                  <a:srgbClr val="436CB7"/>
                </a:solidFill>
                <a:latin typeface="Arial" panose="020B0604020202020204" pitchFamily="34" charset="0"/>
                <a:cs typeface="Arial" panose="020B0604020202020204" pitchFamily="34" charset="0"/>
                <a:sym typeface="Calibri"/>
              </a:rPr>
              <a:t>Se puede establecer el seguimiento por medio de indicadores de cumplimiento:</a:t>
            </a:r>
          </a:p>
          <a:p>
            <a:pPr marL="342900" lvl="0" indent="-342900">
              <a:buFont typeface="Arial" panose="020B0604020202020204" pitchFamily="34" charset="0"/>
              <a:buChar char="•"/>
            </a:pPr>
            <a:endParaRPr lang="es-CO" sz="2000" dirty="0">
              <a:solidFill>
                <a:srgbClr val="436CB7"/>
              </a:solidFill>
              <a:latin typeface="Arial" panose="020B0604020202020204" pitchFamily="34" charset="0"/>
              <a:cs typeface="Arial" panose="020B0604020202020204" pitchFamily="34" charset="0"/>
              <a:sym typeface="Calibri"/>
            </a:endParaRPr>
          </a:p>
          <a:p>
            <a:pPr marL="342900" lvl="0" indent="-342900">
              <a:buFont typeface="Arial" panose="020B0604020202020204" pitchFamily="34" charset="0"/>
              <a:buChar char="•"/>
            </a:pPr>
            <a:endParaRPr lang="es-CO" sz="2000" dirty="0">
              <a:solidFill>
                <a:srgbClr val="436CB7"/>
              </a:solidFill>
              <a:latin typeface="Arial" panose="020B0604020202020204" pitchFamily="34" charset="0"/>
              <a:cs typeface="Arial" panose="020B0604020202020204" pitchFamily="34" charset="0"/>
              <a:sym typeface="Calibri"/>
            </a:endParaRPr>
          </a:p>
          <a:p>
            <a:pPr marL="342900" lvl="0" indent="-342900">
              <a:buFont typeface="Arial" panose="020B0604020202020204" pitchFamily="34" charset="0"/>
              <a:buChar char="•"/>
            </a:pPr>
            <a:endParaRPr lang="es-CO" sz="2000" dirty="0">
              <a:solidFill>
                <a:srgbClr val="436CB7"/>
              </a:solidFill>
              <a:latin typeface="Arial" panose="020B0604020202020204" pitchFamily="34" charset="0"/>
              <a:cs typeface="Arial" panose="020B0604020202020204" pitchFamily="34" charset="0"/>
              <a:sym typeface="Calibri"/>
            </a:endParaRPr>
          </a:p>
          <a:p>
            <a:pPr marL="342900" lvl="0" indent="-342900">
              <a:buFont typeface="Arial" panose="020B0604020202020204" pitchFamily="34" charset="0"/>
              <a:buChar char="•"/>
            </a:pPr>
            <a:endParaRPr lang="es-CO" sz="2000" dirty="0">
              <a:solidFill>
                <a:srgbClr val="436CB7"/>
              </a:solidFill>
              <a:latin typeface="Arial" panose="020B0604020202020204" pitchFamily="34" charset="0"/>
              <a:cs typeface="Arial" panose="020B0604020202020204" pitchFamily="34" charset="0"/>
              <a:sym typeface="Calibri"/>
            </a:endParaRPr>
          </a:p>
          <a:p>
            <a:pPr marL="342900" lvl="0" indent="-342900">
              <a:buFont typeface="Arial" panose="020B0604020202020204" pitchFamily="34" charset="0"/>
              <a:buChar char="•"/>
            </a:pPr>
            <a:r>
              <a:rPr lang="es-CO" sz="2000" dirty="0">
                <a:solidFill>
                  <a:srgbClr val="436CB7"/>
                </a:solidFill>
                <a:latin typeface="Arial" panose="020B0604020202020204" pitchFamily="34" charset="0"/>
                <a:cs typeface="Arial" panose="020B0604020202020204" pitchFamily="34" charset="0"/>
                <a:sym typeface="Calibri"/>
              </a:rPr>
              <a:t>Misma plantilla diagnóstica</a:t>
            </a:r>
          </a:p>
          <a:p>
            <a:pPr lvl="0"/>
            <a:endParaRPr lang="es-CO" sz="2000" b="1" dirty="0">
              <a:solidFill>
                <a:srgbClr val="436CB7"/>
              </a:solidFill>
              <a:latin typeface="Arial" panose="020B0604020202020204" pitchFamily="34" charset="0"/>
              <a:cs typeface="Arial" panose="020B0604020202020204" pitchFamily="34" charset="0"/>
              <a:sym typeface="Calibri"/>
            </a:endParaRPr>
          </a:p>
          <a:p>
            <a:pPr lvl="0"/>
            <a:r>
              <a:rPr lang="es-CO" sz="2000" b="1" dirty="0">
                <a:solidFill>
                  <a:srgbClr val="3F65AA"/>
                </a:solidFill>
                <a:latin typeface="Arial" panose="020B0604020202020204" pitchFamily="34" charset="0"/>
                <a:cs typeface="Arial" panose="020B0604020202020204" pitchFamily="34" charset="0"/>
              </a:rPr>
              <a:t>Ajustes </a:t>
            </a:r>
          </a:p>
          <a:p>
            <a:pPr lvl="0"/>
            <a:r>
              <a:rPr lang="es-CO" sz="2000" dirty="0">
                <a:solidFill>
                  <a:srgbClr val="436CB7"/>
                </a:solidFill>
                <a:latin typeface="Arial" panose="020B0604020202020204" pitchFamily="34" charset="0"/>
                <a:cs typeface="Arial" panose="020B0604020202020204" pitchFamily="34" charset="0"/>
                <a:sym typeface="Calibri"/>
              </a:rPr>
              <a:t>Establecer acciones de mejora frente  a los resultados que arrojó la evaluación final.</a:t>
            </a:r>
          </a:p>
          <a:p>
            <a:pPr marL="342900" lvl="0" indent="-342900">
              <a:buFont typeface="Arial" panose="020B0604020202020204" pitchFamily="34" charset="0"/>
              <a:buChar char="•"/>
            </a:pPr>
            <a:endParaRPr lang="es-CO" sz="2000" dirty="0">
              <a:solidFill>
                <a:srgbClr val="436CB7"/>
              </a:solidFill>
              <a:latin typeface="Arial" panose="020B0604020202020204" pitchFamily="34" charset="0"/>
              <a:cs typeface="Arial" panose="020B0604020202020204" pitchFamily="34" charset="0"/>
              <a:sym typeface="Calibri"/>
            </a:endParaRPr>
          </a:p>
          <a:p>
            <a:pPr marL="0" marR="0" lvl="0" indent="0" algn="l" rtl="0">
              <a:spcBef>
                <a:spcPts val="0"/>
              </a:spcBef>
              <a:spcAft>
                <a:spcPts val="0"/>
              </a:spcAft>
              <a:buNone/>
            </a:pPr>
            <a:endParaRPr sz="1200" dirty="0">
              <a:solidFill>
                <a:srgbClr val="3F3F3F"/>
              </a:solidFill>
              <a:latin typeface="Arial"/>
              <a:ea typeface="Arial"/>
              <a:cs typeface="Arial"/>
              <a:sym typeface="Arial"/>
            </a:endParaRPr>
          </a:p>
        </p:txBody>
      </p:sp>
      <p:pic>
        <p:nvPicPr>
          <p:cNvPr id="13" name="Imagen 12">
            <a:extLst>
              <a:ext uri="{FF2B5EF4-FFF2-40B4-BE49-F238E27FC236}">
                <a16:creationId xmlns:a16="http://schemas.microsoft.com/office/drawing/2014/main" xmlns="" id="{C701BD07-D587-4CDE-BD9B-889D455A5692}"/>
              </a:ext>
            </a:extLst>
          </p:cNvPr>
          <p:cNvPicPr>
            <a:picLocks noChangeAspect="1"/>
          </p:cNvPicPr>
          <p:nvPr/>
        </p:nvPicPr>
        <p:blipFill>
          <a:blip r:embed="rId3"/>
          <a:stretch>
            <a:fillRect/>
          </a:stretch>
        </p:blipFill>
        <p:spPr>
          <a:xfrm>
            <a:off x="2750248" y="2806444"/>
            <a:ext cx="5813502" cy="609982"/>
          </a:xfrm>
          <a:prstGeom prst="rect">
            <a:avLst/>
          </a:prstGeom>
        </p:spPr>
      </p:pic>
      <p:sp>
        <p:nvSpPr>
          <p:cNvPr id="14" name="Rectángulo 13">
            <a:extLst>
              <a:ext uri="{FF2B5EF4-FFF2-40B4-BE49-F238E27FC236}">
                <a16:creationId xmlns:a16="http://schemas.microsoft.com/office/drawing/2014/main" xmlns="" id="{5C4AB929-2B18-40D0-8A15-69D9A25927FE}"/>
              </a:ext>
            </a:extLst>
          </p:cNvPr>
          <p:cNvSpPr/>
          <p:nvPr/>
        </p:nvSpPr>
        <p:spPr>
          <a:xfrm>
            <a:off x="0" y="6172541"/>
            <a:ext cx="12192000" cy="338554"/>
          </a:xfrm>
          <a:prstGeom prst="rect">
            <a:avLst/>
          </a:prstGeom>
          <a:solidFill>
            <a:srgbClr val="E43866"/>
          </a:solidFill>
          <a:ln w="19050">
            <a:solidFill>
              <a:srgbClr val="E43866"/>
            </a:solidFill>
          </a:ln>
        </p:spPr>
        <p:txBody>
          <a:bodyPr wrap="square">
            <a:spAutoFit/>
          </a:bodyPr>
          <a:lstStyle/>
          <a:p>
            <a:pPr algn="just"/>
            <a:r>
              <a:rPr lang="es-CO" sz="1600" dirty="0">
                <a:solidFill>
                  <a:schemeClr val="bg1"/>
                </a:solidFill>
                <a:latin typeface="Arial" panose="020B0604020202020204" pitchFamily="34" charset="0"/>
                <a:cs typeface="Arial" panose="020B0604020202020204" pitchFamily="34" charset="0"/>
              </a:rPr>
              <a:t>El proceso es cíclico.</a:t>
            </a:r>
          </a:p>
        </p:txBody>
      </p:sp>
      <p:sp>
        <p:nvSpPr>
          <p:cNvPr id="9" name="Rectángulo 8">
            <a:extLst>
              <a:ext uri="{FF2B5EF4-FFF2-40B4-BE49-F238E27FC236}">
                <a16:creationId xmlns:a16="http://schemas.microsoft.com/office/drawing/2014/main" xmlns="" id="{92E46B55-4537-4505-9965-29DC2667A8CF}"/>
              </a:ext>
            </a:extLst>
          </p:cNvPr>
          <p:cNvSpPr/>
          <p:nvPr/>
        </p:nvSpPr>
        <p:spPr>
          <a:xfrm flipV="1">
            <a:off x="650860" y="1547365"/>
            <a:ext cx="1996208" cy="45719"/>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spTree>
    <p:extLst>
      <p:ext uri="{BB962C8B-B14F-4D97-AF65-F5344CB8AC3E}">
        <p14:creationId xmlns:p14="http://schemas.microsoft.com/office/powerpoint/2010/main" val="1488245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DA1DC6C8-7FCA-D54A-B85B-7CA7435C9AE6}"/>
              </a:ext>
            </a:extLst>
          </p:cNvPr>
          <p:cNvSpPr/>
          <p:nvPr/>
        </p:nvSpPr>
        <p:spPr>
          <a:xfrm>
            <a:off x="-7088" y="-7088"/>
            <a:ext cx="12284149" cy="6939516"/>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9" name="CuadroTexto 8">
            <a:extLst>
              <a:ext uri="{FF2B5EF4-FFF2-40B4-BE49-F238E27FC236}">
                <a16:creationId xmlns:a16="http://schemas.microsoft.com/office/drawing/2014/main" xmlns="" id="{292378DE-4BCF-804A-84D6-8BDC94475975}"/>
              </a:ext>
            </a:extLst>
          </p:cNvPr>
          <p:cNvSpPr txBox="1"/>
          <p:nvPr/>
        </p:nvSpPr>
        <p:spPr>
          <a:xfrm>
            <a:off x="3050719" y="3105834"/>
            <a:ext cx="5649238" cy="646331"/>
          </a:xfrm>
          <a:prstGeom prst="rect">
            <a:avLst/>
          </a:prstGeom>
          <a:noFill/>
        </p:spPr>
        <p:txBody>
          <a:bodyPr wrap="square" rtlCol="0">
            <a:spAutoFit/>
          </a:bodyPr>
          <a:lstStyle/>
          <a:p>
            <a:r>
              <a:rPr lang="es-CO" sz="3600" b="1" dirty="0">
                <a:solidFill>
                  <a:schemeClr val="bg1"/>
                </a:solidFill>
                <a:latin typeface="Arial" panose="020B0604020202020204" pitchFamily="34" charset="0"/>
                <a:cs typeface="Arial" panose="020B0604020202020204" pitchFamily="34" charset="0"/>
              </a:rPr>
              <a:t>#</a:t>
            </a:r>
            <a:r>
              <a:rPr lang="es-CO" sz="3600" dirty="0">
                <a:solidFill>
                  <a:schemeClr val="bg1"/>
                </a:solidFill>
                <a:latin typeface="Arial" panose="020B0604020202020204" pitchFamily="34" charset="0"/>
                <a:cs typeface="Arial" panose="020B0604020202020204" pitchFamily="34" charset="0"/>
              </a:rPr>
              <a:t>La</a:t>
            </a:r>
            <a:r>
              <a:rPr lang="es-CO" sz="3600" b="1" dirty="0">
                <a:solidFill>
                  <a:schemeClr val="bg1"/>
                </a:solidFill>
                <a:latin typeface="Arial" panose="020B0604020202020204" pitchFamily="34" charset="0"/>
                <a:cs typeface="Arial" panose="020B0604020202020204" pitchFamily="34" charset="0"/>
              </a:rPr>
              <a:t>Educación</a:t>
            </a:r>
            <a:r>
              <a:rPr lang="es-CO" sz="3600" dirty="0">
                <a:solidFill>
                  <a:schemeClr val="bg1"/>
                </a:solidFill>
                <a:latin typeface="Arial" panose="020B0604020202020204" pitchFamily="34" charset="0"/>
                <a:cs typeface="Arial" panose="020B0604020202020204" pitchFamily="34" charset="0"/>
              </a:rPr>
              <a:t>EsDeTodos</a:t>
            </a:r>
            <a:endParaRPr lang="es-CO" sz="3600" b="1" dirty="0">
              <a:solidFill>
                <a:schemeClr val="bg1"/>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xmlns="" id="{0783E4CE-C240-214C-B75F-411C5AD6F77D}"/>
              </a:ext>
            </a:extLst>
          </p:cNvPr>
          <p:cNvSpPr txBox="1"/>
          <p:nvPr/>
        </p:nvSpPr>
        <p:spPr>
          <a:xfrm>
            <a:off x="2807530" y="5133108"/>
            <a:ext cx="1634695" cy="369332"/>
          </a:xfrm>
          <a:prstGeom prst="rect">
            <a:avLst/>
          </a:prstGeom>
          <a:noFill/>
        </p:spPr>
        <p:txBody>
          <a:bodyPr wrap="square" rtlCol="0">
            <a:spAutoFit/>
          </a:bodyPr>
          <a:lstStyle/>
          <a:p>
            <a:r>
              <a:rPr lang="es-CO" dirty="0">
                <a:solidFill>
                  <a:schemeClr val="bg1"/>
                </a:solidFill>
                <a:latin typeface="Arial" panose="020B0604020202020204" pitchFamily="34" charset="0"/>
                <a:cs typeface="Arial" panose="020B0604020202020204" pitchFamily="34" charset="0"/>
              </a:rPr>
              <a:t>Mineducacion</a:t>
            </a:r>
            <a:endParaRPr lang="es-CO" b="1" dirty="0">
              <a:solidFill>
                <a:schemeClr val="bg1"/>
              </a:solidFill>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xmlns="" id="{A47593BC-1CD9-E14C-95B1-3BC5BDD65AC9}"/>
              </a:ext>
            </a:extLst>
          </p:cNvPr>
          <p:cNvSpPr txBox="1"/>
          <p:nvPr/>
        </p:nvSpPr>
        <p:spPr>
          <a:xfrm>
            <a:off x="5203397" y="5133108"/>
            <a:ext cx="2118889" cy="369332"/>
          </a:xfrm>
          <a:prstGeom prst="rect">
            <a:avLst/>
          </a:prstGeom>
          <a:noFill/>
        </p:spPr>
        <p:txBody>
          <a:bodyPr wrap="square" rtlCol="0">
            <a:spAutoFit/>
          </a:bodyPr>
          <a:lstStyle/>
          <a:p>
            <a:r>
              <a:rPr lang="es-CO" dirty="0">
                <a:solidFill>
                  <a:schemeClr val="bg1"/>
                </a:solidFill>
                <a:latin typeface="Arial" panose="020B0604020202020204" pitchFamily="34" charset="0"/>
                <a:cs typeface="Arial" panose="020B0604020202020204" pitchFamily="34" charset="0"/>
              </a:rPr>
              <a:t>@Mineducacion</a:t>
            </a:r>
            <a:endParaRPr lang="es-CO" b="1" dirty="0">
              <a:solidFill>
                <a:schemeClr val="bg1"/>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xmlns="" id="{1D60EC01-DBCD-EA43-A971-889D5C4E215C}"/>
              </a:ext>
            </a:extLst>
          </p:cNvPr>
          <p:cNvSpPr txBox="1"/>
          <p:nvPr/>
        </p:nvSpPr>
        <p:spPr>
          <a:xfrm>
            <a:off x="7783568" y="5133108"/>
            <a:ext cx="2118889" cy="369332"/>
          </a:xfrm>
          <a:prstGeom prst="rect">
            <a:avLst/>
          </a:prstGeom>
          <a:noFill/>
        </p:spPr>
        <p:txBody>
          <a:bodyPr wrap="square" rtlCol="0">
            <a:spAutoFit/>
          </a:bodyPr>
          <a:lstStyle/>
          <a:p>
            <a:r>
              <a:rPr lang="es-CO" dirty="0">
                <a:solidFill>
                  <a:schemeClr val="bg1"/>
                </a:solidFill>
                <a:latin typeface="Arial" panose="020B0604020202020204" pitchFamily="34" charset="0"/>
                <a:cs typeface="Arial" panose="020B0604020202020204" pitchFamily="34" charset="0"/>
              </a:rPr>
              <a:t>@Mineducacion</a:t>
            </a:r>
            <a:endParaRPr lang="es-CO" b="1" dirty="0">
              <a:solidFill>
                <a:schemeClr val="bg1"/>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xmlns="" id="{8EFC1ADE-26D0-3F45-8E27-92EB9D75682A}"/>
              </a:ext>
            </a:extLst>
          </p:cNvPr>
          <p:cNvPicPr>
            <a:picLocks noChangeAspect="1"/>
          </p:cNvPicPr>
          <p:nvPr/>
        </p:nvPicPr>
        <p:blipFill>
          <a:blip r:embed="rId3"/>
          <a:stretch>
            <a:fillRect/>
          </a:stretch>
        </p:blipFill>
        <p:spPr>
          <a:xfrm>
            <a:off x="2488403" y="5209824"/>
            <a:ext cx="304800" cy="215900"/>
          </a:xfrm>
          <a:prstGeom prst="rect">
            <a:avLst/>
          </a:prstGeom>
        </p:spPr>
      </p:pic>
      <p:pic>
        <p:nvPicPr>
          <p:cNvPr id="5" name="Imagen 4">
            <a:extLst>
              <a:ext uri="{FF2B5EF4-FFF2-40B4-BE49-F238E27FC236}">
                <a16:creationId xmlns:a16="http://schemas.microsoft.com/office/drawing/2014/main" xmlns="" id="{074F8FDD-5177-254D-91A5-090B38923318}"/>
              </a:ext>
            </a:extLst>
          </p:cNvPr>
          <p:cNvPicPr>
            <a:picLocks noChangeAspect="1"/>
          </p:cNvPicPr>
          <p:nvPr/>
        </p:nvPicPr>
        <p:blipFill>
          <a:blip r:embed="rId4"/>
          <a:stretch>
            <a:fillRect/>
          </a:stretch>
        </p:blipFill>
        <p:spPr>
          <a:xfrm>
            <a:off x="4978280" y="5203474"/>
            <a:ext cx="266700" cy="228600"/>
          </a:xfrm>
          <a:prstGeom prst="rect">
            <a:avLst/>
          </a:prstGeom>
        </p:spPr>
      </p:pic>
      <p:pic>
        <p:nvPicPr>
          <p:cNvPr id="13" name="Imagen 12">
            <a:extLst>
              <a:ext uri="{FF2B5EF4-FFF2-40B4-BE49-F238E27FC236}">
                <a16:creationId xmlns:a16="http://schemas.microsoft.com/office/drawing/2014/main" xmlns="" id="{B4582D57-FC4C-E748-B2B6-6C8AAB9599ED}"/>
              </a:ext>
            </a:extLst>
          </p:cNvPr>
          <p:cNvPicPr>
            <a:picLocks noChangeAspect="1"/>
          </p:cNvPicPr>
          <p:nvPr/>
        </p:nvPicPr>
        <p:blipFill>
          <a:blip r:embed="rId5"/>
          <a:stretch>
            <a:fillRect/>
          </a:stretch>
        </p:blipFill>
        <p:spPr>
          <a:xfrm>
            <a:off x="7569144" y="5197124"/>
            <a:ext cx="228600" cy="241300"/>
          </a:xfrm>
          <a:prstGeom prst="rect">
            <a:avLst/>
          </a:prstGeom>
        </p:spPr>
      </p:pic>
      <p:pic>
        <p:nvPicPr>
          <p:cNvPr id="4" name="Imagen 3">
            <a:extLst>
              <a:ext uri="{FF2B5EF4-FFF2-40B4-BE49-F238E27FC236}">
                <a16:creationId xmlns:a16="http://schemas.microsoft.com/office/drawing/2014/main" xmlns="" id="{3539ACF9-627C-EB48-80D5-8211035E69E9}"/>
              </a:ext>
            </a:extLst>
          </p:cNvPr>
          <p:cNvPicPr>
            <a:picLocks noChangeAspect="1"/>
          </p:cNvPicPr>
          <p:nvPr/>
        </p:nvPicPr>
        <p:blipFill>
          <a:blip r:embed="rId6"/>
          <a:stretch>
            <a:fillRect/>
          </a:stretch>
        </p:blipFill>
        <p:spPr>
          <a:xfrm>
            <a:off x="-7088" y="803257"/>
            <a:ext cx="3200937" cy="609702"/>
          </a:xfrm>
          <a:prstGeom prst="rect">
            <a:avLst/>
          </a:prstGeom>
        </p:spPr>
      </p:pic>
    </p:spTree>
    <p:extLst>
      <p:ext uri="{BB962C8B-B14F-4D97-AF65-F5344CB8AC3E}">
        <p14:creationId xmlns:p14="http://schemas.microsoft.com/office/powerpoint/2010/main" val="2343845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DFE99074-C8E0-4455-904A-E90B4CF46A5C}"/>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a:latin typeface="Arial" panose="020B0604020202020204" pitchFamily="34" charset="0"/>
              </a:rPr>
              <a:t>1</a:t>
            </a:r>
          </a:p>
        </p:txBody>
      </p:sp>
      <p:sp>
        <p:nvSpPr>
          <p:cNvPr id="5" name="CuadroTexto 4">
            <a:extLst>
              <a:ext uri="{FF2B5EF4-FFF2-40B4-BE49-F238E27FC236}">
                <a16:creationId xmlns:a16="http://schemas.microsoft.com/office/drawing/2014/main" xmlns="" id="{711405E0-BFE6-4833-A24C-AA6F19E3B145}"/>
              </a:ext>
            </a:extLst>
          </p:cNvPr>
          <p:cNvSpPr txBox="1"/>
          <p:nvPr/>
        </p:nvSpPr>
        <p:spPr>
          <a:xfrm>
            <a:off x="822043" y="305389"/>
            <a:ext cx="11244309" cy="400110"/>
          </a:xfrm>
          <a:prstGeom prst="rect">
            <a:avLst/>
          </a:prstGeom>
        </p:spPr>
        <p:txBody>
          <a:bodyPr wrap="square" rtlCol="0">
            <a:spAutoFit/>
          </a:bodyPr>
          <a:lstStyle/>
          <a:p>
            <a:r>
              <a:rPr lang="es-ES" sz="2000" b="1" dirty="0">
                <a:solidFill>
                  <a:srgbClr val="3F65AA"/>
                </a:solidFill>
                <a:latin typeface="Arial" panose="020B0604020202020204" pitchFamily="34" charset="0"/>
                <a:cs typeface="Arial" panose="020B0604020202020204" pitchFamily="34" charset="0"/>
                <a:sym typeface="Arial"/>
              </a:rPr>
              <a:t>Sistema Institucional de Evaluación de los Estudiantes -SIEE- </a:t>
            </a:r>
          </a:p>
        </p:txBody>
      </p:sp>
      <p:sp>
        <p:nvSpPr>
          <p:cNvPr id="7" name="Rectángulo redondeado 34">
            <a:extLst>
              <a:ext uri="{FF2B5EF4-FFF2-40B4-BE49-F238E27FC236}">
                <a16:creationId xmlns:a16="http://schemas.microsoft.com/office/drawing/2014/main" xmlns="" id="{21BDD939-0AA9-4F9A-AD58-A38AFE10B38A}"/>
              </a:ext>
            </a:extLst>
          </p:cNvPr>
          <p:cNvSpPr/>
          <p:nvPr/>
        </p:nvSpPr>
        <p:spPr>
          <a:xfrm>
            <a:off x="8205215" y="2189667"/>
            <a:ext cx="3384795" cy="4362944"/>
          </a:xfrm>
          <a:prstGeom prst="roundRect">
            <a:avLst>
              <a:gd name="adj" fmla="val 0"/>
            </a:avLst>
          </a:prstGeom>
          <a:solidFill>
            <a:schemeClr val="bg1"/>
          </a:solidFill>
          <a:ln w="25400" cap="flat" cmpd="sng">
            <a:solidFill>
              <a:srgbClr val="E43866"/>
            </a:solidFill>
            <a:prstDash val="solid"/>
            <a:round/>
            <a:headEnd type="none" w="sm" len="sm"/>
            <a:tailEnd type="none" w="sm" len="sm"/>
          </a:ln>
        </p:spPr>
        <p:txBody>
          <a:bodyPr spcFirstLastPara="1" wrap="square" lIns="91425" tIns="45700" rIns="91425" bIns="45700" anchor="t" anchorCtr="0">
            <a:noAutofit/>
          </a:bodyPr>
          <a:lstStyle/>
          <a:p>
            <a:pPr marL="285750" indent="-285750">
              <a:buFont typeface="Arial" panose="020B0604020202020204" pitchFamily="34" charset="0"/>
              <a:buChar char="•"/>
            </a:pPr>
            <a:r>
              <a:rPr lang="es-CO" sz="1600" dirty="0">
                <a:solidFill>
                  <a:srgbClr val="436CB7"/>
                </a:solidFill>
                <a:latin typeface="Arial" panose="020B0604020202020204" pitchFamily="34" charset="0"/>
                <a:cs typeface="Arial" panose="020B0604020202020204" pitchFamily="34" charset="0"/>
              </a:rPr>
              <a:t>Establecimiento del Sistema Institucional de Evaluación de Estudiantes.</a:t>
            </a:r>
          </a:p>
          <a:p>
            <a:pPr marL="285750" indent="-285750">
              <a:buFont typeface="Arial" panose="020B0604020202020204" pitchFamily="34" charset="0"/>
              <a:buChar char="•"/>
            </a:pPr>
            <a:r>
              <a:rPr lang="es-CO" sz="1600" dirty="0">
                <a:solidFill>
                  <a:srgbClr val="436CB7"/>
                </a:solidFill>
                <a:latin typeface="Arial" panose="020B0604020202020204" pitchFamily="34" charset="0"/>
                <a:cs typeface="Arial" panose="020B0604020202020204" pitchFamily="34" charset="0"/>
              </a:rPr>
              <a:t>Escala de valoración. </a:t>
            </a:r>
            <a:r>
              <a:rPr lang="es-CO" sz="1600" b="1" dirty="0">
                <a:solidFill>
                  <a:srgbClr val="436CB7"/>
                </a:solidFill>
                <a:latin typeface="Arial" panose="020B0604020202020204" pitchFamily="34" charset="0"/>
                <a:cs typeface="Arial" panose="020B0604020202020204" pitchFamily="34" charset="0"/>
              </a:rPr>
              <a:t>Cada establecimiento educativo </a:t>
            </a:r>
            <a:r>
              <a:rPr lang="es-CO" sz="1600" dirty="0">
                <a:solidFill>
                  <a:srgbClr val="436CB7"/>
                </a:solidFill>
                <a:latin typeface="Arial" panose="020B0604020202020204" pitchFamily="34" charset="0"/>
                <a:cs typeface="Arial" panose="020B0604020202020204" pitchFamily="34" charset="0"/>
              </a:rPr>
              <a:t>definirá su escala de valoración de los desempeños.</a:t>
            </a:r>
          </a:p>
          <a:p>
            <a:pPr marL="285750" indent="-285750">
              <a:buFont typeface="Arial" panose="020B0604020202020204" pitchFamily="34" charset="0"/>
              <a:buChar char="•"/>
            </a:pPr>
            <a:r>
              <a:rPr lang="es-CO" sz="1600" dirty="0">
                <a:solidFill>
                  <a:srgbClr val="436CB7"/>
                </a:solidFill>
                <a:latin typeface="Arial" panose="020B0604020202020204" pitchFamily="34" charset="0"/>
                <a:cs typeface="Arial" panose="020B0604020202020204" pitchFamily="34" charset="0"/>
              </a:rPr>
              <a:t>Evaluación y Promoción escolar. </a:t>
            </a:r>
            <a:r>
              <a:rPr lang="es-CO" sz="1600" b="1" dirty="0">
                <a:solidFill>
                  <a:srgbClr val="436CB7"/>
                </a:solidFill>
                <a:latin typeface="Arial" panose="020B0604020202020204" pitchFamily="34" charset="0"/>
                <a:cs typeface="Arial" panose="020B0604020202020204" pitchFamily="34" charset="0"/>
              </a:rPr>
              <a:t>Cada establecimiento educativo determinará los criterios </a:t>
            </a:r>
            <a:r>
              <a:rPr lang="es-CO" sz="1600" dirty="0">
                <a:solidFill>
                  <a:srgbClr val="436CB7"/>
                </a:solidFill>
                <a:latin typeface="Arial" panose="020B0604020202020204" pitchFamily="34" charset="0"/>
                <a:cs typeface="Arial" panose="020B0604020202020204" pitchFamily="34" charset="0"/>
              </a:rPr>
              <a:t>de evaluación y promoción escolar. </a:t>
            </a:r>
          </a:p>
          <a:p>
            <a:pPr marL="285750" indent="-285750">
              <a:buFont typeface="Arial" panose="020B0604020202020204" pitchFamily="34" charset="0"/>
              <a:buChar char="•"/>
            </a:pPr>
            <a:r>
              <a:rPr lang="es-CO" sz="1600" dirty="0">
                <a:solidFill>
                  <a:srgbClr val="436CB7"/>
                </a:solidFill>
                <a:latin typeface="Arial" panose="020B0604020202020204" pitchFamily="34" charset="0"/>
                <a:cs typeface="Arial" panose="020B0604020202020204" pitchFamily="34" charset="0"/>
              </a:rPr>
              <a:t>El </a:t>
            </a:r>
            <a:r>
              <a:rPr lang="es-CO" sz="1600" b="1" dirty="0">
                <a:solidFill>
                  <a:srgbClr val="436CB7"/>
                </a:solidFill>
                <a:latin typeface="Arial" panose="020B0604020202020204" pitchFamily="34" charset="0"/>
                <a:cs typeface="Arial" panose="020B0604020202020204" pitchFamily="34" charset="0"/>
              </a:rPr>
              <a:t>establecimiento educativo definirá </a:t>
            </a:r>
            <a:r>
              <a:rPr lang="es-CO" sz="1600" dirty="0">
                <a:solidFill>
                  <a:srgbClr val="436CB7"/>
                </a:solidFill>
                <a:latin typeface="Arial" panose="020B0604020202020204" pitchFamily="34" charset="0"/>
                <a:cs typeface="Arial" panose="020B0604020202020204" pitchFamily="34" charset="0"/>
              </a:rPr>
              <a:t>el porcentaje de asistencia que incida en la promoción del estudiante.</a:t>
            </a:r>
          </a:p>
        </p:txBody>
      </p:sp>
      <p:sp>
        <p:nvSpPr>
          <p:cNvPr id="9" name="Rectángulo redondeado 31">
            <a:extLst>
              <a:ext uri="{FF2B5EF4-FFF2-40B4-BE49-F238E27FC236}">
                <a16:creationId xmlns:a16="http://schemas.microsoft.com/office/drawing/2014/main" xmlns="" id="{C08F00B6-77C0-4E4E-B957-2B48BC2B0654}"/>
              </a:ext>
            </a:extLst>
          </p:cNvPr>
          <p:cNvSpPr/>
          <p:nvPr/>
        </p:nvSpPr>
        <p:spPr>
          <a:xfrm>
            <a:off x="4371584" y="2189667"/>
            <a:ext cx="3512059" cy="4362944"/>
          </a:xfrm>
          <a:prstGeom prst="roundRect">
            <a:avLst>
              <a:gd name="adj" fmla="val 0"/>
            </a:avLst>
          </a:prstGeom>
          <a:solidFill>
            <a:schemeClr val="bg1"/>
          </a:solidFill>
          <a:ln w="25400" cap="flat" cmpd="sng">
            <a:solidFill>
              <a:srgbClr val="E43866"/>
            </a:solidFill>
            <a:prstDash val="solid"/>
            <a:round/>
            <a:headEnd type="none" w="sm" len="sm"/>
            <a:tailEnd type="none" w="sm" len="sm"/>
          </a:ln>
        </p:spPr>
        <p:txBody>
          <a:bodyPr spcFirstLastPara="1" wrap="square" lIns="91425" tIns="45700" rIns="91425" bIns="45700" anchor="t" anchorCtr="0">
            <a:noAutofit/>
          </a:bodyPr>
          <a:lstStyle/>
          <a:p>
            <a:pPr marL="342900" indent="-342900">
              <a:buFont typeface="Arial" panose="020B0604020202020204" pitchFamily="34" charset="0"/>
              <a:buChar char="•"/>
            </a:pPr>
            <a:r>
              <a:rPr lang="es-CO" sz="1600" dirty="0">
                <a:solidFill>
                  <a:srgbClr val="436CB7"/>
                </a:solidFill>
                <a:latin typeface="Arial" panose="020B0604020202020204" pitchFamily="34" charset="0"/>
                <a:cs typeface="Arial" panose="020B0604020202020204" pitchFamily="34" charset="0"/>
              </a:rPr>
              <a:t>Deberían establecerse </a:t>
            </a:r>
            <a:r>
              <a:rPr lang="es-CO" sz="1600" b="1" dirty="0">
                <a:solidFill>
                  <a:srgbClr val="436CB7"/>
                </a:solidFill>
                <a:latin typeface="Arial" panose="020B0604020202020204" pitchFamily="34" charset="0"/>
                <a:cs typeface="Arial" panose="020B0604020202020204" pitchFamily="34" charset="0"/>
              </a:rPr>
              <a:t>cuatro periodos.</a:t>
            </a:r>
          </a:p>
          <a:p>
            <a:pPr marL="342900" indent="-342900">
              <a:buFont typeface="Arial" panose="020B0604020202020204" pitchFamily="34" charset="0"/>
              <a:buChar char="•"/>
            </a:pPr>
            <a:r>
              <a:rPr lang="es-CO" sz="1600" dirty="0">
                <a:solidFill>
                  <a:srgbClr val="436CB7"/>
                </a:solidFill>
                <a:latin typeface="Arial" panose="020B0604020202020204" pitchFamily="34" charset="0"/>
                <a:cs typeface="Arial" panose="020B0604020202020204" pitchFamily="34" charset="0"/>
              </a:rPr>
              <a:t>Debería existir </a:t>
            </a:r>
            <a:r>
              <a:rPr lang="es-CO" sz="1600" b="1" dirty="0">
                <a:solidFill>
                  <a:srgbClr val="436CB7"/>
                </a:solidFill>
                <a:latin typeface="Arial" panose="020B0604020202020204" pitchFamily="34" charset="0"/>
                <a:cs typeface="Arial" panose="020B0604020202020204" pitchFamily="34" charset="0"/>
              </a:rPr>
              <a:t>un quinto boletín </a:t>
            </a:r>
            <a:r>
              <a:rPr lang="es-CO" sz="1600" dirty="0">
                <a:solidFill>
                  <a:srgbClr val="436CB7"/>
                </a:solidFill>
                <a:latin typeface="Arial" panose="020B0604020202020204" pitchFamily="34" charset="0"/>
                <a:cs typeface="Arial" panose="020B0604020202020204" pitchFamily="34" charset="0"/>
              </a:rPr>
              <a:t>de calificaciones (Excelente, Sobresaliente, Aceptable, Insuficiente, Deficiente).</a:t>
            </a:r>
          </a:p>
          <a:p>
            <a:pPr marL="342900" indent="-342900">
              <a:buFont typeface="Arial" panose="020B0604020202020204" pitchFamily="34" charset="0"/>
              <a:buChar char="•"/>
            </a:pPr>
            <a:r>
              <a:rPr lang="es-CO" sz="1600" dirty="0">
                <a:solidFill>
                  <a:srgbClr val="436CB7"/>
                </a:solidFill>
                <a:latin typeface="Arial" panose="020B0604020202020204" pitchFamily="34" charset="0"/>
                <a:cs typeface="Arial" panose="020B0604020202020204" pitchFamily="34" charset="0"/>
              </a:rPr>
              <a:t>Comisiones de evaluación y promoción.</a:t>
            </a:r>
          </a:p>
          <a:p>
            <a:pPr marL="342900" indent="-342900">
              <a:buFont typeface="Arial" panose="020B0604020202020204" pitchFamily="34" charset="0"/>
              <a:buChar char="•"/>
            </a:pPr>
            <a:r>
              <a:rPr lang="es-CO" sz="1600" dirty="0">
                <a:solidFill>
                  <a:srgbClr val="436CB7"/>
                </a:solidFill>
                <a:latin typeface="Arial" panose="020B0604020202020204" pitchFamily="34" charset="0"/>
                <a:cs typeface="Arial" panose="020B0604020202020204" pitchFamily="34" charset="0"/>
              </a:rPr>
              <a:t>Mínimo de promoción debería ser</a:t>
            </a:r>
            <a:r>
              <a:rPr lang="es-CO" sz="1600" b="1" dirty="0">
                <a:solidFill>
                  <a:srgbClr val="436CB7"/>
                </a:solidFill>
                <a:latin typeface="Arial" panose="020B0604020202020204" pitchFamily="34" charset="0"/>
                <a:cs typeface="Arial" panose="020B0604020202020204" pitchFamily="34" charset="0"/>
              </a:rPr>
              <a:t> del 95%.</a:t>
            </a:r>
          </a:p>
          <a:p>
            <a:pPr marL="342900" indent="-342900">
              <a:buFont typeface="Arial" panose="020B0604020202020204" pitchFamily="34" charset="0"/>
              <a:buChar char="•"/>
            </a:pPr>
            <a:r>
              <a:rPr lang="es-CO" sz="1600" dirty="0">
                <a:solidFill>
                  <a:srgbClr val="436CB7"/>
                </a:solidFill>
                <a:latin typeface="Arial" panose="020B0604020202020204" pitchFamily="34" charset="0"/>
                <a:cs typeface="Arial" panose="020B0604020202020204" pitchFamily="34" charset="0"/>
              </a:rPr>
              <a:t>Se debería considerar </a:t>
            </a:r>
            <a:r>
              <a:rPr lang="es-CO" sz="1600" b="1" dirty="0">
                <a:solidFill>
                  <a:srgbClr val="436CB7"/>
                </a:solidFill>
                <a:latin typeface="Arial" panose="020B0604020202020204" pitchFamily="34" charset="0"/>
                <a:cs typeface="Arial" panose="020B0604020202020204" pitchFamily="34" charset="0"/>
              </a:rPr>
              <a:t>criterios para la repetición </a:t>
            </a:r>
            <a:r>
              <a:rPr lang="es-CO" sz="1600" dirty="0">
                <a:solidFill>
                  <a:srgbClr val="436CB7"/>
                </a:solidFill>
                <a:latin typeface="Arial" panose="020B0604020202020204" pitchFamily="34" charset="0"/>
                <a:cs typeface="Arial" panose="020B0604020202020204" pitchFamily="34" charset="0"/>
              </a:rPr>
              <a:t>de un grado (un estudiante con en tres o más áreas reprobadas).</a:t>
            </a:r>
          </a:p>
          <a:p>
            <a:pPr marL="342900" indent="-342900">
              <a:buFont typeface="Arial" panose="020B0604020202020204" pitchFamily="34" charset="0"/>
              <a:buChar char="•"/>
            </a:pPr>
            <a:r>
              <a:rPr lang="es-CO" sz="1600" dirty="0">
                <a:solidFill>
                  <a:srgbClr val="436CB7"/>
                </a:solidFill>
                <a:latin typeface="Arial" panose="020B0604020202020204" pitchFamily="34" charset="0"/>
                <a:cs typeface="Arial" panose="020B0604020202020204" pitchFamily="34" charset="0"/>
              </a:rPr>
              <a:t>Se deberían hacer </a:t>
            </a:r>
            <a:r>
              <a:rPr lang="es-CO" sz="1600" b="1" dirty="0">
                <a:solidFill>
                  <a:srgbClr val="436CB7"/>
                </a:solidFill>
                <a:latin typeface="Arial" panose="020B0604020202020204" pitchFamily="34" charset="0"/>
                <a:cs typeface="Arial" panose="020B0604020202020204" pitchFamily="34" charset="0"/>
              </a:rPr>
              <a:t>Evaluaciones de recuperación</a:t>
            </a:r>
            <a:r>
              <a:rPr lang="es-CO" sz="1600" dirty="0">
                <a:solidFill>
                  <a:srgbClr val="436CB7"/>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s-CO" sz="1600" dirty="0">
              <a:solidFill>
                <a:srgbClr val="436CB7"/>
              </a:solidFill>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xmlns="" id="{B2C5632D-1CC0-4044-BDCE-CAA357D1C818}"/>
              </a:ext>
            </a:extLst>
          </p:cNvPr>
          <p:cNvSpPr txBox="1"/>
          <p:nvPr/>
        </p:nvSpPr>
        <p:spPr>
          <a:xfrm>
            <a:off x="4689571" y="1688390"/>
            <a:ext cx="2924198" cy="400110"/>
          </a:xfrm>
          <a:prstGeom prst="rect">
            <a:avLst/>
          </a:prstGeom>
          <a:solidFill>
            <a:schemeClr val="bg1"/>
          </a:solidFill>
          <a:ln w="25400" cap="flat" cmpd="sng">
            <a:solidFill>
              <a:srgbClr val="E43866"/>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L="342900" lvl="0" indent="-342900">
              <a:buFont typeface="Arial" panose="020B0604020202020204" pitchFamily="34" charset="0"/>
              <a:buChar char="•"/>
              <a:defRPr sz="2000">
                <a:solidFill>
                  <a:srgbClr val="436CB7"/>
                </a:solidFill>
                <a:latin typeface="Arial" panose="020B0604020202020204" pitchFamily="34" charset="0"/>
                <a:cs typeface="Arial" panose="020B0604020202020204" pitchFamily="34" charset="0"/>
              </a:defRPr>
            </a:lvl1pPr>
            <a:lvl2pPr lvl="1">
              <a:defRPr sz="2000">
                <a:solidFill>
                  <a:srgbClr val="436CB7"/>
                </a:solidFill>
                <a:latin typeface="Arial" panose="020B0604020202020204" pitchFamily="34" charset="0"/>
                <a:cs typeface="Arial" panose="020B0604020202020204" pitchFamily="34" charset="0"/>
              </a:defRPr>
            </a:lvl2pPr>
          </a:lstStyle>
          <a:p>
            <a:pPr marL="0" indent="0" algn="ctr">
              <a:buNone/>
            </a:pPr>
            <a:r>
              <a:rPr lang="es-CO" sz="1600" b="1" dirty="0"/>
              <a:t>Decreto 230 de 2002</a:t>
            </a:r>
          </a:p>
        </p:txBody>
      </p:sp>
      <p:sp>
        <p:nvSpPr>
          <p:cNvPr id="18" name="CuadroTexto 17">
            <a:extLst>
              <a:ext uri="{FF2B5EF4-FFF2-40B4-BE49-F238E27FC236}">
                <a16:creationId xmlns:a16="http://schemas.microsoft.com/office/drawing/2014/main" xmlns="" id="{7D5B3D61-3724-4F84-9872-CE4538A2490F}"/>
              </a:ext>
            </a:extLst>
          </p:cNvPr>
          <p:cNvSpPr txBox="1"/>
          <p:nvPr/>
        </p:nvSpPr>
        <p:spPr>
          <a:xfrm>
            <a:off x="955142" y="1695662"/>
            <a:ext cx="2833605" cy="400110"/>
          </a:xfrm>
          <a:prstGeom prst="rect">
            <a:avLst/>
          </a:prstGeom>
          <a:solidFill>
            <a:schemeClr val="bg1"/>
          </a:solidFill>
          <a:ln w="25400" cap="flat" cmpd="sng">
            <a:solidFill>
              <a:srgbClr val="E43866"/>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L="342900" lvl="0" indent="-342900">
              <a:buFont typeface="Arial" panose="020B0604020202020204" pitchFamily="34" charset="0"/>
              <a:buChar char="•"/>
              <a:defRPr sz="2000">
                <a:solidFill>
                  <a:srgbClr val="436CB7"/>
                </a:solidFill>
                <a:latin typeface="Arial" panose="020B0604020202020204" pitchFamily="34" charset="0"/>
                <a:cs typeface="Arial" panose="020B0604020202020204" pitchFamily="34" charset="0"/>
              </a:defRPr>
            </a:lvl1pPr>
            <a:lvl2pPr lvl="1">
              <a:defRPr sz="2000">
                <a:solidFill>
                  <a:srgbClr val="436CB7"/>
                </a:solidFill>
                <a:latin typeface="Arial" panose="020B0604020202020204" pitchFamily="34" charset="0"/>
                <a:cs typeface="Arial" panose="020B0604020202020204" pitchFamily="34" charset="0"/>
              </a:defRPr>
            </a:lvl2pPr>
          </a:lstStyle>
          <a:p>
            <a:pPr marL="0" indent="0" algn="ctr">
              <a:buNone/>
            </a:pPr>
            <a:r>
              <a:rPr lang="es-CO" sz="1600" b="1" dirty="0"/>
              <a:t>Decreto 1860 de 1994</a:t>
            </a:r>
          </a:p>
        </p:txBody>
      </p:sp>
      <p:sp>
        <p:nvSpPr>
          <p:cNvPr id="19" name="CuadroTexto 18">
            <a:extLst>
              <a:ext uri="{FF2B5EF4-FFF2-40B4-BE49-F238E27FC236}">
                <a16:creationId xmlns:a16="http://schemas.microsoft.com/office/drawing/2014/main" xmlns="" id="{09FD8959-10AE-4DE6-BD73-17E427DF6AED}"/>
              </a:ext>
            </a:extLst>
          </p:cNvPr>
          <p:cNvSpPr txBox="1"/>
          <p:nvPr/>
        </p:nvSpPr>
        <p:spPr>
          <a:xfrm>
            <a:off x="8371820" y="1688390"/>
            <a:ext cx="2833605" cy="400110"/>
          </a:xfrm>
          <a:prstGeom prst="rect">
            <a:avLst/>
          </a:prstGeom>
          <a:solidFill>
            <a:schemeClr val="bg1"/>
          </a:solidFill>
          <a:ln w="25400" cap="flat" cmpd="sng">
            <a:solidFill>
              <a:srgbClr val="E43866"/>
            </a:solidFill>
            <a:prstDash val="solid"/>
            <a:round/>
            <a:headEnd type="none" w="sm" len="sm"/>
            <a:tailEnd type="none" w="sm" len="sm"/>
          </a:ln>
        </p:spPr>
        <p:txBody>
          <a:bodyPr spcFirstLastPara="1" wrap="square" lIns="91425" tIns="45700" rIns="91425" bIns="45700" anchor="t" anchorCtr="0">
            <a:noAutofit/>
          </a:bodyPr>
          <a:lstStyle>
            <a:defPPr>
              <a:defRPr lang="en-US"/>
            </a:defPPr>
            <a:lvl1pPr lvl="0" indent="0" algn="ctr">
              <a:buFont typeface="Arial" panose="020B0604020202020204" pitchFamily="34" charset="0"/>
              <a:buNone/>
              <a:defRPr sz="1600">
                <a:solidFill>
                  <a:srgbClr val="436CB7"/>
                </a:solidFill>
                <a:latin typeface="Arial" panose="020B0604020202020204" pitchFamily="34" charset="0"/>
                <a:cs typeface="Arial" panose="020B0604020202020204" pitchFamily="34" charset="0"/>
              </a:defRPr>
            </a:lvl1pPr>
            <a:lvl2pPr lvl="1">
              <a:defRPr sz="2000">
                <a:solidFill>
                  <a:srgbClr val="436CB7"/>
                </a:solidFill>
                <a:latin typeface="Arial" panose="020B0604020202020204" pitchFamily="34" charset="0"/>
                <a:cs typeface="Arial" panose="020B0604020202020204" pitchFamily="34" charset="0"/>
              </a:defRPr>
            </a:lvl2pPr>
          </a:lstStyle>
          <a:p>
            <a:r>
              <a:rPr lang="es-CO" b="1" dirty="0"/>
              <a:t>Decreto 1290 de 2009</a:t>
            </a:r>
          </a:p>
        </p:txBody>
      </p:sp>
      <p:sp>
        <p:nvSpPr>
          <p:cNvPr id="26" name="Rectángulo 25">
            <a:extLst>
              <a:ext uri="{FF2B5EF4-FFF2-40B4-BE49-F238E27FC236}">
                <a16:creationId xmlns:a16="http://schemas.microsoft.com/office/drawing/2014/main" xmlns="" id="{513D0F95-E7ED-4EAC-A83B-2D04963FE8D3}"/>
              </a:ext>
            </a:extLst>
          </p:cNvPr>
          <p:cNvSpPr/>
          <p:nvPr/>
        </p:nvSpPr>
        <p:spPr>
          <a:xfrm>
            <a:off x="532362" y="902076"/>
            <a:ext cx="6057222" cy="461665"/>
          </a:xfrm>
          <a:prstGeom prst="rect">
            <a:avLst/>
          </a:prstGeom>
        </p:spPr>
        <p:txBody>
          <a:bodyPr wrap="square">
            <a:spAutoFit/>
          </a:bodyPr>
          <a:lstStyle/>
          <a:p>
            <a:r>
              <a:rPr lang="es-CO" sz="2400" b="1" dirty="0">
                <a:solidFill>
                  <a:srgbClr val="3F65AA"/>
                </a:solidFill>
                <a:latin typeface="Arial" panose="020B0604020202020204" pitchFamily="34" charset="0"/>
                <a:cs typeface="Arial" panose="020B0604020202020204" pitchFamily="34" charset="0"/>
              </a:rPr>
              <a:t>Antecedentes Evaluación Interna</a:t>
            </a:r>
          </a:p>
        </p:txBody>
      </p:sp>
      <p:sp>
        <p:nvSpPr>
          <p:cNvPr id="27" name="Rectángulo 26">
            <a:extLst>
              <a:ext uri="{FF2B5EF4-FFF2-40B4-BE49-F238E27FC236}">
                <a16:creationId xmlns:a16="http://schemas.microsoft.com/office/drawing/2014/main" xmlns="" id="{36EF7EFD-32D6-4776-9C9C-98ADE07929D5}"/>
              </a:ext>
            </a:extLst>
          </p:cNvPr>
          <p:cNvSpPr/>
          <p:nvPr/>
        </p:nvSpPr>
        <p:spPr>
          <a:xfrm flipV="1">
            <a:off x="650860" y="1318022"/>
            <a:ext cx="1996208" cy="45719"/>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sz="1400" dirty="0">
              <a:latin typeface="Arial" panose="020B0604020202020204" pitchFamily="34" charset="0"/>
            </a:endParaRPr>
          </a:p>
        </p:txBody>
      </p:sp>
      <p:sp>
        <p:nvSpPr>
          <p:cNvPr id="29" name="CuadroTexto 28">
            <a:extLst>
              <a:ext uri="{FF2B5EF4-FFF2-40B4-BE49-F238E27FC236}">
                <a16:creationId xmlns:a16="http://schemas.microsoft.com/office/drawing/2014/main" xmlns="" id="{C58F79DC-0A00-4232-9572-A0A492401837}"/>
              </a:ext>
            </a:extLst>
          </p:cNvPr>
          <p:cNvSpPr txBox="1"/>
          <p:nvPr/>
        </p:nvSpPr>
        <p:spPr>
          <a:xfrm>
            <a:off x="754751" y="2205517"/>
            <a:ext cx="3234388" cy="4347094"/>
          </a:xfrm>
          <a:prstGeom prst="rect">
            <a:avLst/>
          </a:prstGeom>
          <a:solidFill>
            <a:schemeClr val="bg1"/>
          </a:solidFill>
          <a:ln w="25400" cap="flat" cmpd="sng">
            <a:solidFill>
              <a:srgbClr val="E43866"/>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L="342900" lvl="0" indent="-342900">
              <a:buFont typeface="Arial" panose="020B0604020202020204" pitchFamily="34" charset="0"/>
              <a:buChar char="•"/>
              <a:defRPr sz="2000">
                <a:solidFill>
                  <a:srgbClr val="436CB7"/>
                </a:solidFill>
                <a:latin typeface="Arial" panose="020B0604020202020204" pitchFamily="34" charset="0"/>
                <a:cs typeface="Arial" panose="020B0604020202020204" pitchFamily="34" charset="0"/>
              </a:defRPr>
            </a:lvl1pPr>
            <a:lvl2pPr lvl="1">
              <a:defRPr sz="2000">
                <a:solidFill>
                  <a:srgbClr val="436CB7"/>
                </a:solidFill>
                <a:latin typeface="Arial" panose="020B0604020202020204" pitchFamily="34" charset="0"/>
                <a:cs typeface="Arial" panose="020B0604020202020204" pitchFamily="34" charset="0"/>
              </a:defRPr>
            </a:lvl2pPr>
          </a:lstStyle>
          <a:p>
            <a:r>
              <a:rPr lang="es-419" sz="1600" dirty="0">
                <a:sym typeface="Calibri"/>
              </a:rPr>
              <a:t>Uno de los </a:t>
            </a:r>
            <a:r>
              <a:rPr lang="es-419" sz="1600" b="1" dirty="0">
                <a:sym typeface="Calibri"/>
              </a:rPr>
              <a:t>componentes mínimos</a:t>
            </a:r>
            <a:r>
              <a:rPr lang="es-419" sz="1600" dirty="0">
                <a:sym typeface="Calibri"/>
              </a:rPr>
              <a:t> la definición de los criterios para la evaluación del rendimiento del estudiante.</a:t>
            </a:r>
          </a:p>
          <a:p>
            <a:r>
              <a:rPr lang="es-419" sz="1600" dirty="0">
                <a:sym typeface="Calibri"/>
              </a:rPr>
              <a:t>Debería evaluarse con Indicadores de logros (Excelente, Bueno, Insuficiente)</a:t>
            </a:r>
          </a:p>
          <a:p>
            <a:r>
              <a:rPr lang="es-419" sz="1600" dirty="0">
                <a:sym typeface="Calibri"/>
              </a:rPr>
              <a:t>Se debería realizar una </a:t>
            </a:r>
            <a:r>
              <a:rPr lang="es-419" sz="1600" b="1" dirty="0">
                <a:sym typeface="Calibri"/>
              </a:rPr>
              <a:t>evaluación al finalizar </a:t>
            </a:r>
            <a:r>
              <a:rPr lang="es-419" sz="1600" dirty="0">
                <a:sym typeface="Calibri"/>
              </a:rPr>
              <a:t>cada periodo.</a:t>
            </a:r>
          </a:p>
          <a:p>
            <a:r>
              <a:rPr lang="es-419" sz="1600" dirty="0">
                <a:sym typeface="Calibri"/>
              </a:rPr>
              <a:t>Se debería establecer una </a:t>
            </a:r>
            <a:r>
              <a:rPr lang="es-419" sz="1600" b="1" dirty="0">
                <a:sym typeface="Calibri"/>
              </a:rPr>
              <a:t>Comisión de evaluación </a:t>
            </a:r>
            <a:r>
              <a:rPr lang="es-419" sz="1600" dirty="0">
                <a:sym typeface="Calibri"/>
              </a:rPr>
              <a:t>y </a:t>
            </a:r>
            <a:r>
              <a:rPr lang="es-419" sz="1600" b="1" dirty="0">
                <a:sym typeface="Calibri"/>
              </a:rPr>
              <a:t>promoción</a:t>
            </a:r>
            <a:r>
              <a:rPr lang="es-419" sz="1600" dirty="0">
                <a:sym typeface="Calibri"/>
              </a:rPr>
              <a:t>.</a:t>
            </a:r>
            <a:endParaRPr lang="es-CO" sz="1600" dirty="0"/>
          </a:p>
        </p:txBody>
      </p:sp>
    </p:spTree>
    <p:extLst>
      <p:ext uri="{BB962C8B-B14F-4D97-AF65-F5344CB8AC3E}">
        <p14:creationId xmlns:p14="http://schemas.microsoft.com/office/powerpoint/2010/main" val="3081947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DFE99074-C8E0-4455-904A-E90B4CF46A5C}"/>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a:latin typeface="Arial" panose="020B0604020202020204" pitchFamily="34" charset="0"/>
              </a:rPr>
              <a:t>1</a:t>
            </a:r>
          </a:p>
        </p:txBody>
      </p:sp>
      <p:sp>
        <p:nvSpPr>
          <p:cNvPr id="5" name="CuadroTexto 4">
            <a:extLst>
              <a:ext uri="{FF2B5EF4-FFF2-40B4-BE49-F238E27FC236}">
                <a16:creationId xmlns:a16="http://schemas.microsoft.com/office/drawing/2014/main" xmlns="" id="{711405E0-BFE6-4833-A24C-AA6F19E3B145}"/>
              </a:ext>
            </a:extLst>
          </p:cNvPr>
          <p:cNvSpPr txBox="1"/>
          <p:nvPr/>
        </p:nvSpPr>
        <p:spPr>
          <a:xfrm>
            <a:off x="822043" y="305389"/>
            <a:ext cx="11244309" cy="400110"/>
          </a:xfrm>
          <a:prstGeom prst="rect">
            <a:avLst/>
          </a:prstGeom>
        </p:spPr>
        <p:txBody>
          <a:bodyPr wrap="square" rtlCol="0">
            <a:spAutoFit/>
          </a:bodyPr>
          <a:lstStyle/>
          <a:p>
            <a:r>
              <a:rPr lang="es-ES" sz="2000" b="1" dirty="0">
                <a:solidFill>
                  <a:srgbClr val="3F65AA"/>
                </a:solidFill>
                <a:latin typeface="Arial" panose="020B0604020202020204" pitchFamily="34" charset="0"/>
                <a:cs typeface="Arial" panose="020B0604020202020204" pitchFamily="34" charset="0"/>
                <a:sym typeface="Arial"/>
              </a:rPr>
              <a:t>Sistema Institucional de Evaluación de los Estudiantes -SIEE- </a:t>
            </a:r>
          </a:p>
        </p:txBody>
      </p:sp>
      <p:sp>
        <p:nvSpPr>
          <p:cNvPr id="6" name="Google Shape;146;p16">
            <a:extLst>
              <a:ext uri="{FF2B5EF4-FFF2-40B4-BE49-F238E27FC236}">
                <a16:creationId xmlns:a16="http://schemas.microsoft.com/office/drawing/2014/main" xmlns="" id="{1D91135A-BDB9-473A-948F-F209828A789B}"/>
              </a:ext>
            </a:extLst>
          </p:cNvPr>
          <p:cNvSpPr txBox="1"/>
          <p:nvPr/>
        </p:nvSpPr>
        <p:spPr>
          <a:xfrm>
            <a:off x="548978" y="1975104"/>
            <a:ext cx="11079528" cy="4047744"/>
          </a:xfrm>
          <a:prstGeom prst="rect">
            <a:avLst/>
          </a:prstGeom>
          <a:solidFill>
            <a:schemeClr val="bg1"/>
          </a:solidFill>
          <a:ln w="25400" cap="flat" cmpd="sng">
            <a:solidFill>
              <a:srgbClr val="E43866"/>
            </a:solidFill>
            <a:prstDash val="solid"/>
            <a:round/>
            <a:headEnd type="none" w="sm" len="sm"/>
            <a:tailEnd type="none" w="sm" len="sm"/>
          </a:ln>
        </p:spPr>
        <p:txBody>
          <a:bodyPr spcFirstLastPara="1" wrap="square" lIns="91425" tIns="45700" rIns="91425" bIns="45700" anchor="t" anchorCtr="0">
            <a:noAutofit/>
          </a:bodyPr>
          <a:lstStyle/>
          <a:p>
            <a:pPr marL="342900" lvl="0" indent="-342900">
              <a:buFont typeface="Arial" panose="020B0604020202020204" pitchFamily="34" charset="0"/>
              <a:buChar char="•"/>
            </a:pPr>
            <a:endParaRPr lang="es-CO" sz="2000" dirty="0">
              <a:solidFill>
                <a:srgbClr val="436CB7"/>
              </a:solidFill>
              <a:latin typeface="Arial" panose="020B0604020202020204" pitchFamily="34" charset="0"/>
              <a:cs typeface="Arial" panose="020B0604020202020204" pitchFamily="34" charset="0"/>
              <a:sym typeface="Calibri"/>
            </a:endParaRPr>
          </a:p>
          <a:p>
            <a:pPr marL="342900" lvl="0" indent="-342900">
              <a:buFont typeface="Arial" panose="020B0604020202020204" pitchFamily="34" charset="0"/>
              <a:buChar char="•"/>
            </a:pPr>
            <a:r>
              <a:rPr lang="es-CO" sz="2000" dirty="0">
                <a:solidFill>
                  <a:srgbClr val="436CB7"/>
                </a:solidFill>
                <a:latin typeface="Arial" panose="020B0604020202020204" pitchFamily="34" charset="0"/>
                <a:cs typeface="Arial" panose="020B0604020202020204" pitchFamily="34" charset="0"/>
                <a:sym typeface="Calibri"/>
              </a:rPr>
              <a:t>Un componente del PEI </a:t>
            </a:r>
            <a:r>
              <a:rPr lang="es-419" sz="2000" dirty="0">
                <a:solidFill>
                  <a:srgbClr val="436CB7"/>
                </a:solidFill>
                <a:latin typeface="Arial" panose="020B0604020202020204" pitchFamily="34" charset="0"/>
                <a:cs typeface="Arial" panose="020B0604020202020204" pitchFamily="34" charset="0"/>
                <a:sym typeface="Calibri"/>
              </a:rPr>
              <a:t>ya que el decreto 1860 de 1994 establece como uno de los componentes mínimos, la definición de los criterios para la evaluación del rendimiento del estudiante. </a:t>
            </a:r>
            <a:endParaRPr lang="es-CO" sz="2000" dirty="0">
              <a:solidFill>
                <a:srgbClr val="436CB7"/>
              </a:solidFill>
              <a:latin typeface="Arial" panose="020B0604020202020204" pitchFamily="34" charset="0"/>
              <a:cs typeface="Arial" panose="020B0604020202020204" pitchFamily="34" charset="0"/>
              <a:sym typeface="Calibri"/>
            </a:endParaRPr>
          </a:p>
          <a:p>
            <a:pPr lvl="0"/>
            <a:endParaRPr lang="es-CO" sz="2000" dirty="0">
              <a:solidFill>
                <a:srgbClr val="436CB7"/>
              </a:solidFill>
              <a:latin typeface="Arial" panose="020B0604020202020204" pitchFamily="34" charset="0"/>
              <a:cs typeface="Arial" panose="020B0604020202020204" pitchFamily="34" charset="0"/>
              <a:sym typeface="Calibri"/>
            </a:endParaRPr>
          </a:p>
          <a:p>
            <a:pPr marL="342900" indent="-342900">
              <a:buFont typeface="Arial" panose="020B0604020202020204" pitchFamily="34" charset="0"/>
              <a:buChar char="•"/>
            </a:pPr>
            <a:r>
              <a:rPr lang="es-CO" sz="2000" dirty="0">
                <a:solidFill>
                  <a:srgbClr val="436CB7"/>
                </a:solidFill>
                <a:latin typeface="Arial" panose="020B0604020202020204" pitchFamily="34" charset="0"/>
                <a:cs typeface="Arial" panose="020B0604020202020204" pitchFamily="34" charset="0"/>
                <a:sym typeface="Calibri"/>
              </a:rPr>
              <a:t>Regido por el Decreto 1290  de 2009, Sistema Institucional de Evaluación de Estudiantes.</a:t>
            </a:r>
          </a:p>
          <a:p>
            <a:endParaRPr lang="es-CO" sz="2000" dirty="0">
              <a:solidFill>
                <a:srgbClr val="436CB7"/>
              </a:solidFill>
              <a:latin typeface="Arial" panose="020B0604020202020204" pitchFamily="34" charset="0"/>
              <a:cs typeface="Arial" panose="020B0604020202020204" pitchFamily="34" charset="0"/>
              <a:sym typeface="Calibri"/>
            </a:endParaRPr>
          </a:p>
          <a:p>
            <a:pPr marL="342900" lvl="0" indent="-342900">
              <a:buFont typeface="Arial" panose="020B0604020202020204" pitchFamily="34" charset="0"/>
              <a:buChar char="•"/>
            </a:pPr>
            <a:r>
              <a:rPr lang="es-CO" sz="2000" dirty="0">
                <a:solidFill>
                  <a:srgbClr val="436CB7"/>
                </a:solidFill>
                <a:latin typeface="Arial" panose="020B0604020202020204" pitchFamily="34" charset="0"/>
                <a:cs typeface="Arial" panose="020B0604020202020204" pitchFamily="34" charset="0"/>
                <a:sym typeface="Calibri"/>
              </a:rPr>
              <a:t>El EE cuenta con autonomía para establecer su propio sistema de evaluación de estudiantes</a:t>
            </a:r>
          </a:p>
          <a:p>
            <a:pPr lvl="1"/>
            <a:r>
              <a:rPr lang="es-CO" sz="2000" dirty="0">
                <a:solidFill>
                  <a:srgbClr val="436CB7"/>
                </a:solidFill>
                <a:latin typeface="Arial" panose="020B0604020202020204" pitchFamily="34" charset="0"/>
                <a:cs typeface="Arial" panose="020B0604020202020204" pitchFamily="34" charset="0"/>
                <a:sym typeface="Calibri"/>
              </a:rPr>
              <a:t>(</a:t>
            </a:r>
            <a:r>
              <a:rPr lang="es-CO" b="1" i="1" dirty="0">
                <a:solidFill>
                  <a:srgbClr val="4874C5"/>
                </a:solidFill>
              </a:rPr>
              <a:t>Cada establecimiento educativo definirá, Cada establecimiento educativo determinará los criterios de evaluación y promoción</a:t>
            </a:r>
            <a:r>
              <a:rPr lang="es-CO" sz="2000" dirty="0">
                <a:solidFill>
                  <a:srgbClr val="436CB7"/>
                </a:solidFill>
                <a:latin typeface="Arial" panose="020B0604020202020204" pitchFamily="34" charset="0"/>
                <a:cs typeface="Arial" panose="020B0604020202020204" pitchFamily="34" charset="0"/>
              </a:rPr>
              <a:t>).</a:t>
            </a:r>
          </a:p>
          <a:p>
            <a:pPr lvl="1"/>
            <a:endParaRPr lang="es-CO" sz="2000" dirty="0">
              <a:solidFill>
                <a:srgbClr val="436CB7"/>
              </a:solidFill>
              <a:latin typeface="Arial" panose="020B0604020202020204" pitchFamily="34" charset="0"/>
              <a:cs typeface="Arial" panose="020B0604020202020204" pitchFamily="34" charset="0"/>
              <a:sym typeface="Calibri"/>
            </a:endParaRPr>
          </a:p>
          <a:p>
            <a:pPr marL="342900" lvl="0" indent="-342900">
              <a:buFont typeface="Arial" panose="020B0604020202020204" pitchFamily="34" charset="0"/>
              <a:buChar char="•"/>
            </a:pPr>
            <a:r>
              <a:rPr lang="es-CO" sz="2000" dirty="0">
                <a:solidFill>
                  <a:srgbClr val="436CB7"/>
                </a:solidFill>
                <a:latin typeface="Arial" panose="020B0604020202020204" pitchFamily="34" charset="0"/>
                <a:cs typeface="Arial" panose="020B0604020202020204" pitchFamily="34" charset="0"/>
                <a:sym typeface="Calibri"/>
              </a:rPr>
              <a:t>Debe tener en cuenta 11 elementos constitutivos.</a:t>
            </a:r>
          </a:p>
          <a:p>
            <a:pPr marL="342900" lvl="0" indent="-342900">
              <a:buFont typeface="Arial" panose="020B0604020202020204" pitchFamily="34" charset="0"/>
              <a:buChar char="•"/>
            </a:pPr>
            <a:endParaRPr lang="es-CO" sz="2000" dirty="0">
              <a:solidFill>
                <a:srgbClr val="FF0000"/>
              </a:solidFill>
              <a:latin typeface="Arial" panose="020B0604020202020204" pitchFamily="34" charset="0"/>
              <a:cs typeface="Arial" panose="020B0604020202020204" pitchFamily="34" charset="0"/>
              <a:sym typeface="Calibri"/>
            </a:endParaRPr>
          </a:p>
          <a:p>
            <a:pPr marL="342900" lvl="0" indent="-342900">
              <a:buFont typeface="Arial" panose="020B0604020202020204" pitchFamily="34" charset="0"/>
              <a:buChar char="•"/>
            </a:pPr>
            <a:endParaRPr lang="es-CO" sz="2000" dirty="0">
              <a:solidFill>
                <a:srgbClr val="FF0000"/>
              </a:solidFill>
              <a:latin typeface="Arial" panose="020B0604020202020204" pitchFamily="34" charset="0"/>
              <a:cs typeface="Arial" panose="020B0604020202020204" pitchFamily="34" charset="0"/>
              <a:sym typeface="Calibri"/>
            </a:endParaRPr>
          </a:p>
          <a:p>
            <a:pPr marL="0" marR="0" lvl="0" indent="0" algn="l" rtl="0">
              <a:spcBef>
                <a:spcPts val="0"/>
              </a:spcBef>
              <a:spcAft>
                <a:spcPts val="0"/>
              </a:spcAft>
              <a:buNone/>
            </a:pPr>
            <a:endParaRPr sz="1200" dirty="0">
              <a:solidFill>
                <a:srgbClr val="3F3F3F"/>
              </a:solidFill>
              <a:latin typeface="Arial"/>
              <a:ea typeface="Arial"/>
              <a:cs typeface="Arial"/>
              <a:sym typeface="Arial"/>
            </a:endParaRPr>
          </a:p>
        </p:txBody>
      </p:sp>
      <p:sp>
        <p:nvSpPr>
          <p:cNvPr id="3" name="Rectángulo 2">
            <a:extLst>
              <a:ext uri="{FF2B5EF4-FFF2-40B4-BE49-F238E27FC236}">
                <a16:creationId xmlns:a16="http://schemas.microsoft.com/office/drawing/2014/main" xmlns="" id="{147D082E-ED4C-4CB8-960A-8E170BFD9BF0}"/>
              </a:ext>
            </a:extLst>
          </p:cNvPr>
          <p:cNvSpPr/>
          <p:nvPr/>
        </p:nvSpPr>
        <p:spPr>
          <a:xfrm>
            <a:off x="548978" y="1057843"/>
            <a:ext cx="2712602" cy="461665"/>
          </a:xfrm>
          <a:prstGeom prst="rect">
            <a:avLst/>
          </a:prstGeom>
        </p:spPr>
        <p:txBody>
          <a:bodyPr wrap="none">
            <a:spAutoFit/>
          </a:bodyPr>
          <a:lstStyle/>
          <a:p>
            <a:pPr lvl="0"/>
            <a:r>
              <a:rPr lang="es-CO" sz="2400" b="1" dirty="0">
                <a:solidFill>
                  <a:srgbClr val="436CB7"/>
                </a:solidFill>
                <a:latin typeface="Arial" panose="020B0604020202020204" pitchFamily="34" charset="0"/>
                <a:cs typeface="Arial" panose="020B0604020202020204" pitchFamily="34" charset="0"/>
                <a:sym typeface="Calibri"/>
              </a:rPr>
              <a:t>¿Qué es el SIEE?</a:t>
            </a:r>
          </a:p>
        </p:txBody>
      </p:sp>
      <p:sp>
        <p:nvSpPr>
          <p:cNvPr id="7" name="Rectángulo 6">
            <a:extLst>
              <a:ext uri="{FF2B5EF4-FFF2-40B4-BE49-F238E27FC236}">
                <a16:creationId xmlns:a16="http://schemas.microsoft.com/office/drawing/2014/main" xmlns="" id="{37D885A3-F374-4916-9859-552FFDC61952}"/>
              </a:ext>
            </a:extLst>
          </p:cNvPr>
          <p:cNvSpPr/>
          <p:nvPr/>
        </p:nvSpPr>
        <p:spPr>
          <a:xfrm flipV="1">
            <a:off x="650860" y="1519508"/>
            <a:ext cx="1996208" cy="45719"/>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spTree>
    <p:extLst>
      <p:ext uri="{BB962C8B-B14F-4D97-AF65-F5344CB8AC3E}">
        <p14:creationId xmlns:p14="http://schemas.microsoft.com/office/powerpoint/2010/main" val="246118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139CC3F7-FAF5-40BD-9D17-FBC5C22506FC}"/>
              </a:ext>
            </a:extLst>
          </p:cNvPr>
          <p:cNvSpPr txBox="1"/>
          <p:nvPr/>
        </p:nvSpPr>
        <p:spPr>
          <a:xfrm>
            <a:off x="822043" y="305389"/>
            <a:ext cx="11244309" cy="400110"/>
          </a:xfrm>
          <a:prstGeom prst="rect">
            <a:avLst/>
          </a:prstGeom>
          <a:noFill/>
        </p:spPr>
        <p:txBody>
          <a:bodyPr wrap="square" rtlCol="0">
            <a:spAutoFit/>
          </a:bodyPr>
          <a:lstStyle/>
          <a:p>
            <a:r>
              <a:rPr lang="es-ES" sz="2000" b="1" dirty="0">
                <a:solidFill>
                  <a:srgbClr val="3F65AA"/>
                </a:solidFill>
                <a:latin typeface="Arial" panose="020B0604020202020204" pitchFamily="34" charset="0"/>
                <a:cs typeface="Arial" panose="020B0604020202020204" pitchFamily="34" charset="0"/>
                <a:sym typeface="Arial"/>
              </a:rPr>
              <a:t>Sistema Institucional de Evaluación de los Estudiantes -SIEE- </a:t>
            </a:r>
          </a:p>
        </p:txBody>
      </p:sp>
      <p:sp>
        <p:nvSpPr>
          <p:cNvPr id="8" name="Rectángulo 7">
            <a:extLst>
              <a:ext uri="{FF2B5EF4-FFF2-40B4-BE49-F238E27FC236}">
                <a16:creationId xmlns:a16="http://schemas.microsoft.com/office/drawing/2014/main" xmlns="" id="{1556C0AC-FC1A-42EE-B37A-63C2FB695D0D}"/>
              </a:ext>
            </a:extLst>
          </p:cNvPr>
          <p:cNvSpPr/>
          <p:nvPr/>
        </p:nvSpPr>
        <p:spPr>
          <a:xfrm>
            <a:off x="-769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a:latin typeface="Arial" panose="020B0604020202020204" pitchFamily="34" charset="0"/>
              </a:rPr>
              <a:t>1</a:t>
            </a:r>
          </a:p>
        </p:txBody>
      </p:sp>
      <p:sp>
        <p:nvSpPr>
          <p:cNvPr id="2" name="Rectángulo 1">
            <a:extLst>
              <a:ext uri="{FF2B5EF4-FFF2-40B4-BE49-F238E27FC236}">
                <a16:creationId xmlns:a16="http://schemas.microsoft.com/office/drawing/2014/main" xmlns="" id="{1D48B3AB-9766-4A46-8A73-9E3D8BDCE843}"/>
              </a:ext>
            </a:extLst>
          </p:cNvPr>
          <p:cNvSpPr/>
          <p:nvPr/>
        </p:nvSpPr>
        <p:spPr>
          <a:xfrm>
            <a:off x="595021" y="1001659"/>
            <a:ext cx="3007555" cy="384721"/>
          </a:xfrm>
          <a:prstGeom prst="rect">
            <a:avLst/>
          </a:prstGeom>
        </p:spPr>
        <p:txBody>
          <a:bodyPr wrap="none">
            <a:spAutoFit/>
          </a:bodyPr>
          <a:lstStyle/>
          <a:p>
            <a:pPr lvl="0"/>
            <a:r>
              <a:rPr lang="es-ES" sz="1900" b="1" dirty="0">
                <a:solidFill>
                  <a:srgbClr val="436CB7"/>
                </a:solidFill>
                <a:latin typeface="Arial" panose="020B0604020202020204" pitchFamily="34" charset="0"/>
                <a:cs typeface="Arial" panose="020B0604020202020204" pitchFamily="34" charset="0"/>
                <a:sym typeface="Calibri"/>
              </a:rPr>
              <a:t>Elementos constitutivos</a:t>
            </a:r>
          </a:p>
        </p:txBody>
      </p:sp>
      <p:sp>
        <p:nvSpPr>
          <p:cNvPr id="9" name="Rectángulo 8">
            <a:extLst>
              <a:ext uri="{FF2B5EF4-FFF2-40B4-BE49-F238E27FC236}">
                <a16:creationId xmlns:a16="http://schemas.microsoft.com/office/drawing/2014/main" xmlns="" id="{AC268FDC-91A8-4335-8F58-19B3F0E53E70}"/>
              </a:ext>
            </a:extLst>
          </p:cNvPr>
          <p:cNvSpPr/>
          <p:nvPr/>
        </p:nvSpPr>
        <p:spPr>
          <a:xfrm flipV="1">
            <a:off x="691510" y="1419563"/>
            <a:ext cx="1996208" cy="45719"/>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sp>
        <p:nvSpPr>
          <p:cNvPr id="7" name="Rectángulo 6">
            <a:extLst>
              <a:ext uri="{FF2B5EF4-FFF2-40B4-BE49-F238E27FC236}">
                <a16:creationId xmlns:a16="http://schemas.microsoft.com/office/drawing/2014/main" xmlns="" id="{724EFA99-1581-45D0-A735-148110812557}"/>
              </a:ext>
            </a:extLst>
          </p:cNvPr>
          <p:cNvSpPr/>
          <p:nvPr/>
        </p:nvSpPr>
        <p:spPr>
          <a:xfrm>
            <a:off x="643983" y="1841997"/>
            <a:ext cx="10647793" cy="369332"/>
          </a:xfrm>
          <a:prstGeom prst="rect">
            <a:avLst/>
          </a:prstGeom>
          <a:solidFill>
            <a:schemeClr val="bg1"/>
          </a:solidFill>
          <a:ln w="19050">
            <a:solidFill>
              <a:srgbClr val="E43866"/>
            </a:solidFill>
          </a:ln>
        </p:spPr>
        <p:txBody>
          <a:bodyPr wrap="square">
            <a:spAutoFit/>
          </a:bodyPr>
          <a:lstStyle/>
          <a:p>
            <a:pPr marL="457200" lvl="0" indent="-457200">
              <a:buFont typeface="+mj-lt"/>
              <a:buAutoNum type="arabicPeriod"/>
            </a:pPr>
            <a:r>
              <a:rPr lang="es-CO" dirty="0">
                <a:solidFill>
                  <a:srgbClr val="436CB7"/>
                </a:solidFill>
                <a:latin typeface="Arial" panose="020B0604020202020204" pitchFamily="34" charset="0"/>
                <a:cs typeface="Arial" panose="020B0604020202020204" pitchFamily="34" charset="0"/>
              </a:rPr>
              <a:t>Los criterios de evaluación y promoción. </a:t>
            </a:r>
          </a:p>
        </p:txBody>
      </p:sp>
      <p:sp>
        <p:nvSpPr>
          <p:cNvPr id="10" name="Rectángulo 9">
            <a:extLst>
              <a:ext uri="{FF2B5EF4-FFF2-40B4-BE49-F238E27FC236}">
                <a16:creationId xmlns:a16="http://schemas.microsoft.com/office/drawing/2014/main" xmlns="" id="{2C247742-0592-4916-B3A3-519BD655002D}"/>
              </a:ext>
            </a:extLst>
          </p:cNvPr>
          <p:cNvSpPr/>
          <p:nvPr/>
        </p:nvSpPr>
        <p:spPr>
          <a:xfrm>
            <a:off x="643985" y="2417114"/>
            <a:ext cx="10647793" cy="369332"/>
          </a:xfrm>
          <a:prstGeom prst="rect">
            <a:avLst/>
          </a:prstGeom>
          <a:solidFill>
            <a:schemeClr val="bg1"/>
          </a:solidFill>
          <a:ln w="19050">
            <a:solidFill>
              <a:srgbClr val="E43866"/>
            </a:solidFill>
          </a:ln>
        </p:spPr>
        <p:txBody>
          <a:bodyPr wrap="square">
            <a:spAutoFit/>
          </a:bodyPr>
          <a:lstStyle/>
          <a:p>
            <a:pPr lvl="0"/>
            <a:r>
              <a:rPr lang="es-CO" dirty="0">
                <a:solidFill>
                  <a:srgbClr val="436CB7"/>
                </a:solidFill>
                <a:latin typeface="Arial" panose="020B0604020202020204" pitchFamily="34" charset="0"/>
                <a:cs typeface="Arial" panose="020B0604020202020204" pitchFamily="34" charset="0"/>
              </a:rPr>
              <a:t>2.	La escala de valoración institucional y su respectiva equivalencia con la escala nacional.</a:t>
            </a:r>
          </a:p>
        </p:txBody>
      </p:sp>
      <p:sp>
        <p:nvSpPr>
          <p:cNvPr id="11" name="Rectángulo 10">
            <a:extLst>
              <a:ext uri="{FF2B5EF4-FFF2-40B4-BE49-F238E27FC236}">
                <a16:creationId xmlns:a16="http://schemas.microsoft.com/office/drawing/2014/main" xmlns="" id="{901F61D1-2769-4479-A60C-CB4D4B84462B}"/>
              </a:ext>
            </a:extLst>
          </p:cNvPr>
          <p:cNvSpPr/>
          <p:nvPr/>
        </p:nvSpPr>
        <p:spPr>
          <a:xfrm>
            <a:off x="643983" y="2992424"/>
            <a:ext cx="10647793" cy="369332"/>
          </a:xfrm>
          <a:prstGeom prst="rect">
            <a:avLst/>
          </a:prstGeom>
          <a:solidFill>
            <a:schemeClr val="bg1"/>
          </a:solidFill>
          <a:ln w="19050">
            <a:solidFill>
              <a:srgbClr val="E43866"/>
            </a:solidFill>
          </a:ln>
        </p:spPr>
        <p:txBody>
          <a:bodyPr wrap="square">
            <a:spAutoFit/>
          </a:bodyPr>
          <a:lstStyle/>
          <a:p>
            <a:r>
              <a:rPr lang="es-CO" dirty="0">
                <a:solidFill>
                  <a:srgbClr val="436CB7"/>
                </a:solidFill>
                <a:latin typeface="Arial" panose="020B0604020202020204" pitchFamily="34" charset="0"/>
                <a:cs typeface="Arial" panose="020B0604020202020204" pitchFamily="34" charset="0"/>
              </a:rPr>
              <a:t>3.	Las estrategias de valoración integral de los desempeños de los estudiantes. </a:t>
            </a:r>
          </a:p>
        </p:txBody>
      </p:sp>
      <p:sp>
        <p:nvSpPr>
          <p:cNvPr id="12" name="Rectángulo 11">
            <a:extLst>
              <a:ext uri="{FF2B5EF4-FFF2-40B4-BE49-F238E27FC236}">
                <a16:creationId xmlns:a16="http://schemas.microsoft.com/office/drawing/2014/main" xmlns="" id="{1B1132E3-E27C-42B5-BAB3-6B6BA563140E}"/>
              </a:ext>
            </a:extLst>
          </p:cNvPr>
          <p:cNvSpPr/>
          <p:nvPr/>
        </p:nvSpPr>
        <p:spPr>
          <a:xfrm>
            <a:off x="643985" y="3567879"/>
            <a:ext cx="10647791" cy="646331"/>
          </a:xfrm>
          <a:prstGeom prst="rect">
            <a:avLst/>
          </a:prstGeom>
          <a:solidFill>
            <a:schemeClr val="bg1"/>
          </a:solidFill>
          <a:ln w="19050">
            <a:solidFill>
              <a:srgbClr val="E43866"/>
            </a:solidFill>
          </a:ln>
        </p:spPr>
        <p:txBody>
          <a:bodyPr wrap="square">
            <a:spAutoFit/>
          </a:bodyPr>
          <a:lstStyle/>
          <a:p>
            <a:r>
              <a:rPr lang="es-CO" dirty="0">
                <a:solidFill>
                  <a:srgbClr val="436CB7"/>
                </a:solidFill>
                <a:latin typeface="Arial" panose="020B0604020202020204" pitchFamily="34" charset="0"/>
                <a:cs typeface="Arial" panose="020B0604020202020204" pitchFamily="34" charset="0"/>
              </a:rPr>
              <a:t>4.	Las acciones de seguimiento para el mejoramiento de los desempeños de los estudiantes durante 	el año escolar. </a:t>
            </a:r>
          </a:p>
        </p:txBody>
      </p:sp>
      <p:sp>
        <p:nvSpPr>
          <p:cNvPr id="13" name="Rectángulo 12">
            <a:extLst>
              <a:ext uri="{FF2B5EF4-FFF2-40B4-BE49-F238E27FC236}">
                <a16:creationId xmlns:a16="http://schemas.microsoft.com/office/drawing/2014/main" xmlns="" id="{8A415ECA-3890-4C57-970E-60DDD83166CB}"/>
              </a:ext>
            </a:extLst>
          </p:cNvPr>
          <p:cNvSpPr/>
          <p:nvPr/>
        </p:nvSpPr>
        <p:spPr>
          <a:xfrm>
            <a:off x="643983" y="4381783"/>
            <a:ext cx="10647791" cy="369332"/>
          </a:xfrm>
          <a:prstGeom prst="rect">
            <a:avLst/>
          </a:prstGeom>
          <a:solidFill>
            <a:schemeClr val="bg1"/>
          </a:solidFill>
          <a:ln w="19050">
            <a:solidFill>
              <a:srgbClr val="E43866"/>
            </a:solidFill>
          </a:ln>
        </p:spPr>
        <p:txBody>
          <a:bodyPr wrap="square">
            <a:spAutoFit/>
          </a:bodyPr>
          <a:lstStyle/>
          <a:p>
            <a:r>
              <a:rPr lang="es-CO" dirty="0">
                <a:solidFill>
                  <a:srgbClr val="436CB7"/>
                </a:solidFill>
                <a:latin typeface="Arial" panose="020B0604020202020204" pitchFamily="34" charset="0"/>
                <a:cs typeface="Arial" panose="020B0604020202020204" pitchFamily="34" charset="0"/>
              </a:rPr>
              <a:t>5.	Los procesos de autoevaluación de los estudiantes.</a:t>
            </a:r>
          </a:p>
        </p:txBody>
      </p:sp>
      <p:sp>
        <p:nvSpPr>
          <p:cNvPr id="14" name="Rectángulo 13">
            <a:extLst>
              <a:ext uri="{FF2B5EF4-FFF2-40B4-BE49-F238E27FC236}">
                <a16:creationId xmlns:a16="http://schemas.microsoft.com/office/drawing/2014/main" xmlns="" id="{CD25128C-6A58-4591-A1C0-F97D811EFF6E}"/>
              </a:ext>
            </a:extLst>
          </p:cNvPr>
          <p:cNvSpPr/>
          <p:nvPr/>
        </p:nvSpPr>
        <p:spPr>
          <a:xfrm>
            <a:off x="643985" y="4930682"/>
            <a:ext cx="10647791" cy="646331"/>
          </a:xfrm>
          <a:prstGeom prst="rect">
            <a:avLst/>
          </a:prstGeom>
          <a:solidFill>
            <a:schemeClr val="bg1"/>
          </a:solidFill>
          <a:ln w="19050">
            <a:solidFill>
              <a:srgbClr val="E43866"/>
            </a:solidFill>
          </a:ln>
        </p:spPr>
        <p:txBody>
          <a:bodyPr wrap="square">
            <a:spAutoFit/>
          </a:bodyPr>
          <a:lstStyle/>
          <a:p>
            <a:r>
              <a:rPr lang="es-CO" dirty="0">
                <a:solidFill>
                  <a:srgbClr val="436CB7"/>
                </a:solidFill>
                <a:latin typeface="Arial" panose="020B0604020202020204" pitchFamily="34" charset="0"/>
                <a:cs typeface="Arial" panose="020B0604020202020204" pitchFamily="34" charset="0"/>
              </a:rPr>
              <a:t>6.	Las estrategias de apoyo necesarias para resolver situaciones pedagógicas pendientes de los 	estudiantes. </a:t>
            </a:r>
          </a:p>
        </p:txBody>
      </p:sp>
      <p:sp>
        <p:nvSpPr>
          <p:cNvPr id="15" name="Rectángulo 14">
            <a:extLst>
              <a:ext uri="{FF2B5EF4-FFF2-40B4-BE49-F238E27FC236}">
                <a16:creationId xmlns:a16="http://schemas.microsoft.com/office/drawing/2014/main" xmlns="" id="{89A35133-9D8C-4923-9152-62087DEE87E8}"/>
              </a:ext>
            </a:extLst>
          </p:cNvPr>
          <p:cNvSpPr/>
          <p:nvPr/>
        </p:nvSpPr>
        <p:spPr>
          <a:xfrm>
            <a:off x="0" y="6091240"/>
            <a:ext cx="12191999" cy="338554"/>
          </a:xfrm>
          <a:prstGeom prst="rect">
            <a:avLst/>
          </a:prstGeom>
          <a:solidFill>
            <a:srgbClr val="E43866"/>
          </a:solidFill>
          <a:ln w="19050">
            <a:solidFill>
              <a:srgbClr val="E43866"/>
            </a:solidFill>
          </a:ln>
        </p:spPr>
        <p:txBody>
          <a:bodyPr wrap="square">
            <a:spAutoFit/>
          </a:bodyPr>
          <a:lstStyle/>
          <a:p>
            <a:pPr algn="just"/>
            <a:r>
              <a:rPr lang="es-CO" sz="1600" dirty="0">
                <a:solidFill>
                  <a:schemeClr val="bg1"/>
                </a:solidFill>
                <a:latin typeface="Arial" panose="020B0604020202020204" pitchFamily="34" charset="0"/>
                <a:cs typeface="Arial" panose="020B0604020202020204" pitchFamily="34" charset="0"/>
              </a:rPr>
              <a:t>Estos elementos son de carácter pedagógico y necesitan el apoyo de disciplinares de cada una de las áreas para su construcción.</a:t>
            </a:r>
          </a:p>
        </p:txBody>
      </p:sp>
    </p:spTree>
    <p:extLst>
      <p:ext uri="{BB962C8B-B14F-4D97-AF65-F5344CB8AC3E}">
        <p14:creationId xmlns:p14="http://schemas.microsoft.com/office/powerpoint/2010/main" val="2918105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139CC3F7-FAF5-40BD-9D17-FBC5C22506FC}"/>
              </a:ext>
            </a:extLst>
          </p:cNvPr>
          <p:cNvSpPr txBox="1"/>
          <p:nvPr/>
        </p:nvSpPr>
        <p:spPr>
          <a:xfrm>
            <a:off x="822043" y="305389"/>
            <a:ext cx="11244309" cy="400110"/>
          </a:xfrm>
          <a:prstGeom prst="rect">
            <a:avLst/>
          </a:prstGeom>
          <a:noFill/>
        </p:spPr>
        <p:txBody>
          <a:bodyPr wrap="square" rtlCol="0">
            <a:spAutoFit/>
          </a:bodyPr>
          <a:lstStyle/>
          <a:p>
            <a:r>
              <a:rPr lang="es-ES" sz="2000" b="1" dirty="0">
                <a:solidFill>
                  <a:srgbClr val="3F65AA"/>
                </a:solidFill>
                <a:latin typeface="Arial" panose="020B0604020202020204" pitchFamily="34" charset="0"/>
                <a:cs typeface="Arial" panose="020B0604020202020204" pitchFamily="34" charset="0"/>
                <a:sym typeface="Arial"/>
              </a:rPr>
              <a:t>Sistema Institucional de Evaluación de los Estudiantes -SIEE- </a:t>
            </a:r>
          </a:p>
        </p:txBody>
      </p:sp>
      <p:sp>
        <p:nvSpPr>
          <p:cNvPr id="8" name="Rectángulo 7">
            <a:extLst>
              <a:ext uri="{FF2B5EF4-FFF2-40B4-BE49-F238E27FC236}">
                <a16:creationId xmlns:a16="http://schemas.microsoft.com/office/drawing/2014/main" xmlns="" id="{1556C0AC-FC1A-42EE-B37A-63C2FB695D0D}"/>
              </a:ext>
            </a:extLst>
          </p:cNvPr>
          <p:cNvSpPr/>
          <p:nvPr/>
        </p:nvSpPr>
        <p:spPr>
          <a:xfrm>
            <a:off x="-769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a:latin typeface="Arial" panose="020B0604020202020204" pitchFamily="34" charset="0"/>
              </a:rPr>
              <a:t>1</a:t>
            </a:r>
          </a:p>
        </p:txBody>
      </p:sp>
      <p:sp>
        <p:nvSpPr>
          <p:cNvPr id="2" name="Rectángulo 1">
            <a:extLst>
              <a:ext uri="{FF2B5EF4-FFF2-40B4-BE49-F238E27FC236}">
                <a16:creationId xmlns:a16="http://schemas.microsoft.com/office/drawing/2014/main" xmlns="" id="{1D48B3AB-9766-4A46-8A73-9E3D8BDCE843}"/>
              </a:ext>
            </a:extLst>
          </p:cNvPr>
          <p:cNvSpPr/>
          <p:nvPr/>
        </p:nvSpPr>
        <p:spPr>
          <a:xfrm>
            <a:off x="608986" y="1001659"/>
            <a:ext cx="3007555" cy="384721"/>
          </a:xfrm>
          <a:prstGeom prst="rect">
            <a:avLst/>
          </a:prstGeom>
        </p:spPr>
        <p:txBody>
          <a:bodyPr wrap="none">
            <a:spAutoFit/>
          </a:bodyPr>
          <a:lstStyle/>
          <a:p>
            <a:pPr lvl="0"/>
            <a:r>
              <a:rPr lang="es-ES" sz="1900" b="1" dirty="0">
                <a:solidFill>
                  <a:srgbClr val="436CB7"/>
                </a:solidFill>
                <a:latin typeface="Arial" panose="020B0604020202020204" pitchFamily="34" charset="0"/>
                <a:cs typeface="Arial" panose="020B0604020202020204" pitchFamily="34" charset="0"/>
                <a:sym typeface="Calibri"/>
              </a:rPr>
              <a:t>Elementos constitutivos</a:t>
            </a:r>
          </a:p>
        </p:txBody>
      </p:sp>
      <p:sp>
        <p:nvSpPr>
          <p:cNvPr id="9" name="Rectángulo 8">
            <a:extLst>
              <a:ext uri="{FF2B5EF4-FFF2-40B4-BE49-F238E27FC236}">
                <a16:creationId xmlns:a16="http://schemas.microsoft.com/office/drawing/2014/main" xmlns="" id="{AC268FDC-91A8-4335-8F58-19B3F0E53E70}"/>
              </a:ext>
            </a:extLst>
          </p:cNvPr>
          <p:cNvSpPr/>
          <p:nvPr/>
        </p:nvSpPr>
        <p:spPr>
          <a:xfrm flipV="1">
            <a:off x="691510" y="1429308"/>
            <a:ext cx="1996208" cy="45719"/>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sp>
        <p:nvSpPr>
          <p:cNvPr id="7" name="Rectángulo 6">
            <a:extLst>
              <a:ext uri="{FF2B5EF4-FFF2-40B4-BE49-F238E27FC236}">
                <a16:creationId xmlns:a16="http://schemas.microsoft.com/office/drawing/2014/main" xmlns="" id="{724EFA99-1581-45D0-A735-148110812557}"/>
              </a:ext>
            </a:extLst>
          </p:cNvPr>
          <p:cNvSpPr/>
          <p:nvPr/>
        </p:nvSpPr>
        <p:spPr>
          <a:xfrm>
            <a:off x="643983" y="2853699"/>
            <a:ext cx="10647793" cy="369332"/>
          </a:xfrm>
          <a:prstGeom prst="rect">
            <a:avLst/>
          </a:prstGeom>
          <a:solidFill>
            <a:schemeClr val="bg1"/>
          </a:solidFill>
          <a:ln w="19050">
            <a:solidFill>
              <a:srgbClr val="E43866"/>
            </a:solidFill>
          </a:ln>
        </p:spPr>
        <p:txBody>
          <a:bodyPr wrap="square">
            <a:spAutoFit/>
          </a:bodyPr>
          <a:lstStyle/>
          <a:p>
            <a:r>
              <a:rPr lang="es-CO" dirty="0">
                <a:solidFill>
                  <a:srgbClr val="436CB7"/>
                </a:solidFill>
                <a:latin typeface="Arial" panose="020B0604020202020204" pitchFamily="34" charset="0"/>
                <a:cs typeface="Arial" panose="020B0604020202020204" pitchFamily="34" charset="0"/>
              </a:rPr>
              <a:t>8.	La periodicidad de entrega de informes a los padres de familia.</a:t>
            </a:r>
          </a:p>
        </p:txBody>
      </p:sp>
      <p:sp>
        <p:nvSpPr>
          <p:cNvPr id="10" name="Rectángulo 9">
            <a:extLst>
              <a:ext uri="{FF2B5EF4-FFF2-40B4-BE49-F238E27FC236}">
                <a16:creationId xmlns:a16="http://schemas.microsoft.com/office/drawing/2014/main" xmlns="" id="{2C247742-0592-4916-B3A3-519BD655002D}"/>
              </a:ext>
            </a:extLst>
          </p:cNvPr>
          <p:cNvSpPr/>
          <p:nvPr/>
        </p:nvSpPr>
        <p:spPr>
          <a:xfrm>
            <a:off x="643983" y="3439460"/>
            <a:ext cx="10647793" cy="646331"/>
          </a:xfrm>
          <a:prstGeom prst="rect">
            <a:avLst/>
          </a:prstGeom>
          <a:solidFill>
            <a:schemeClr val="bg1"/>
          </a:solidFill>
          <a:ln w="19050">
            <a:solidFill>
              <a:srgbClr val="E43866"/>
            </a:solidFill>
          </a:ln>
        </p:spPr>
        <p:txBody>
          <a:bodyPr wrap="square">
            <a:spAutoFit/>
          </a:bodyPr>
          <a:lstStyle/>
          <a:p>
            <a:r>
              <a:rPr lang="es-CO" dirty="0">
                <a:solidFill>
                  <a:srgbClr val="436CB7"/>
                </a:solidFill>
                <a:latin typeface="Arial" panose="020B0604020202020204" pitchFamily="34" charset="0"/>
                <a:cs typeface="Arial" panose="020B0604020202020204" pitchFamily="34" charset="0"/>
              </a:rPr>
              <a:t>9.	La estructura de los informes de los estudiantes, para que sean claros, comprensibles y den 	información integral del avance en la formación.</a:t>
            </a:r>
          </a:p>
        </p:txBody>
      </p:sp>
      <p:sp>
        <p:nvSpPr>
          <p:cNvPr id="11" name="Rectángulo 10">
            <a:extLst>
              <a:ext uri="{FF2B5EF4-FFF2-40B4-BE49-F238E27FC236}">
                <a16:creationId xmlns:a16="http://schemas.microsoft.com/office/drawing/2014/main" xmlns="" id="{901F61D1-2769-4479-A60C-CB4D4B84462B}"/>
              </a:ext>
            </a:extLst>
          </p:cNvPr>
          <p:cNvSpPr/>
          <p:nvPr/>
        </p:nvSpPr>
        <p:spPr>
          <a:xfrm>
            <a:off x="643983" y="4248517"/>
            <a:ext cx="10647793" cy="646331"/>
          </a:xfrm>
          <a:prstGeom prst="rect">
            <a:avLst/>
          </a:prstGeom>
          <a:solidFill>
            <a:schemeClr val="bg1"/>
          </a:solidFill>
          <a:ln w="19050">
            <a:solidFill>
              <a:srgbClr val="E43866"/>
            </a:solidFill>
          </a:ln>
        </p:spPr>
        <p:txBody>
          <a:bodyPr wrap="square">
            <a:spAutoFit/>
          </a:bodyPr>
          <a:lstStyle/>
          <a:p>
            <a:r>
              <a:rPr lang="es-CO" dirty="0">
                <a:solidFill>
                  <a:srgbClr val="436CB7"/>
                </a:solidFill>
                <a:latin typeface="Arial" panose="020B0604020202020204" pitchFamily="34" charset="0"/>
                <a:cs typeface="Arial" panose="020B0604020202020204" pitchFamily="34" charset="0"/>
              </a:rPr>
              <a:t>10.	Las instancias, procedimientos y mecanismos de atención y resolución de reclamaciones de 	padres de familia y estudiantes sobre la evaluación y promoción.</a:t>
            </a:r>
          </a:p>
        </p:txBody>
      </p:sp>
      <p:sp>
        <p:nvSpPr>
          <p:cNvPr id="12" name="Rectángulo 11">
            <a:extLst>
              <a:ext uri="{FF2B5EF4-FFF2-40B4-BE49-F238E27FC236}">
                <a16:creationId xmlns:a16="http://schemas.microsoft.com/office/drawing/2014/main" xmlns="" id="{1B1132E3-E27C-42B5-BAB3-6B6BA563140E}"/>
              </a:ext>
            </a:extLst>
          </p:cNvPr>
          <p:cNvSpPr/>
          <p:nvPr/>
        </p:nvSpPr>
        <p:spPr>
          <a:xfrm>
            <a:off x="643985" y="5063245"/>
            <a:ext cx="10647791" cy="646331"/>
          </a:xfrm>
          <a:prstGeom prst="rect">
            <a:avLst/>
          </a:prstGeom>
          <a:solidFill>
            <a:schemeClr val="bg1"/>
          </a:solidFill>
          <a:ln w="19050">
            <a:solidFill>
              <a:srgbClr val="E43866"/>
            </a:solidFill>
          </a:ln>
        </p:spPr>
        <p:txBody>
          <a:bodyPr wrap="square">
            <a:spAutoFit/>
          </a:bodyPr>
          <a:lstStyle/>
          <a:p>
            <a:r>
              <a:rPr lang="es-CO" dirty="0">
                <a:solidFill>
                  <a:srgbClr val="436CB7"/>
                </a:solidFill>
                <a:latin typeface="Arial" panose="020B0604020202020204" pitchFamily="34" charset="0"/>
                <a:cs typeface="Arial" panose="020B0604020202020204" pitchFamily="34" charset="0"/>
              </a:rPr>
              <a:t>11.	Los mecanismos de participación de la comunidad educativa en la construcción del sistema 	institucional de evaluación de los estudiantes.</a:t>
            </a:r>
          </a:p>
        </p:txBody>
      </p:sp>
      <p:sp>
        <p:nvSpPr>
          <p:cNvPr id="16" name="Rectángulo 15">
            <a:extLst>
              <a:ext uri="{FF2B5EF4-FFF2-40B4-BE49-F238E27FC236}">
                <a16:creationId xmlns:a16="http://schemas.microsoft.com/office/drawing/2014/main" xmlns="" id="{31703E81-CB7D-4D10-8C54-566653FDAB15}"/>
              </a:ext>
            </a:extLst>
          </p:cNvPr>
          <p:cNvSpPr/>
          <p:nvPr/>
        </p:nvSpPr>
        <p:spPr>
          <a:xfrm>
            <a:off x="643985" y="1985955"/>
            <a:ext cx="10647792" cy="646331"/>
          </a:xfrm>
          <a:prstGeom prst="rect">
            <a:avLst/>
          </a:prstGeom>
          <a:solidFill>
            <a:schemeClr val="bg1"/>
          </a:solidFill>
          <a:ln w="19050">
            <a:solidFill>
              <a:srgbClr val="E43866"/>
            </a:solidFill>
          </a:ln>
        </p:spPr>
        <p:txBody>
          <a:bodyPr wrap="square">
            <a:spAutoFit/>
          </a:bodyPr>
          <a:lstStyle/>
          <a:p>
            <a:r>
              <a:rPr lang="es-CO" dirty="0">
                <a:solidFill>
                  <a:srgbClr val="436CB7"/>
                </a:solidFill>
                <a:latin typeface="Arial" panose="020B0604020202020204" pitchFamily="34" charset="0"/>
                <a:cs typeface="Arial" panose="020B0604020202020204" pitchFamily="34" charset="0"/>
              </a:rPr>
              <a:t>7.	Las acciones para garantizar que los directivos docentes y docentes del establecimiento educativo 	cumplan con los procesos evaluativos estipulados en el sistema institucional de evaluación.</a:t>
            </a:r>
          </a:p>
        </p:txBody>
      </p:sp>
      <p:sp>
        <p:nvSpPr>
          <p:cNvPr id="15" name="Rectángulo 14">
            <a:extLst>
              <a:ext uri="{FF2B5EF4-FFF2-40B4-BE49-F238E27FC236}">
                <a16:creationId xmlns:a16="http://schemas.microsoft.com/office/drawing/2014/main" xmlns="" id="{CE1F31AB-667F-41A6-9B51-FFEBD9338EE0}"/>
              </a:ext>
            </a:extLst>
          </p:cNvPr>
          <p:cNvSpPr/>
          <p:nvPr/>
        </p:nvSpPr>
        <p:spPr>
          <a:xfrm>
            <a:off x="0" y="6091240"/>
            <a:ext cx="12191999" cy="338554"/>
          </a:xfrm>
          <a:prstGeom prst="rect">
            <a:avLst/>
          </a:prstGeom>
          <a:solidFill>
            <a:srgbClr val="E43866"/>
          </a:solidFill>
          <a:ln w="19050">
            <a:solidFill>
              <a:srgbClr val="E43866"/>
            </a:solidFill>
          </a:ln>
        </p:spPr>
        <p:txBody>
          <a:bodyPr wrap="square">
            <a:spAutoFit/>
          </a:bodyPr>
          <a:lstStyle/>
          <a:p>
            <a:pPr algn="just"/>
            <a:r>
              <a:rPr lang="es-CO" sz="1600" dirty="0">
                <a:solidFill>
                  <a:schemeClr val="bg1"/>
                </a:solidFill>
                <a:latin typeface="Arial" panose="020B0604020202020204" pitchFamily="34" charset="0"/>
                <a:cs typeface="Arial" panose="020B0604020202020204" pitchFamily="34" charset="0"/>
              </a:rPr>
              <a:t>Estos elementos son de carácter mas administrativo y son los que se evidencian en menor medida en los SIEE.</a:t>
            </a:r>
          </a:p>
        </p:txBody>
      </p:sp>
    </p:spTree>
    <p:extLst>
      <p:ext uri="{BB962C8B-B14F-4D97-AF65-F5344CB8AC3E}">
        <p14:creationId xmlns:p14="http://schemas.microsoft.com/office/powerpoint/2010/main" val="2966313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5" name="Rectángulo 24">
            <a:extLst>
              <a:ext uri="{FF2B5EF4-FFF2-40B4-BE49-F238E27FC236}">
                <a16:creationId xmlns:a16="http://schemas.microsoft.com/office/drawing/2014/main" xmlns="" id="{81B30FEB-C5E7-452B-911B-89660D024180}"/>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a:latin typeface="Arial" panose="020B0604020202020204" pitchFamily="34" charset="0"/>
              </a:rPr>
              <a:t>1</a:t>
            </a:r>
          </a:p>
        </p:txBody>
      </p:sp>
      <p:sp>
        <p:nvSpPr>
          <p:cNvPr id="26" name="CuadroTexto 25">
            <a:extLst>
              <a:ext uri="{FF2B5EF4-FFF2-40B4-BE49-F238E27FC236}">
                <a16:creationId xmlns:a16="http://schemas.microsoft.com/office/drawing/2014/main" xmlns="" id="{16C511DF-7749-436A-A6B1-9D87438D989A}"/>
              </a:ext>
            </a:extLst>
          </p:cNvPr>
          <p:cNvSpPr txBox="1"/>
          <p:nvPr/>
        </p:nvSpPr>
        <p:spPr>
          <a:xfrm>
            <a:off x="822043" y="305389"/>
            <a:ext cx="11244309" cy="400110"/>
          </a:xfrm>
          <a:prstGeom prst="rect">
            <a:avLst/>
          </a:prstGeom>
          <a:noFill/>
        </p:spPr>
        <p:txBody>
          <a:bodyPr wrap="square" rtlCol="0">
            <a:spAutoFit/>
          </a:bodyPr>
          <a:lstStyle/>
          <a:p>
            <a:r>
              <a:rPr lang="es-ES" sz="2000" b="1" dirty="0">
                <a:solidFill>
                  <a:srgbClr val="3F65AA"/>
                </a:solidFill>
                <a:latin typeface="Arial" panose="020B0604020202020204" pitchFamily="34" charset="0"/>
                <a:cs typeface="Arial" panose="020B0604020202020204" pitchFamily="34" charset="0"/>
                <a:sym typeface="Arial"/>
              </a:rPr>
              <a:t>Sistema Institucional de Evaluación de los Estudiantes -SIEE- </a:t>
            </a:r>
          </a:p>
        </p:txBody>
      </p:sp>
      <p:sp>
        <p:nvSpPr>
          <p:cNvPr id="27" name="Rectángulo 26">
            <a:extLst>
              <a:ext uri="{FF2B5EF4-FFF2-40B4-BE49-F238E27FC236}">
                <a16:creationId xmlns:a16="http://schemas.microsoft.com/office/drawing/2014/main" xmlns="" id="{7DC10C66-14BF-461E-AC5A-3966C8AB7F5C}"/>
              </a:ext>
            </a:extLst>
          </p:cNvPr>
          <p:cNvSpPr/>
          <p:nvPr/>
        </p:nvSpPr>
        <p:spPr>
          <a:xfrm flipV="1">
            <a:off x="679421" y="1786992"/>
            <a:ext cx="1996208" cy="45719"/>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sp>
        <p:nvSpPr>
          <p:cNvPr id="2" name="Rectángulo 1">
            <a:extLst>
              <a:ext uri="{FF2B5EF4-FFF2-40B4-BE49-F238E27FC236}">
                <a16:creationId xmlns:a16="http://schemas.microsoft.com/office/drawing/2014/main" xmlns="" id="{630DEB11-EACD-42C8-BF60-B60C94C0E84A}"/>
              </a:ext>
            </a:extLst>
          </p:cNvPr>
          <p:cNvSpPr/>
          <p:nvPr/>
        </p:nvSpPr>
        <p:spPr>
          <a:xfrm>
            <a:off x="0" y="904816"/>
            <a:ext cx="12192000" cy="369332"/>
          </a:xfrm>
          <a:prstGeom prst="rect">
            <a:avLst/>
          </a:prstGeom>
          <a:solidFill>
            <a:schemeClr val="bg1"/>
          </a:solidFill>
          <a:ln w="19050">
            <a:solidFill>
              <a:srgbClr val="E43866"/>
            </a:solidFill>
          </a:ln>
        </p:spPr>
        <p:txBody>
          <a:bodyPr wrap="square">
            <a:spAutoFit/>
          </a:bodyPr>
          <a:lstStyle/>
          <a:p>
            <a:pPr algn="ctr"/>
            <a:r>
              <a:rPr lang="es-CO" b="1" dirty="0">
                <a:solidFill>
                  <a:srgbClr val="436CB7"/>
                </a:solidFill>
                <a:latin typeface="Arial" panose="020B0604020202020204" pitchFamily="34" charset="0"/>
                <a:cs typeface="Arial" panose="020B0604020202020204" pitchFamily="34" charset="0"/>
                <a:sym typeface="Calibri"/>
              </a:rPr>
              <a:t>1. Los criterios de evaluación y promoción. </a:t>
            </a:r>
          </a:p>
        </p:txBody>
      </p:sp>
      <p:sp>
        <p:nvSpPr>
          <p:cNvPr id="9" name="Rectángulo: esquinas redondeadas 8">
            <a:extLst>
              <a:ext uri="{FF2B5EF4-FFF2-40B4-BE49-F238E27FC236}">
                <a16:creationId xmlns:a16="http://schemas.microsoft.com/office/drawing/2014/main" xmlns="" id="{82CEF59F-841A-4847-80CC-1B4B4C80E329}"/>
              </a:ext>
            </a:extLst>
          </p:cNvPr>
          <p:cNvSpPr/>
          <p:nvPr/>
        </p:nvSpPr>
        <p:spPr>
          <a:xfrm>
            <a:off x="3562826" y="3507905"/>
            <a:ext cx="2073534" cy="621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latin typeface="Arial" panose="020B0604020202020204" pitchFamily="34" charset="0"/>
                <a:cs typeface="Arial" panose="020B0604020202020204" pitchFamily="34" charset="0"/>
              </a:rPr>
              <a:t>Criterios de evaluación</a:t>
            </a:r>
          </a:p>
        </p:txBody>
      </p:sp>
      <p:sp>
        <p:nvSpPr>
          <p:cNvPr id="12" name="Rectángulo: esquinas redondeadas 11">
            <a:extLst>
              <a:ext uri="{FF2B5EF4-FFF2-40B4-BE49-F238E27FC236}">
                <a16:creationId xmlns:a16="http://schemas.microsoft.com/office/drawing/2014/main" xmlns="" id="{A55748F8-F076-4B5D-A1E6-5B00C25B188C}"/>
              </a:ext>
            </a:extLst>
          </p:cNvPr>
          <p:cNvSpPr/>
          <p:nvPr/>
        </p:nvSpPr>
        <p:spPr>
          <a:xfrm>
            <a:off x="6144218" y="2449832"/>
            <a:ext cx="5517513" cy="586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spcAft>
                <a:spcPts val="600"/>
              </a:spcAft>
            </a:pPr>
            <a:r>
              <a:rPr lang="es-CO" sz="1600" dirty="0">
                <a:solidFill>
                  <a:srgbClr val="436CB7"/>
                </a:solidFill>
                <a:latin typeface="Arial" panose="020B0604020202020204" pitchFamily="34" charset="0"/>
                <a:cs typeface="Arial" panose="020B0604020202020204" pitchFamily="34" charset="0"/>
              </a:rPr>
              <a:t>Ser fijados por área o asignatura en cada uno de los grados.</a:t>
            </a:r>
          </a:p>
        </p:txBody>
      </p:sp>
      <p:sp>
        <p:nvSpPr>
          <p:cNvPr id="13" name="Rectángulo: esquinas redondeadas 12">
            <a:extLst>
              <a:ext uri="{FF2B5EF4-FFF2-40B4-BE49-F238E27FC236}">
                <a16:creationId xmlns:a16="http://schemas.microsoft.com/office/drawing/2014/main" xmlns="" id="{44CA3915-D357-460F-8AAD-3979A5A128A5}"/>
              </a:ext>
            </a:extLst>
          </p:cNvPr>
          <p:cNvSpPr/>
          <p:nvPr/>
        </p:nvSpPr>
        <p:spPr>
          <a:xfrm>
            <a:off x="6144218" y="3112591"/>
            <a:ext cx="5517513" cy="643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spcAft>
                <a:spcPts val="600"/>
              </a:spcAft>
            </a:pPr>
            <a:r>
              <a:rPr lang="es-CO" sz="1600" dirty="0">
                <a:solidFill>
                  <a:srgbClr val="436CB7"/>
                </a:solidFill>
                <a:latin typeface="Arial" panose="020B0604020202020204" pitchFamily="34" charset="0"/>
                <a:cs typeface="Arial" panose="020B0604020202020204" pitchFamily="34" charset="0"/>
              </a:rPr>
              <a:t>Expresar con </a:t>
            </a:r>
            <a:r>
              <a:rPr lang="es-CO" sz="1600" b="1" dirty="0">
                <a:solidFill>
                  <a:srgbClr val="436CB7"/>
                </a:solidFill>
                <a:latin typeface="Arial" panose="020B0604020202020204" pitchFamily="34" charset="0"/>
                <a:cs typeface="Arial" panose="020B0604020202020204" pitchFamily="34" charset="0"/>
              </a:rPr>
              <a:t>claridad las reglas </a:t>
            </a:r>
            <a:r>
              <a:rPr lang="es-CO" sz="1600" dirty="0">
                <a:solidFill>
                  <a:srgbClr val="436CB7"/>
                </a:solidFill>
                <a:latin typeface="Arial" panose="020B0604020202020204" pitchFamily="34" charset="0"/>
                <a:cs typeface="Arial" panose="020B0604020202020204" pitchFamily="34" charset="0"/>
              </a:rPr>
              <a:t>con las que se aprueba el área o asignatura.</a:t>
            </a:r>
          </a:p>
        </p:txBody>
      </p:sp>
      <p:sp>
        <p:nvSpPr>
          <p:cNvPr id="14" name="Rectángulo: esquinas redondeadas 13">
            <a:extLst>
              <a:ext uri="{FF2B5EF4-FFF2-40B4-BE49-F238E27FC236}">
                <a16:creationId xmlns:a16="http://schemas.microsoft.com/office/drawing/2014/main" xmlns="" id="{4BA008A8-CECE-433D-8936-0086016615FF}"/>
              </a:ext>
            </a:extLst>
          </p:cNvPr>
          <p:cNvSpPr/>
          <p:nvPr/>
        </p:nvSpPr>
        <p:spPr>
          <a:xfrm>
            <a:off x="6183882" y="3831299"/>
            <a:ext cx="5475864" cy="9778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spcAft>
                <a:spcPts val="600"/>
              </a:spcAft>
            </a:pPr>
            <a:r>
              <a:rPr lang="es-CO" sz="1600" dirty="0">
                <a:solidFill>
                  <a:srgbClr val="436CB7"/>
                </a:solidFill>
                <a:latin typeface="Arial" panose="020B0604020202020204" pitchFamily="34" charset="0"/>
                <a:cs typeface="Arial" panose="020B0604020202020204" pitchFamily="34" charset="0"/>
              </a:rPr>
              <a:t>Determinar los niveles de desempeño y evidencias con las cuales se verificará que se alcanzaron los aprendizajes propuestos.</a:t>
            </a:r>
          </a:p>
        </p:txBody>
      </p:sp>
      <p:sp>
        <p:nvSpPr>
          <p:cNvPr id="15" name="Rectángulo: esquinas redondeadas 14">
            <a:extLst>
              <a:ext uri="{FF2B5EF4-FFF2-40B4-BE49-F238E27FC236}">
                <a16:creationId xmlns:a16="http://schemas.microsoft.com/office/drawing/2014/main" xmlns="" id="{0F93CAF7-804D-4E2B-8DFD-35A72B0DD3EA}"/>
              </a:ext>
            </a:extLst>
          </p:cNvPr>
          <p:cNvSpPr/>
          <p:nvPr/>
        </p:nvSpPr>
        <p:spPr>
          <a:xfrm>
            <a:off x="6183882" y="4909343"/>
            <a:ext cx="5475864" cy="6777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spcAft>
                <a:spcPts val="600"/>
              </a:spcAft>
            </a:pPr>
            <a:r>
              <a:rPr lang="es-CO" sz="1600" dirty="0">
                <a:solidFill>
                  <a:srgbClr val="436CB7"/>
                </a:solidFill>
                <a:latin typeface="Arial" panose="020B0604020202020204" pitchFamily="34" charset="0"/>
                <a:cs typeface="Arial" panose="020B0604020202020204" pitchFamily="34" charset="0"/>
              </a:rPr>
              <a:t>Guardar relación con las evidencias de aprendizaje y desarrollo. </a:t>
            </a:r>
          </a:p>
        </p:txBody>
      </p:sp>
      <p:cxnSp>
        <p:nvCxnSpPr>
          <p:cNvPr id="16" name="Conector: angular 15">
            <a:extLst>
              <a:ext uri="{FF2B5EF4-FFF2-40B4-BE49-F238E27FC236}">
                <a16:creationId xmlns:a16="http://schemas.microsoft.com/office/drawing/2014/main" xmlns="" id="{63A922E1-28BA-43BC-946A-DE3ED1A61FFD}"/>
              </a:ext>
            </a:extLst>
          </p:cNvPr>
          <p:cNvCxnSpPr>
            <a:cxnSpLocks/>
          </p:cNvCxnSpPr>
          <p:nvPr/>
        </p:nvCxnSpPr>
        <p:spPr>
          <a:xfrm rot="5400000" flipH="1" flipV="1">
            <a:off x="5162093" y="3392527"/>
            <a:ext cx="1567805" cy="259979"/>
          </a:xfrm>
          <a:prstGeom prst="bentConnector3">
            <a:avLst>
              <a:gd name="adj1" fmla="val 99535"/>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17" name="Conector: angular 16">
            <a:extLst>
              <a:ext uri="{FF2B5EF4-FFF2-40B4-BE49-F238E27FC236}">
                <a16:creationId xmlns:a16="http://schemas.microsoft.com/office/drawing/2014/main" xmlns="" id="{A8499D14-5671-492C-95CD-4FFD0F82BA86}"/>
              </a:ext>
            </a:extLst>
          </p:cNvPr>
          <p:cNvCxnSpPr>
            <a:cxnSpLocks/>
            <a:endCxn id="15" idx="1"/>
          </p:cNvCxnSpPr>
          <p:nvPr/>
        </p:nvCxnSpPr>
        <p:spPr>
          <a:xfrm rot="16200000" flipH="1">
            <a:off x="5474240" y="4538599"/>
            <a:ext cx="1051406" cy="367878"/>
          </a:xfrm>
          <a:prstGeom prst="bentConnector2">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xmlns="" id="{2111E27D-1E17-48BD-B445-4FB61671455B}"/>
              </a:ext>
            </a:extLst>
          </p:cNvPr>
          <p:cNvCxnSpPr/>
          <p:nvPr/>
        </p:nvCxnSpPr>
        <p:spPr>
          <a:xfrm>
            <a:off x="5816005" y="3439607"/>
            <a:ext cx="274921" cy="0"/>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xmlns="" id="{6813C829-51A9-430F-891D-82E1AE1539ED}"/>
              </a:ext>
            </a:extLst>
          </p:cNvPr>
          <p:cNvCxnSpPr/>
          <p:nvPr/>
        </p:nvCxnSpPr>
        <p:spPr>
          <a:xfrm>
            <a:off x="5836926" y="4306418"/>
            <a:ext cx="274921" cy="0"/>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sp>
        <p:nvSpPr>
          <p:cNvPr id="4" name="Rectángulo 3">
            <a:extLst>
              <a:ext uri="{FF2B5EF4-FFF2-40B4-BE49-F238E27FC236}">
                <a16:creationId xmlns:a16="http://schemas.microsoft.com/office/drawing/2014/main" xmlns="" id="{4C50B562-3B11-422D-BD38-1BD7A541FC1D}"/>
              </a:ext>
            </a:extLst>
          </p:cNvPr>
          <p:cNvSpPr/>
          <p:nvPr/>
        </p:nvSpPr>
        <p:spPr>
          <a:xfrm>
            <a:off x="454006" y="2165222"/>
            <a:ext cx="2887082" cy="3370153"/>
          </a:xfrm>
          <a:prstGeom prst="rect">
            <a:avLst/>
          </a:prstGeom>
          <a:solidFill>
            <a:schemeClr val="bg1"/>
          </a:solidFill>
          <a:ln>
            <a:solidFill>
              <a:srgbClr val="E43866"/>
            </a:solidFill>
          </a:ln>
        </p:spPr>
        <p:txBody>
          <a:bodyPr wrap="square">
            <a:spAutoFit/>
          </a:bodyPr>
          <a:lstStyle/>
          <a:p>
            <a:pPr>
              <a:spcBef>
                <a:spcPts val="1200"/>
              </a:spcBef>
              <a:spcAft>
                <a:spcPts val="600"/>
              </a:spcAft>
            </a:pPr>
            <a:r>
              <a:rPr lang="es-CO" dirty="0">
                <a:solidFill>
                  <a:srgbClr val="436CB7"/>
                </a:solidFill>
                <a:latin typeface="Arial" panose="020B0604020202020204" pitchFamily="34" charset="0"/>
                <a:cs typeface="Arial" panose="020B0604020202020204" pitchFamily="34" charset="0"/>
              </a:rPr>
              <a:t>Parámetros que el EE fija para emitir juicios de valor al evaluar.</a:t>
            </a:r>
          </a:p>
          <a:p>
            <a:pPr>
              <a:spcBef>
                <a:spcPts val="1200"/>
              </a:spcBef>
              <a:spcAft>
                <a:spcPts val="600"/>
              </a:spcAft>
            </a:pPr>
            <a:r>
              <a:rPr lang="es-CO" dirty="0">
                <a:solidFill>
                  <a:srgbClr val="436CB7"/>
                </a:solidFill>
                <a:latin typeface="Arial" panose="020B0604020202020204" pitchFamily="34" charset="0"/>
                <a:cs typeface="Arial" panose="020B0604020202020204" pitchFamily="34" charset="0"/>
              </a:rPr>
              <a:t>Hay criterios de evaluación </a:t>
            </a:r>
            <a:r>
              <a:rPr lang="es-CO" b="1" dirty="0">
                <a:solidFill>
                  <a:srgbClr val="436CB7"/>
                </a:solidFill>
                <a:latin typeface="Arial" panose="020B0604020202020204" pitchFamily="34" charset="0"/>
                <a:cs typeface="Arial" panose="020B0604020202020204" pitchFamily="34" charset="0"/>
              </a:rPr>
              <a:t>cuantitativos</a:t>
            </a:r>
            <a:r>
              <a:rPr lang="es-CO" dirty="0">
                <a:solidFill>
                  <a:srgbClr val="436CB7"/>
                </a:solidFill>
                <a:latin typeface="Arial" panose="020B0604020202020204" pitchFamily="34" charset="0"/>
                <a:cs typeface="Arial" panose="020B0604020202020204" pitchFamily="34" charset="0"/>
              </a:rPr>
              <a:t> o asociados a una calificación o categoría y otros </a:t>
            </a:r>
            <a:r>
              <a:rPr lang="es-CO" b="1" dirty="0">
                <a:solidFill>
                  <a:srgbClr val="436CB7"/>
                </a:solidFill>
                <a:latin typeface="Arial" panose="020B0604020202020204" pitchFamily="34" charset="0"/>
                <a:cs typeface="Arial" panose="020B0604020202020204" pitchFamily="34" charset="0"/>
              </a:rPr>
              <a:t>cualitativos</a:t>
            </a:r>
            <a:r>
              <a:rPr lang="es-CO" dirty="0">
                <a:solidFill>
                  <a:srgbClr val="436CB7"/>
                </a:solidFill>
                <a:latin typeface="Arial" panose="020B0604020202020204" pitchFamily="34" charset="0"/>
                <a:cs typeface="Arial" panose="020B0604020202020204" pitchFamily="34" charset="0"/>
              </a:rPr>
              <a:t> que describen o informan sobre una situación o característica  particular.</a:t>
            </a:r>
          </a:p>
        </p:txBody>
      </p:sp>
      <p:sp>
        <p:nvSpPr>
          <p:cNvPr id="31" name="Rectángulo 30">
            <a:extLst>
              <a:ext uri="{FF2B5EF4-FFF2-40B4-BE49-F238E27FC236}">
                <a16:creationId xmlns:a16="http://schemas.microsoft.com/office/drawing/2014/main" xmlns="" id="{96077A9A-BE74-4DE3-A41E-80D951A27981}"/>
              </a:ext>
            </a:extLst>
          </p:cNvPr>
          <p:cNvSpPr/>
          <p:nvPr/>
        </p:nvSpPr>
        <p:spPr>
          <a:xfrm>
            <a:off x="0" y="6172541"/>
            <a:ext cx="12192000" cy="584775"/>
          </a:xfrm>
          <a:prstGeom prst="rect">
            <a:avLst/>
          </a:prstGeom>
          <a:solidFill>
            <a:srgbClr val="E43866"/>
          </a:solidFill>
          <a:ln w="19050">
            <a:solidFill>
              <a:srgbClr val="E43866"/>
            </a:solidFill>
          </a:ln>
        </p:spPr>
        <p:txBody>
          <a:bodyPr wrap="square">
            <a:spAutoFit/>
          </a:bodyPr>
          <a:lstStyle/>
          <a:p>
            <a:pPr algn="just"/>
            <a:r>
              <a:rPr lang="es-CO" sz="1600" dirty="0">
                <a:solidFill>
                  <a:schemeClr val="bg1"/>
                </a:solidFill>
                <a:latin typeface="Arial" panose="020B0604020202020204" pitchFamily="34" charset="0"/>
                <a:cs typeface="Arial" panose="020B0604020202020204" pitchFamily="34" charset="0"/>
              </a:rPr>
              <a:t>No todos los criterios de evaluación deben determinar la aprobación de las áreas, pueden establecerse criterios de seguimiento al aprendizaje cognitivo, desarrollo social, emocional, físico y personal.</a:t>
            </a:r>
            <a:r>
              <a:rPr lang="es-CO" sz="1600" dirty="0">
                <a:solidFill>
                  <a:srgbClr val="436CB7"/>
                </a:solidFill>
                <a:latin typeface="Arial" panose="020B0604020202020204" pitchFamily="34" charset="0"/>
                <a:cs typeface="Arial" panose="020B0604020202020204" pitchFamily="34" charset="0"/>
              </a:rPr>
              <a:t> </a:t>
            </a:r>
          </a:p>
        </p:txBody>
      </p:sp>
      <p:sp>
        <p:nvSpPr>
          <p:cNvPr id="39" name="Rectángulo 38">
            <a:extLst>
              <a:ext uri="{FF2B5EF4-FFF2-40B4-BE49-F238E27FC236}">
                <a16:creationId xmlns:a16="http://schemas.microsoft.com/office/drawing/2014/main" xmlns="" id="{FB593D98-997E-4E50-BD96-A8193A9467F0}"/>
              </a:ext>
            </a:extLst>
          </p:cNvPr>
          <p:cNvSpPr/>
          <p:nvPr/>
        </p:nvSpPr>
        <p:spPr>
          <a:xfrm>
            <a:off x="553741" y="1390120"/>
            <a:ext cx="2871299" cy="384721"/>
          </a:xfrm>
          <a:prstGeom prst="rect">
            <a:avLst/>
          </a:prstGeom>
        </p:spPr>
        <p:txBody>
          <a:bodyPr wrap="none">
            <a:spAutoFit/>
          </a:bodyPr>
          <a:lstStyle/>
          <a:p>
            <a:r>
              <a:rPr lang="es-CO" sz="1900" b="1" dirty="0">
                <a:solidFill>
                  <a:srgbClr val="436CB7"/>
                </a:solidFill>
                <a:latin typeface="Arial" panose="020B0604020202020204" pitchFamily="34" charset="0"/>
                <a:cs typeface="Arial" panose="020B0604020202020204" pitchFamily="34" charset="0"/>
              </a:rPr>
              <a:t>Criterios de evaluación</a:t>
            </a:r>
          </a:p>
        </p:txBody>
      </p:sp>
    </p:spTree>
    <p:extLst>
      <p:ext uri="{BB962C8B-B14F-4D97-AF65-F5344CB8AC3E}">
        <p14:creationId xmlns:p14="http://schemas.microsoft.com/office/powerpoint/2010/main" val="1514813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5" name="Rectángulo 24">
            <a:extLst>
              <a:ext uri="{FF2B5EF4-FFF2-40B4-BE49-F238E27FC236}">
                <a16:creationId xmlns:a16="http://schemas.microsoft.com/office/drawing/2014/main" xmlns="" id="{81B30FEB-C5E7-452B-911B-89660D024180}"/>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a:latin typeface="Arial" panose="020B0604020202020204" pitchFamily="34" charset="0"/>
              </a:rPr>
              <a:t>1</a:t>
            </a:r>
          </a:p>
        </p:txBody>
      </p:sp>
      <p:sp>
        <p:nvSpPr>
          <p:cNvPr id="26" name="CuadroTexto 25">
            <a:extLst>
              <a:ext uri="{FF2B5EF4-FFF2-40B4-BE49-F238E27FC236}">
                <a16:creationId xmlns:a16="http://schemas.microsoft.com/office/drawing/2014/main" xmlns="" id="{16C511DF-7749-436A-A6B1-9D87438D989A}"/>
              </a:ext>
            </a:extLst>
          </p:cNvPr>
          <p:cNvSpPr txBox="1"/>
          <p:nvPr/>
        </p:nvSpPr>
        <p:spPr>
          <a:xfrm>
            <a:off x="822043" y="305389"/>
            <a:ext cx="11244309" cy="400110"/>
          </a:xfrm>
          <a:prstGeom prst="rect">
            <a:avLst/>
          </a:prstGeom>
          <a:noFill/>
        </p:spPr>
        <p:txBody>
          <a:bodyPr wrap="square" rtlCol="0">
            <a:spAutoFit/>
          </a:bodyPr>
          <a:lstStyle/>
          <a:p>
            <a:r>
              <a:rPr lang="es-ES" sz="2000" b="1" dirty="0">
                <a:solidFill>
                  <a:srgbClr val="3F65AA"/>
                </a:solidFill>
                <a:latin typeface="Arial" panose="020B0604020202020204" pitchFamily="34" charset="0"/>
                <a:cs typeface="Arial" panose="020B0604020202020204" pitchFamily="34" charset="0"/>
                <a:sym typeface="Arial"/>
              </a:rPr>
              <a:t>Sistema Institucional de Evaluación de los Estudiantes -SIEE- </a:t>
            </a:r>
          </a:p>
        </p:txBody>
      </p:sp>
      <p:sp>
        <p:nvSpPr>
          <p:cNvPr id="27" name="Rectángulo 26">
            <a:extLst>
              <a:ext uri="{FF2B5EF4-FFF2-40B4-BE49-F238E27FC236}">
                <a16:creationId xmlns:a16="http://schemas.microsoft.com/office/drawing/2014/main" xmlns="" id="{7DC10C66-14BF-461E-AC5A-3966C8AB7F5C}"/>
              </a:ext>
            </a:extLst>
          </p:cNvPr>
          <p:cNvSpPr/>
          <p:nvPr/>
        </p:nvSpPr>
        <p:spPr>
          <a:xfrm flipV="1">
            <a:off x="623075" y="1802389"/>
            <a:ext cx="1996208" cy="45719"/>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sp>
        <p:nvSpPr>
          <p:cNvPr id="2" name="Rectángulo 1">
            <a:extLst>
              <a:ext uri="{FF2B5EF4-FFF2-40B4-BE49-F238E27FC236}">
                <a16:creationId xmlns:a16="http://schemas.microsoft.com/office/drawing/2014/main" xmlns="" id="{630DEB11-EACD-42C8-BF60-B60C94C0E84A}"/>
              </a:ext>
            </a:extLst>
          </p:cNvPr>
          <p:cNvSpPr/>
          <p:nvPr/>
        </p:nvSpPr>
        <p:spPr>
          <a:xfrm>
            <a:off x="0" y="904816"/>
            <a:ext cx="12192000" cy="369332"/>
          </a:xfrm>
          <a:prstGeom prst="rect">
            <a:avLst/>
          </a:prstGeom>
          <a:solidFill>
            <a:schemeClr val="bg1"/>
          </a:solidFill>
          <a:ln w="19050">
            <a:solidFill>
              <a:srgbClr val="E43866"/>
            </a:solidFill>
          </a:ln>
        </p:spPr>
        <p:txBody>
          <a:bodyPr wrap="square">
            <a:spAutoFit/>
          </a:bodyPr>
          <a:lstStyle/>
          <a:p>
            <a:pPr algn="ctr"/>
            <a:r>
              <a:rPr lang="es-CO" b="1" dirty="0">
                <a:solidFill>
                  <a:srgbClr val="436CB7"/>
                </a:solidFill>
                <a:latin typeface="Arial" panose="020B0604020202020204" pitchFamily="34" charset="0"/>
                <a:cs typeface="Arial" panose="020B0604020202020204" pitchFamily="34" charset="0"/>
                <a:sym typeface="Calibri"/>
              </a:rPr>
              <a:t>1. Los criterios de evaluación y promoción. </a:t>
            </a:r>
          </a:p>
        </p:txBody>
      </p:sp>
      <p:sp>
        <p:nvSpPr>
          <p:cNvPr id="39" name="Rectángulo 38">
            <a:extLst>
              <a:ext uri="{FF2B5EF4-FFF2-40B4-BE49-F238E27FC236}">
                <a16:creationId xmlns:a16="http://schemas.microsoft.com/office/drawing/2014/main" xmlns="" id="{FB593D98-997E-4E50-BD96-A8193A9467F0}"/>
              </a:ext>
            </a:extLst>
          </p:cNvPr>
          <p:cNvSpPr/>
          <p:nvPr/>
        </p:nvSpPr>
        <p:spPr>
          <a:xfrm>
            <a:off x="535393" y="1415225"/>
            <a:ext cx="7338869" cy="384721"/>
          </a:xfrm>
          <a:prstGeom prst="rect">
            <a:avLst/>
          </a:prstGeom>
        </p:spPr>
        <p:txBody>
          <a:bodyPr wrap="none">
            <a:spAutoFit/>
          </a:bodyPr>
          <a:lstStyle/>
          <a:p>
            <a:pPr lvl="0" algn="just"/>
            <a:r>
              <a:rPr lang="es-ES" sz="1900" b="1" dirty="0">
                <a:solidFill>
                  <a:srgbClr val="436CB7"/>
                </a:solidFill>
                <a:latin typeface="Arial" panose="020B0604020202020204" pitchFamily="34" charset="0"/>
                <a:cs typeface="Arial" panose="020B0604020202020204" pitchFamily="34" charset="0"/>
                <a:sym typeface="Arial"/>
              </a:rPr>
              <a:t>Recomendaciones para establecer los criterios de evaluación</a:t>
            </a:r>
          </a:p>
        </p:txBody>
      </p:sp>
      <p:sp>
        <p:nvSpPr>
          <p:cNvPr id="20" name="Rectángulo 19">
            <a:extLst>
              <a:ext uri="{FF2B5EF4-FFF2-40B4-BE49-F238E27FC236}">
                <a16:creationId xmlns:a16="http://schemas.microsoft.com/office/drawing/2014/main" xmlns="" id="{21BC5560-6842-4DF7-B9D8-620955895FEE}"/>
              </a:ext>
            </a:extLst>
          </p:cNvPr>
          <p:cNvSpPr/>
          <p:nvPr/>
        </p:nvSpPr>
        <p:spPr>
          <a:xfrm>
            <a:off x="2218385" y="2531008"/>
            <a:ext cx="2888343" cy="792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latin typeface="Arial" panose="020B0604020202020204" pitchFamily="34" charset="0"/>
                <a:cs typeface="Arial" panose="020B0604020202020204" pitchFamily="34" charset="0"/>
              </a:rPr>
              <a:t>Evidencias de aprendizaje</a:t>
            </a:r>
          </a:p>
        </p:txBody>
      </p:sp>
      <p:sp>
        <p:nvSpPr>
          <p:cNvPr id="21" name="Rectángulo 20">
            <a:extLst>
              <a:ext uri="{FF2B5EF4-FFF2-40B4-BE49-F238E27FC236}">
                <a16:creationId xmlns:a16="http://schemas.microsoft.com/office/drawing/2014/main" xmlns="" id="{A1438355-5FEF-48F7-AD92-EB5DA2E4C317}"/>
              </a:ext>
            </a:extLst>
          </p:cNvPr>
          <p:cNvSpPr/>
          <p:nvPr/>
        </p:nvSpPr>
        <p:spPr>
          <a:xfrm>
            <a:off x="2116783" y="3588547"/>
            <a:ext cx="3091545" cy="584775"/>
          </a:xfrm>
          <a:prstGeom prst="rect">
            <a:avLst/>
          </a:prstGeom>
        </p:spPr>
        <p:txBody>
          <a:bodyPr wrap="square">
            <a:spAutoFit/>
          </a:bodyPr>
          <a:lstStyle/>
          <a:p>
            <a:pPr algn="ctr"/>
            <a:r>
              <a:rPr lang="es-CO" sz="1600" dirty="0">
                <a:solidFill>
                  <a:srgbClr val="436CB7"/>
                </a:solidFill>
                <a:latin typeface="Arial" panose="020B0604020202020204" pitchFamily="34" charset="0"/>
                <a:cs typeface="Arial" panose="020B0604020202020204" pitchFamily="34" charset="0"/>
              </a:rPr>
              <a:t>En coherencia con los criterios</a:t>
            </a:r>
          </a:p>
          <a:p>
            <a:pPr algn="ctr"/>
            <a:r>
              <a:rPr lang="es-CO" sz="1600" dirty="0">
                <a:solidFill>
                  <a:srgbClr val="436CB7"/>
                </a:solidFill>
                <a:latin typeface="Arial" panose="020B0604020202020204" pitchFamily="34" charset="0"/>
                <a:cs typeface="Arial" panose="020B0604020202020204" pitchFamily="34" charset="0"/>
              </a:rPr>
              <a:t>describen el desempeño de</a:t>
            </a:r>
          </a:p>
        </p:txBody>
      </p:sp>
      <p:sp>
        <p:nvSpPr>
          <p:cNvPr id="23" name="Rectángulo 22">
            <a:extLst>
              <a:ext uri="{FF2B5EF4-FFF2-40B4-BE49-F238E27FC236}">
                <a16:creationId xmlns:a16="http://schemas.microsoft.com/office/drawing/2014/main" xmlns="" id="{48705EB6-EC31-408A-8D19-D692C21BF815}"/>
              </a:ext>
            </a:extLst>
          </p:cNvPr>
          <p:cNvSpPr/>
          <p:nvPr/>
        </p:nvSpPr>
        <p:spPr>
          <a:xfrm>
            <a:off x="2218383" y="4438480"/>
            <a:ext cx="2888343" cy="854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latin typeface="Arial" panose="020B0604020202020204" pitchFamily="34" charset="0"/>
                <a:cs typeface="Arial" panose="020B0604020202020204" pitchFamily="34" charset="0"/>
              </a:rPr>
              <a:t>Actividades de enseñanza y evaluación</a:t>
            </a:r>
          </a:p>
        </p:txBody>
      </p:sp>
      <p:cxnSp>
        <p:nvCxnSpPr>
          <p:cNvPr id="24" name="Conector angular 7">
            <a:extLst>
              <a:ext uri="{FF2B5EF4-FFF2-40B4-BE49-F238E27FC236}">
                <a16:creationId xmlns:a16="http://schemas.microsoft.com/office/drawing/2014/main" xmlns="" id="{5E770443-AF9F-4315-924F-3E6462D92633}"/>
              </a:ext>
            </a:extLst>
          </p:cNvPr>
          <p:cNvCxnSpPr>
            <a:cxnSpLocks/>
            <a:stCxn id="23" idx="1"/>
            <a:endCxn id="20" idx="1"/>
          </p:cNvCxnSpPr>
          <p:nvPr/>
        </p:nvCxnSpPr>
        <p:spPr>
          <a:xfrm rot="10800000" flipH="1">
            <a:off x="2218383" y="2927200"/>
            <a:ext cx="2" cy="1938333"/>
          </a:xfrm>
          <a:prstGeom prst="bentConnector3">
            <a:avLst>
              <a:gd name="adj1" fmla="val -11430000000"/>
            </a:avLst>
          </a:prstGeom>
          <a:ln w="28575">
            <a:solidFill>
              <a:srgbClr val="E4386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angular 13">
            <a:extLst>
              <a:ext uri="{FF2B5EF4-FFF2-40B4-BE49-F238E27FC236}">
                <a16:creationId xmlns:a16="http://schemas.microsoft.com/office/drawing/2014/main" xmlns="" id="{CA24E7ED-2A20-48B6-85A0-3CB3A725B3E8}"/>
              </a:ext>
            </a:extLst>
          </p:cNvPr>
          <p:cNvCxnSpPr>
            <a:cxnSpLocks/>
            <a:stCxn id="20" idx="3"/>
            <a:endCxn id="23" idx="3"/>
          </p:cNvCxnSpPr>
          <p:nvPr/>
        </p:nvCxnSpPr>
        <p:spPr>
          <a:xfrm flipH="1">
            <a:off x="5106726" y="2927199"/>
            <a:ext cx="2" cy="1938333"/>
          </a:xfrm>
          <a:prstGeom prst="bentConnector3">
            <a:avLst>
              <a:gd name="adj1" fmla="val -11430000000"/>
            </a:avLst>
          </a:prstGeom>
          <a:ln w="28575">
            <a:solidFill>
              <a:srgbClr val="E43866"/>
            </a:solidFill>
            <a:tailEnd type="triangle"/>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xmlns="" id="{7E4D38B7-D836-4242-9302-E64AF6C39657}"/>
              </a:ext>
            </a:extLst>
          </p:cNvPr>
          <p:cNvSpPr txBox="1"/>
          <p:nvPr/>
        </p:nvSpPr>
        <p:spPr>
          <a:xfrm>
            <a:off x="5410818" y="3743556"/>
            <a:ext cx="1511059" cy="338554"/>
          </a:xfrm>
          <a:prstGeom prst="rect">
            <a:avLst/>
          </a:prstGeom>
          <a:noFill/>
        </p:spPr>
        <p:txBody>
          <a:bodyPr wrap="square" rtlCol="0">
            <a:spAutoFit/>
          </a:bodyPr>
          <a:lstStyle/>
          <a:p>
            <a:r>
              <a:rPr lang="es-CO" sz="1600" b="1" dirty="0">
                <a:solidFill>
                  <a:srgbClr val="436CB7"/>
                </a:solidFill>
                <a:latin typeface="Arial" panose="020B0604020202020204" pitchFamily="34" charset="0"/>
                <a:cs typeface="Arial" panose="020B0604020202020204" pitchFamily="34" charset="0"/>
              </a:rPr>
              <a:t>Orientan</a:t>
            </a:r>
          </a:p>
        </p:txBody>
      </p:sp>
      <p:sp>
        <p:nvSpPr>
          <p:cNvPr id="33" name="CuadroTexto 32">
            <a:extLst>
              <a:ext uri="{FF2B5EF4-FFF2-40B4-BE49-F238E27FC236}">
                <a16:creationId xmlns:a16="http://schemas.microsoft.com/office/drawing/2014/main" xmlns="" id="{2B716127-E197-435B-8564-A55569F3A40E}"/>
              </a:ext>
            </a:extLst>
          </p:cNvPr>
          <p:cNvSpPr txBox="1"/>
          <p:nvPr/>
        </p:nvSpPr>
        <p:spPr>
          <a:xfrm>
            <a:off x="489964" y="3722689"/>
            <a:ext cx="1538515" cy="338554"/>
          </a:xfrm>
          <a:prstGeom prst="rect">
            <a:avLst/>
          </a:prstGeom>
          <a:noFill/>
        </p:spPr>
        <p:txBody>
          <a:bodyPr wrap="square" rtlCol="0">
            <a:spAutoFit/>
          </a:bodyPr>
          <a:lstStyle/>
          <a:p>
            <a:r>
              <a:rPr lang="es-CO" sz="1600" b="1" dirty="0">
                <a:solidFill>
                  <a:srgbClr val="436CB7"/>
                </a:solidFill>
                <a:latin typeface="Arial" panose="020B0604020202020204" pitchFamily="34" charset="0"/>
                <a:cs typeface="Arial" panose="020B0604020202020204" pitchFamily="34" charset="0"/>
              </a:rPr>
              <a:t>Concretan</a:t>
            </a:r>
          </a:p>
        </p:txBody>
      </p:sp>
      <p:sp>
        <p:nvSpPr>
          <p:cNvPr id="34" name="Rectángulo: esquinas redondeadas 33">
            <a:extLst>
              <a:ext uri="{FF2B5EF4-FFF2-40B4-BE49-F238E27FC236}">
                <a16:creationId xmlns:a16="http://schemas.microsoft.com/office/drawing/2014/main" xmlns="" id="{5B1BABE7-4168-473E-83F9-505FAF07E7B8}"/>
              </a:ext>
            </a:extLst>
          </p:cNvPr>
          <p:cNvSpPr/>
          <p:nvPr/>
        </p:nvSpPr>
        <p:spPr>
          <a:xfrm>
            <a:off x="6834136" y="2675083"/>
            <a:ext cx="4329528" cy="7295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dirty="0">
                <a:solidFill>
                  <a:srgbClr val="436CB7"/>
                </a:solidFill>
                <a:latin typeface="Arial" panose="020B0604020202020204" pitchFamily="34" charset="0"/>
                <a:cs typeface="Arial" panose="020B0604020202020204" pitchFamily="34" charset="0"/>
              </a:rPr>
              <a:t>Proponerlos a partir de lo que se espera del trabajo y avance del estudiante.</a:t>
            </a:r>
          </a:p>
        </p:txBody>
      </p:sp>
      <p:sp>
        <p:nvSpPr>
          <p:cNvPr id="35" name="Rectángulo: esquinas redondeadas 34">
            <a:extLst>
              <a:ext uri="{FF2B5EF4-FFF2-40B4-BE49-F238E27FC236}">
                <a16:creationId xmlns:a16="http://schemas.microsoft.com/office/drawing/2014/main" xmlns="" id="{4E57205E-63EC-4E7A-8679-BDAE783F42D2}"/>
              </a:ext>
            </a:extLst>
          </p:cNvPr>
          <p:cNvSpPr/>
          <p:nvPr/>
        </p:nvSpPr>
        <p:spPr>
          <a:xfrm>
            <a:off x="6880905" y="3576942"/>
            <a:ext cx="4282758" cy="643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dirty="0">
                <a:solidFill>
                  <a:srgbClr val="436CB7"/>
                </a:solidFill>
                <a:latin typeface="Arial" panose="020B0604020202020204" pitchFamily="34" charset="0"/>
                <a:cs typeface="Arial" panose="020B0604020202020204" pitchFamily="34" charset="0"/>
              </a:rPr>
              <a:t>Identificarlos al momento del desarrollo de las planeaciones de aula. </a:t>
            </a:r>
          </a:p>
        </p:txBody>
      </p:sp>
      <p:sp>
        <p:nvSpPr>
          <p:cNvPr id="36" name="Rectángulo: esquinas redondeadas 35">
            <a:extLst>
              <a:ext uri="{FF2B5EF4-FFF2-40B4-BE49-F238E27FC236}">
                <a16:creationId xmlns:a16="http://schemas.microsoft.com/office/drawing/2014/main" xmlns="" id="{48B63881-DA61-4ECD-A398-F7564EDBFB66}"/>
              </a:ext>
            </a:extLst>
          </p:cNvPr>
          <p:cNvSpPr/>
          <p:nvPr/>
        </p:nvSpPr>
        <p:spPr>
          <a:xfrm>
            <a:off x="6880905" y="4392848"/>
            <a:ext cx="4282759" cy="937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dirty="0">
                <a:solidFill>
                  <a:srgbClr val="436CB7"/>
                </a:solidFill>
                <a:latin typeface="Arial" panose="020B0604020202020204" pitchFamily="34" charset="0"/>
                <a:cs typeface="Arial" panose="020B0604020202020204" pitchFamily="34" charset="0"/>
              </a:rPr>
              <a:t>Orientarlos para el acompañamiento y monitoreo de las actividades desarrolladas por los estudiantes. </a:t>
            </a:r>
          </a:p>
        </p:txBody>
      </p:sp>
      <p:cxnSp>
        <p:nvCxnSpPr>
          <p:cNvPr id="38" name="Conector: angular 37">
            <a:extLst>
              <a:ext uri="{FF2B5EF4-FFF2-40B4-BE49-F238E27FC236}">
                <a16:creationId xmlns:a16="http://schemas.microsoft.com/office/drawing/2014/main" xmlns="" id="{899E2445-DB8C-4C90-A599-2D8AF856789D}"/>
              </a:ext>
            </a:extLst>
          </p:cNvPr>
          <p:cNvCxnSpPr>
            <a:cxnSpLocks/>
          </p:cNvCxnSpPr>
          <p:nvPr/>
        </p:nvCxnSpPr>
        <p:spPr>
          <a:xfrm rot="5400000" flipH="1" flipV="1">
            <a:off x="5797508" y="3857064"/>
            <a:ext cx="1771777" cy="248358"/>
          </a:xfrm>
          <a:prstGeom prst="bentConnector3">
            <a:avLst>
              <a:gd name="adj1" fmla="val 100901"/>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xmlns="" id="{CF26B4F0-3E53-4C05-8975-D941B1D12E9C}"/>
              </a:ext>
            </a:extLst>
          </p:cNvPr>
          <p:cNvCxnSpPr/>
          <p:nvPr/>
        </p:nvCxnSpPr>
        <p:spPr>
          <a:xfrm>
            <a:off x="6559215" y="3860496"/>
            <a:ext cx="274921" cy="0"/>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xmlns="" id="{53161BBD-725E-44C4-B3EB-60AC70768251}"/>
              </a:ext>
            </a:extLst>
          </p:cNvPr>
          <p:cNvCxnSpPr/>
          <p:nvPr/>
        </p:nvCxnSpPr>
        <p:spPr>
          <a:xfrm>
            <a:off x="6559215" y="4867131"/>
            <a:ext cx="274921" cy="0"/>
          </a:xfrm>
          <a:prstGeom prst="line">
            <a:avLst/>
          </a:prstGeom>
          <a:ln>
            <a:solidFill>
              <a:srgbClr val="E4386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64716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39B770856D48A346AB3A8106F4A52AE0" ma:contentTypeVersion="9" ma:contentTypeDescription="Crear nuevo documento." ma:contentTypeScope="" ma:versionID="503c76cd858048e0ebc46c214cbc71ed">
  <xsd:schema xmlns:xsd="http://www.w3.org/2001/XMLSchema" xmlns:xs="http://www.w3.org/2001/XMLSchema" xmlns:p="http://schemas.microsoft.com/office/2006/metadata/properties" xmlns:ns2="5e35b61e-a5f8-44a9-aaff-2fc46c026f46" xmlns:ns3="4fde59ad-047f-4d65-bef5-a48d308bcc65" targetNamespace="http://schemas.microsoft.com/office/2006/metadata/properties" ma:root="true" ma:fieldsID="0348b6af9ce12684a1cf0ca10f76306a" ns2:_="" ns3:_="">
    <xsd:import namespace="5e35b61e-a5f8-44a9-aaff-2fc46c026f46"/>
    <xsd:import namespace="4fde59ad-047f-4d65-bef5-a48d308bcc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35b61e-a5f8-44a9-aaff-2fc46c026f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de59ad-047f-4d65-bef5-a48d308bcc65" elementFormDefault="qualified">
    <xsd:import namespace="http://schemas.microsoft.com/office/2006/documentManagement/types"/>
    <xsd:import namespace="http://schemas.microsoft.com/office/infopath/2007/PartnerControls"/>
    <xsd:element name="SharedWithUsers" ma:index="1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FD74BC-4BB5-4E73-AF72-AA10331DFB92}">
  <ds:schemaRefs>
    <ds:schemaRef ds:uri="http://schemas.microsoft.com/office/2006/documentManagement/types"/>
    <ds:schemaRef ds:uri="http://purl.org/dc/terms/"/>
    <ds:schemaRef ds:uri="http://schemas.microsoft.com/office/2006/metadata/properties"/>
    <ds:schemaRef ds:uri="http://purl.org/dc/elements/1.1/"/>
    <ds:schemaRef ds:uri="5e35b61e-a5f8-44a9-aaff-2fc46c026f46"/>
    <ds:schemaRef ds:uri="http://schemas.microsoft.com/office/infopath/2007/PartnerControls"/>
    <ds:schemaRef ds:uri="4fde59ad-047f-4d65-bef5-a48d308bcc65"/>
    <ds:schemaRef ds:uri="http://www.w3.org/XML/1998/namespace"/>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DB266FC2-7006-40B3-B8F8-48A84AE6AE0A}">
  <ds:schemaRefs>
    <ds:schemaRef ds:uri="http://schemas.microsoft.com/sharepoint/v3/contenttype/forms"/>
  </ds:schemaRefs>
</ds:datastoreItem>
</file>

<file path=customXml/itemProps3.xml><?xml version="1.0" encoding="utf-8"?>
<ds:datastoreItem xmlns:ds="http://schemas.openxmlformats.org/officeDocument/2006/customXml" ds:itemID="{777B8971-7C0B-40DC-AD1E-9592C6BC1FA2}">
  <ds:schemaRefs>
    <ds:schemaRef ds:uri="http://schemas.microsoft.com/office/2006/metadata/contentType"/>
    <ds:schemaRef ds:uri="http://schemas.microsoft.com/office/2006/metadata/properties/metaAttributes"/>
    <ds:schemaRef ds:uri="http://www.w3.org/2000/xmlns/"/>
    <ds:schemaRef ds:uri="http://www.w3.org/2001/XMLSchema"/>
    <ds:schemaRef ds:uri="5e35b61e-a5f8-44a9-aaff-2fc46c026f46"/>
    <ds:schemaRef ds:uri="4fde59ad-047f-4d65-bef5-a48d308bcc65"/>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10787</TotalTime>
  <Words>3755</Words>
  <Application>Microsoft Office PowerPoint</Application>
  <PresentationFormat>Panorámica</PresentationFormat>
  <Paragraphs>430</Paragraphs>
  <Slides>32</Slides>
  <Notes>30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32</vt:i4>
      </vt:variant>
    </vt:vector>
  </HeadingPairs>
  <TitlesOfParts>
    <vt:vector size="36"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Hernan Alfonso Suarez Cediel</dc:creator>
  <cp:lastModifiedBy>Sandra Viviana Jimenez Tangarife</cp:lastModifiedBy>
  <cp:revision>446</cp:revision>
  <cp:lastPrinted>2019-05-21T23:02:50Z</cp:lastPrinted>
  <dcterms:created xsi:type="dcterms:W3CDTF">2018-12-12T16:12:35Z</dcterms:created>
  <dcterms:modified xsi:type="dcterms:W3CDTF">2021-09-21T19:35:04Z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0x01010039B770856D48A346AB3A8106F4A52AE0</vt:lpwstr>
  </property>
</Properties>
</file>