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311" r:id="rId5"/>
    <p:sldId id="312" r:id="rId6"/>
    <p:sldId id="319" r:id="rId7"/>
    <p:sldId id="321" r:id="rId8"/>
    <p:sldId id="320" r:id="rId9"/>
    <p:sldId id="322" r:id="rId10"/>
    <p:sldId id="323" r:id="rId11"/>
    <p:sldId id="324" r:id="rId12"/>
    <p:sldId id="314" r:id="rId13"/>
    <p:sldId id="315" r:id="rId14"/>
    <p:sldId id="316" r:id="rId15"/>
    <p:sldId id="317" r:id="rId16"/>
    <p:sldId id="318" r:id="rId17"/>
    <p:sldId id="283" r:id="rId18"/>
    <p:sldId id="265" r:id="rId19"/>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72D73444-7168-1449-8350-5DFCEBEB36B3}" type="datetimeFigureOut">
              <a:rPr lang="es-ES" smtClean="0"/>
              <a:t>26/08/2017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01F9887-00A1-F948-8158-14BF05BB064C}" type="slidenum">
              <a:rPr lang="es-ES" smtClean="0"/>
              <a:t>‹Nº›</a:t>
            </a:fld>
            <a:endParaRPr lang="es-ES"/>
          </a:p>
        </p:txBody>
      </p:sp>
    </p:spTree>
    <p:extLst>
      <p:ext uri="{BB962C8B-B14F-4D97-AF65-F5344CB8AC3E}">
        <p14:creationId xmlns:p14="http://schemas.microsoft.com/office/powerpoint/2010/main" val="2492251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2D73444-7168-1449-8350-5DFCEBEB36B3}" type="datetimeFigureOut">
              <a:rPr lang="es-ES" smtClean="0"/>
              <a:t>26/08/2017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01F9887-00A1-F948-8158-14BF05BB064C}" type="slidenum">
              <a:rPr lang="es-ES" smtClean="0"/>
              <a:t>‹Nº›</a:t>
            </a:fld>
            <a:endParaRPr lang="es-ES"/>
          </a:p>
        </p:txBody>
      </p:sp>
    </p:spTree>
    <p:extLst>
      <p:ext uri="{BB962C8B-B14F-4D97-AF65-F5344CB8AC3E}">
        <p14:creationId xmlns:p14="http://schemas.microsoft.com/office/powerpoint/2010/main" val="2147972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2D73444-7168-1449-8350-5DFCEBEB36B3}" type="datetimeFigureOut">
              <a:rPr lang="es-ES" smtClean="0"/>
              <a:t>26/08/2017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01F9887-00A1-F948-8158-14BF05BB064C}" type="slidenum">
              <a:rPr lang="es-ES" smtClean="0"/>
              <a:t>‹Nº›</a:t>
            </a:fld>
            <a:endParaRPr lang="es-ES"/>
          </a:p>
        </p:txBody>
      </p:sp>
    </p:spTree>
    <p:extLst>
      <p:ext uri="{BB962C8B-B14F-4D97-AF65-F5344CB8AC3E}">
        <p14:creationId xmlns:p14="http://schemas.microsoft.com/office/powerpoint/2010/main" val="1585209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2D73444-7168-1449-8350-5DFCEBEB36B3}" type="datetimeFigureOut">
              <a:rPr lang="es-ES" smtClean="0"/>
              <a:t>26/08/2017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01F9887-00A1-F948-8158-14BF05BB064C}" type="slidenum">
              <a:rPr lang="es-ES" smtClean="0"/>
              <a:t>‹Nº›</a:t>
            </a:fld>
            <a:endParaRPr lang="es-ES"/>
          </a:p>
        </p:txBody>
      </p:sp>
    </p:spTree>
    <p:extLst>
      <p:ext uri="{BB962C8B-B14F-4D97-AF65-F5344CB8AC3E}">
        <p14:creationId xmlns:p14="http://schemas.microsoft.com/office/powerpoint/2010/main" val="209924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72D73444-7168-1449-8350-5DFCEBEB36B3}" type="datetimeFigureOut">
              <a:rPr lang="es-ES" smtClean="0"/>
              <a:t>26/08/2017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01F9887-00A1-F948-8158-14BF05BB064C}" type="slidenum">
              <a:rPr lang="es-ES" smtClean="0"/>
              <a:t>‹Nº›</a:t>
            </a:fld>
            <a:endParaRPr lang="es-ES"/>
          </a:p>
        </p:txBody>
      </p:sp>
    </p:spTree>
    <p:extLst>
      <p:ext uri="{BB962C8B-B14F-4D97-AF65-F5344CB8AC3E}">
        <p14:creationId xmlns:p14="http://schemas.microsoft.com/office/powerpoint/2010/main" val="2015885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72D73444-7168-1449-8350-5DFCEBEB36B3}" type="datetimeFigureOut">
              <a:rPr lang="es-ES" smtClean="0"/>
              <a:t>26/08/2017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01F9887-00A1-F948-8158-14BF05BB064C}" type="slidenum">
              <a:rPr lang="es-ES" smtClean="0"/>
              <a:t>‹Nº›</a:t>
            </a:fld>
            <a:endParaRPr lang="es-ES"/>
          </a:p>
        </p:txBody>
      </p:sp>
    </p:spTree>
    <p:extLst>
      <p:ext uri="{BB962C8B-B14F-4D97-AF65-F5344CB8AC3E}">
        <p14:creationId xmlns:p14="http://schemas.microsoft.com/office/powerpoint/2010/main" val="220224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72D73444-7168-1449-8350-5DFCEBEB36B3}" type="datetimeFigureOut">
              <a:rPr lang="es-ES" smtClean="0"/>
              <a:t>26/08/2017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01F9887-00A1-F948-8158-14BF05BB064C}" type="slidenum">
              <a:rPr lang="es-ES" smtClean="0"/>
              <a:t>‹Nº›</a:t>
            </a:fld>
            <a:endParaRPr lang="es-ES"/>
          </a:p>
        </p:txBody>
      </p:sp>
    </p:spTree>
    <p:extLst>
      <p:ext uri="{BB962C8B-B14F-4D97-AF65-F5344CB8AC3E}">
        <p14:creationId xmlns:p14="http://schemas.microsoft.com/office/powerpoint/2010/main" val="3608352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72D73444-7168-1449-8350-5DFCEBEB36B3}" type="datetimeFigureOut">
              <a:rPr lang="es-ES" smtClean="0"/>
              <a:t>26/08/2017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01F9887-00A1-F948-8158-14BF05BB064C}" type="slidenum">
              <a:rPr lang="es-ES" smtClean="0"/>
              <a:t>‹Nº›</a:t>
            </a:fld>
            <a:endParaRPr lang="es-ES"/>
          </a:p>
        </p:txBody>
      </p:sp>
    </p:spTree>
    <p:extLst>
      <p:ext uri="{BB962C8B-B14F-4D97-AF65-F5344CB8AC3E}">
        <p14:creationId xmlns:p14="http://schemas.microsoft.com/office/powerpoint/2010/main" val="294684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2D73444-7168-1449-8350-5DFCEBEB36B3}" type="datetimeFigureOut">
              <a:rPr lang="es-ES" smtClean="0"/>
              <a:t>26/08/2017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01F9887-00A1-F948-8158-14BF05BB064C}" type="slidenum">
              <a:rPr lang="es-ES" smtClean="0"/>
              <a:t>‹Nº›</a:t>
            </a:fld>
            <a:endParaRPr lang="es-ES"/>
          </a:p>
        </p:txBody>
      </p:sp>
    </p:spTree>
    <p:extLst>
      <p:ext uri="{BB962C8B-B14F-4D97-AF65-F5344CB8AC3E}">
        <p14:creationId xmlns:p14="http://schemas.microsoft.com/office/powerpoint/2010/main" val="424975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2D73444-7168-1449-8350-5DFCEBEB36B3}" type="datetimeFigureOut">
              <a:rPr lang="es-ES" smtClean="0"/>
              <a:t>26/08/2017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01F9887-00A1-F948-8158-14BF05BB064C}" type="slidenum">
              <a:rPr lang="es-ES" smtClean="0"/>
              <a:t>‹Nº›</a:t>
            </a:fld>
            <a:endParaRPr lang="es-ES"/>
          </a:p>
        </p:txBody>
      </p:sp>
    </p:spTree>
    <p:extLst>
      <p:ext uri="{BB962C8B-B14F-4D97-AF65-F5344CB8AC3E}">
        <p14:creationId xmlns:p14="http://schemas.microsoft.com/office/powerpoint/2010/main" val="2507897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2D73444-7168-1449-8350-5DFCEBEB36B3}" type="datetimeFigureOut">
              <a:rPr lang="es-ES" smtClean="0"/>
              <a:t>26/08/2017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01F9887-00A1-F948-8158-14BF05BB064C}" type="slidenum">
              <a:rPr lang="es-ES" smtClean="0"/>
              <a:t>‹Nº›</a:t>
            </a:fld>
            <a:endParaRPr lang="es-ES"/>
          </a:p>
        </p:txBody>
      </p:sp>
    </p:spTree>
    <p:extLst>
      <p:ext uri="{BB962C8B-B14F-4D97-AF65-F5344CB8AC3E}">
        <p14:creationId xmlns:p14="http://schemas.microsoft.com/office/powerpoint/2010/main" val="236579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73444-7168-1449-8350-5DFCEBEB36B3}" type="datetimeFigureOut">
              <a:rPr lang="es-ES" smtClean="0"/>
              <a:t>26/08/2017</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F9887-00A1-F948-8158-14BF05BB064C}" type="slidenum">
              <a:rPr lang="es-ES" smtClean="0"/>
              <a:t>‹Nº›</a:t>
            </a:fld>
            <a:endParaRPr lang="es-ES"/>
          </a:p>
        </p:txBody>
      </p:sp>
    </p:spTree>
    <p:extLst>
      <p:ext uri="{BB962C8B-B14F-4D97-AF65-F5344CB8AC3E}">
        <p14:creationId xmlns:p14="http://schemas.microsoft.com/office/powerpoint/2010/main" val="3387940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co/url?sa=i&amp;rct=j&amp;q=&amp;esrc=s&amp;source=images&amp;cd=&amp;cad=rja&amp;uact=8&amp;ved=0ahUKEwjxh7X80pzTAhUCOSYKHbQCBUwQjRwIBw&amp;url=http://www.espaciomenteysalud.es/la-tecnica-del-semaforo/&amp;bvm=bv.152180690,d.eWE&amp;psig=AFQjCNFyxVU9wlwSUSrgLaHTN8YU_O_QNw&amp;ust=1492008487640181"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lantilla Presentaciones-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
            <a:ext cx="9144000" cy="6849941"/>
          </a:xfrm>
          <a:prstGeom prst="rect">
            <a:avLst/>
          </a:prstGeom>
        </p:spPr>
      </p:pic>
    </p:spTree>
    <p:extLst>
      <p:ext uri="{BB962C8B-B14F-4D97-AF65-F5344CB8AC3E}">
        <p14:creationId xmlns:p14="http://schemas.microsoft.com/office/powerpoint/2010/main" val="227726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 Presentaciones-02.jpg">
            <a:extLst>
              <a:ext uri="{FF2B5EF4-FFF2-40B4-BE49-F238E27FC236}">
                <a16:creationId xmlns:a16="http://schemas.microsoft.com/office/drawing/2014/main" xmlns="" id="{1F6A4F0B-BA48-4F76-9586-BB75DDEFC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285"/>
            <a:ext cx="9144000" cy="6849941"/>
          </a:xfrm>
          <a:prstGeom prst="rect">
            <a:avLst/>
          </a:prstGeom>
        </p:spPr>
      </p:pic>
      <p:sp>
        <p:nvSpPr>
          <p:cNvPr id="4" name="CuadroTexto 3">
            <a:extLst>
              <a:ext uri="{FF2B5EF4-FFF2-40B4-BE49-F238E27FC236}">
                <a16:creationId xmlns:a16="http://schemas.microsoft.com/office/drawing/2014/main" xmlns="" id="{A10C6756-926E-47D9-9F78-38ADDD1667FC}"/>
              </a:ext>
            </a:extLst>
          </p:cNvPr>
          <p:cNvSpPr txBox="1"/>
          <p:nvPr/>
        </p:nvSpPr>
        <p:spPr>
          <a:xfrm>
            <a:off x="233061" y="340932"/>
            <a:ext cx="8517044" cy="4431983"/>
          </a:xfrm>
          <a:prstGeom prst="rect">
            <a:avLst/>
          </a:prstGeom>
          <a:noFill/>
        </p:spPr>
        <p:txBody>
          <a:bodyPr wrap="square" rtlCol="0">
            <a:spAutoFit/>
          </a:bodyPr>
          <a:lstStyle/>
          <a:p>
            <a:pPr algn="just">
              <a:lnSpc>
                <a:spcPct val="150000"/>
              </a:lnSpc>
            </a:pPr>
            <a:r>
              <a:rPr lang="es-CO" sz="2800" b="1" dirty="0">
                <a:solidFill>
                  <a:schemeClr val="accent2"/>
                </a:solidFill>
                <a:latin typeface="MV Boli" panose="02000500030200090000" pitchFamily="2" charset="0"/>
                <a:cs typeface="MV Boli" panose="02000500030200090000" pitchFamily="2" charset="0"/>
              </a:rPr>
              <a:t>3. SOBRECORRECCIÓN</a:t>
            </a:r>
          </a:p>
          <a:p>
            <a:pPr algn="just">
              <a:lnSpc>
                <a:spcPct val="150000"/>
              </a:lnSpc>
            </a:pPr>
            <a:endParaRPr lang="es-CO" sz="1600" b="1" dirty="0">
              <a:latin typeface="MV Boli" panose="02000500030200090000" pitchFamily="2" charset="0"/>
              <a:cs typeface="MV Boli" panose="02000500030200090000" pitchFamily="2" charset="0"/>
            </a:endParaRPr>
          </a:p>
          <a:p>
            <a:pPr algn="just">
              <a:lnSpc>
                <a:spcPct val="150000"/>
              </a:lnSpc>
            </a:pPr>
            <a:r>
              <a:rPr lang="es-CO" sz="1600" b="1" dirty="0">
                <a:latin typeface="MV Boli" panose="02000500030200090000" pitchFamily="2" charset="0"/>
                <a:cs typeface="MV Boli" panose="02000500030200090000" pitchFamily="2" charset="0"/>
              </a:rPr>
              <a:t>Es una técnica que se usa cuando la conducta-problema ha causado un daño observable en el medio ambiente, y consiste en corregir los efectos producidos por la misma, además de ejecutar una actividad extra que implique la realización de un comportamiento apropiado. Puede emplearse en casos de conductas agresivas y auto estimulatorias.</a:t>
            </a:r>
          </a:p>
          <a:p>
            <a:pPr algn="just">
              <a:lnSpc>
                <a:spcPct val="150000"/>
              </a:lnSpc>
            </a:pPr>
            <a:endParaRPr lang="es-CO" sz="1600" b="1" dirty="0">
              <a:latin typeface="MV Boli" panose="02000500030200090000" pitchFamily="2" charset="0"/>
              <a:cs typeface="MV Boli" panose="02000500030200090000" pitchFamily="2" charset="0"/>
            </a:endParaRPr>
          </a:p>
          <a:p>
            <a:pPr algn="just">
              <a:lnSpc>
                <a:spcPct val="150000"/>
              </a:lnSpc>
            </a:pPr>
            <a:r>
              <a:rPr lang="es-CO" sz="1600" b="1" dirty="0">
                <a:latin typeface="MV Boli" panose="02000500030200090000" pitchFamily="2" charset="0"/>
                <a:cs typeface="MV Boli" panose="02000500030200090000" pitchFamily="2" charset="0"/>
              </a:rPr>
              <a:t>Por ejemplo: Si un niño tira papeles al suelo, el adulto le amonestará indicándole que recoja los papeles que ha tirado y además que barra todo el ambiente en el que se encuentra.</a:t>
            </a:r>
          </a:p>
        </p:txBody>
      </p:sp>
    </p:spTree>
    <p:extLst>
      <p:ext uri="{BB962C8B-B14F-4D97-AF65-F5344CB8AC3E}">
        <p14:creationId xmlns:p14="http://schemas.microsoft.com/office/powerpoint/2010/main" val="2787792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 Presentaciones-02.jpg">
            <a:extLst>
              <a:ext uri="{FF2B5EF4-FFF2-40B4-BE49-F238E27FC236}">
                <a16:creationId xmlns:a16="http://schemas.microsoft.com/office/drawing/2014/main" xmlns="" id="{1F6A4F0B-BA48-4F76-9586-BB75DDEFC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285"/>
            <a:ext cx="9144000" cy="6849941"/>
          </a:xfrm>
          <a:prstGeom prst="rect">
            <a:avLst/>
          </a:prstGeom>
        </p:spPr>
      </p:pic>
      <p:sp>
        <p:nvSpPr>
          <p:cNvPr id="4" name="CuadroTexto 3">
            <a:extLst>
              <a:ext uri="{FF2B5EF4-FFF2-40B4-BE49-F238E27FC236}">
                <a16:creationId xmlns:a16="http://schemas.microsoft.com/office/drawing/2014/main" xmlns="" id="{A10C6756-926E-47D9-9F78-38ADDD1667FC}"/>
              </a:ext>
            </a:extLst>
          </p:cNvPr>
          <p:cNvSpPr txBox="1"/>
          <p:nvPr/>
        </p:nvSpPr>
        <p:spPr>
          <a:xfrm>
            <a:off x="233061" y="340932"/>
            <a:ext cx="8517044" cy="4062651"/>
          </a:xfrm>
          <a:prstGeom prst="rect">
            <a:avLst/>
          </a:prstGeom>
          <a:noFill/>
        </p:spPr>
        <p:txBody>
          <a:bodyPr wrap="square" rtlCol="0">
            <a:spAutoFit/>
          </a:bodyPr>
          <a:lstStyle/>
          <a:p>
            <a:pPr algn="just">
              <a:lnSpc>
                <a:spcPct val="150000"/>
              </a:lnSpc>
            </a:pPr>
            <a:r>
              <a:rPr lang="es-CO" sz="2800" b="1" dirty="0">
                <a:solidFill>
                  <a:schemeClr val="accent2"/>
                </a:solidFill>
                <a:latin typeface="MV Boli" panose="02000500030200090000" pitchFamily="2" charset="0"/>
                <a:cs typeface="MV Boli" panose="02000500030200090000" pitchFamily="2" charset="0"/>
              </a:rPr>
              <a:t>4. PÉRDIDA DE PRIVILEGIOS</a:t>
            </a:r>
          </a:p>
          <a:p>
            <a:pPr algn="just">
              <a:lnSpc>
                <a:spcPct val="150000"/>
              </a:lnSpc>
            </a:pPr>
            <a:endParaRPr lang="es-CO" sz="1600" b="1" dirty="0">
              <a:latin typeface="MV Boli" panose="02000500030200090000" pitchFamily="2" charset="0"/>
              <a:cs typeface="MV Boli" panose="02000500030200090000" pitchFamily="2" charset="0"/>
            </a:endParaRPr>
          </a:p>
          <a:p>
            <a:pPr algn="just">
              <a:lnSpc>
                <a:spcPct val="150000"/>
              </a:lnSpc>
            </a:pPr>
            <a:r>
              <a:rPr lang="es-CO" sz="1600" b="1" dirty="0">
                <a:latin typeface="MV Boli" panose="02000500030200090000" pitchFamily="2" charset="0"/>
                <a:cs typeface="MV Boli" panose="02000500030200090000" pitchFamily="2" charset="0"/>
              </a:rPr>
              <a:t>Es la retirada de un estímulo reforzante ya ganado, que obra en el poder del niño en el momento de emitir la respuesta indeseable.</a:t>
            </a:r>
          </a:p>
          <a:p>
            <a:pPr algn="just">
              <a:lnSpc>
                <a:spcPct val="150000"/>
              </a:lnSpc>
            </a:pPr>
            <a:endParaRPr lang="es-CO" sz="1600" b="1" dirty="0">
              <a:latin typeface="MV Boli" panose="02000500030200090000" pitchFamily="2" charset="0"/>
              <a:cs typeface="MV Boli" panose="02000500030200090000" pitchFamily="2" charset="0"/>
            </a:endParaRPr>
          </a:p>
          <a:p>
            <a:pPr algn="just">
              <a:lnSpc>
                <a:spcPct val="150000"/>
              </a:lnSpc>
            </a:pPr>
            <a:r>
              <a:rPr lang="es-CO" sz="1600" b="1" dirty="0">
                <a:latin typeface="MV Boli" panose="02000500030200090000" pitchFamily="2" charset="0"/>
                <a:cs typeface="MV Boli" panose="02000500030200090000" pitchFamily="2" charset="0"/>
              </a:rPr>
              <a:t>Por ejemplo: Un niño después de haber realizado una conducta adecuada obtiene como premio sacar un juguete del aula al patio. El adulto le permitirá sacar el juguete advirtiéndole que debe cuidarlo. Sin embargo el niño empieza a lanzar las piezas; entonces el adulto de manera inmediata dará por concluido el beneficio y el juego concluye para el niño.</a:t>
            </a:r>
          </a:p>
        </p:txBody>
      </p:sp>
    </p:spTree>
    <p:extLst>
      <p:ext uri="{BB962C8B-B14F-4D97-AF65-F5344CB8AC3E}">
        <p14:creationId xmlns:p14="http://schemas.microsoft.com/office/powerpoint/2010/main" val="3509648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e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9941"/>
          </a:xfrm>
          <a:prstGeom prst="rect">
            <a:avLst/>
          </a:prstGeom>
        </p:spPr>
      </p:pic>
      <p:sp>
        <p:nvSpPr>
          <p:cNvPr id="3" name="CuadroTexto 2"/>
          <p:cNvSpPr txBox="1"/>
          <p:nvPr/>
        </p:nvSpPr>
        <p:spPr>
          <a:xfrm>
            <a:off x="406828" y="238136"/>
            <a:ext cx="8330343" cy="4878259"/>
          </a:xfrm>
          <a:prstGeom prst="rect">
            <a:avLst/>
          </a:prstGeom>
          <a:noFill/>
        </p:spPr>
        <p:txBody>
          <a:bodyPr wrap="square" rtlCol="0">
            <a:spAutoFit/>
          </a:bodyPr>
          <a:lstStyle/>
          <a:p>
            <a:r>
              <a:rPr lang="es-CO" dirty="0"/>
              <a:t> </a:t>
            </a:r>
            <a:endParaRPr lang="es-CO" dirty="0">
              <a:solidFill>
                <a:srgbClr val="00B050"/>
              </a:solidFill>
            </a:endParaRPr>
          </a:p>
          <a:p>
            <a:pPr algn="ctr"/>
            <a:r>
              <a:rPr lang="es-CO" sz="3200" b="1" dirty="0">
                <a:solidFill>
                  <a:srgbClr val="00B050"/>
                </a:solidFill>
                <a:latin typeface="Lucida Calligraphy" panose="03010101010101010101" pitchFamily="66" charset="0"/>
                <a:cs typeface="Arial" panose="020B0604020202020204" pitchFamily="34" charset="0"/>
              </a:rPr>
              <a:t>EL SEMAFORO </a:t>
            </a:r>
            <a:r>
              <a:rPr lang="es-CO" sz="3200" b="1" dirty="0">
                <a:solidFill>
                  <a:srgbClr val="FFC000"/>
                </a:solidFill>
                <a:latin typeface="Lucida Calligraphy" panose="03010101010101010101" pitchFamily="66" charset="0"/>
                <a:cs typeface="Arial" panose="020B0604020202020204" pitchFamily="34" charset="0"/>
              </a:rPr>
              <a:t>DE LA </a:t>
            </a:r>
            <a:r>
              <a:rPr lang="es-CO" sz="3200" b="1" dirty="0">
                <a:solidFill>
                  <a:srgbClr val="FF0000"/>
                </a:solidFill>
                <a:latin typeface="Lucida Calligraphy" panose="03010101010101010101" pitchFamily="66" charset="0"/>
                <a:cs typeface="Arial" panose="020B0604020202020204" pitchFamily="34" charset="0"/>
              </a:rPr>
              <a:t>CONDUCTA</a:t>
            </a:r>
          </a:p>
          <a:p>
            <a:endParaRPr lang="es-CO" dirty="0"/>
          </a:p>
          <a:p>
            <a:pPr algn="just">
              <a:lnSpc>
                <a:spcPct val="150000"/>
              </a:lnSpc>
            </a:pPr>
            <a:r>
              <a:rPr lang="es-ES" dirty="0">
                <a:latin typeface="MV Boli" panose="02000500030200090000" pitchFamily="2" charset="0"/>
                <a:cs typeface="MV Boli" panose="02000500030200090000" pitchFamily="2" charset="0"/>
              </a:rPr>
              <a:t>Esta técnica está especialmente indicada para la enseñanza del Autocontrol de las Emociones Negativas: Ira, Agresividad, Impulsividad, etc. como también para mejorar el comportamiento de los niños en el aula de clase; esta técnica anima a los niños a comportarse mejor y a tener responsabilidades de sus acciones, además  resulta importante educar en actitudes de tolerancia, respeto, convivencia, etc. </a:t>
            </a:r>
            <a:endParaRPr lang="es-CO" dirty="0">
              <a:latin typeface="MV Boli" panose="02000500030200090000" pitchFamily="2" charset="0"/>
              <a:cs typeface="MV Boli" panose="02000500030200090000" pitchFamily="2" charset="0"/>
            </a:endParaRPr>
          </a:p>
          <a:p>
            <a:pPr algn="just">
              <a:lnSpc>
                <a:spcPct val="150000"/>
              </a:lnSpc>
            </a:pPr>
            <a:r>
              <a:rPr lang="es-ES" dirty="0">
                <a:latin typeface="MV Boli" panose="02000500030200090000" pitchFamily="2" charset="0"/>
                <a:cs typeface="MV Boli" panose="02000500030200090000" pitchFamily="2" charset="0"/>
              </a:rPr>
              <a:t>Esta técnica utiliza los tres colores del semáforo para representar un significado diferente, para que cada alumno comprenda sus acciones y consecuencias que pueden surgir de estas. </a:t>
            </a:r>
            <a:endParaRPr lang="es-CO" dirty="0">
              <a:latin typeface="MV Boli" panose="02000500030200090000" pitchFamily="2" charset="0"/>
              <a:cs typeface="MV Boli" panose="02000500030200090000" pitchFamily="2" charset="0"/>
            </a:endParaRPr>
          </a:p>
        </p:txBody>
      </p:sp>
      <p:pic>
        <p:nvPicPr>
          <p:cNvPr id="5" name="Imagen 4">
            <a:extLst>
              <a:ext uri="{FF2B5EF4-FFF2-40B4-BE49-F238E27FC236}">
                <a16:creationId xmlns:a16="http://schemas.microsoft.com/office/drawing/2014/main" xmlns="" id="{96D965DE-C5A2-4B3A-8D5A-E09ECBEFCDB2}"/>
              </a:ext>
            </a:extLst>
          </p:cNvPr>
          <p:cNvPicPr>
            <a:picLocks noChangeAspect="1"/>
          </p:cNvPicPr>
          <p:nvPr/>
        </p:nvPicPr>
        <p:blipFill>
          <a:blip r:embed="rId3"/>
          <a:stretch>
            <a:fillRect/>
          </a:stretch>
        </p:blipFill>
        <p:spPr>
          <a:xfrm>
            <a:off x="5767387" y="4736636"/>
            <a:ext cx="2390775" cy="1914525"/>
          </a:xfrm>
          <a:prstGeom prst="rect">
            <a:avLst/>
          </a:prstGeom>
        </p:spPr>
      </p:pic>
    </p:spTree>
    <p:extLst>
      <p:ext uri="{BB962C8B-B14F-4D97-AF65-F5344CB8AC3E}">
        <p14:creationId xmlns:p14="http://schemas.microsoft.com/office/powerpoint/2010/main" val="187306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3" end="3"/>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3" end="3"/>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5" dur="500"/>
                                        <p:tgtEl>
                                          <p:spTgt spid="3">
                                            <p:txEl>
                                              <p:pRg st="4" end="4"/>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e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13" y="0"/>
            <a:ext cx="9144000" cy="6849941"/>
          </a:xfrm>
          <a:prstGeom prst="rect">
            <a:avLst/>
          </a:prstGeom>
        </p:spPr>
      </p:pic>
      <p:pic>
        <p:nvPicPr>
          <p:cNvPr id="2049" name="Imagen 12" descr="Resultado de imagen para semaforo de las emocion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942" y="1016304"/>
            <a:ext cx="2418175" cy="3501708"/>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3105304" y="688384"/>
            <a:ext cx="5448759" cy="4157548"/>
          </a:xfrm>
          <a:prstGeom prst="rect">
            <a:avLst/>
          </a:prstGeom>
        </p:spPr>
        <p:txBody>
          <a:bodyPr wrap="square">
            <a:spAutoFit/>
          </a:bodyPr>
          <a:lstStyle/>
          <a:p>
            <a:pPr algn="just">
              <a:lnSpc>
                <a:spcPct val="150000"/>
              </a:lnSpc>
              <a:spcAft>
                <a:spcPts val="800"/>
              </a:spcAft>
            </a:pPr>
            <a:r>
              <a:rPr lang="es-ES" sz="2000" b="1" dirty="0">
                <a:solidFill>
                  <a:srgbClr val="FF0000"/>
                </a:solidFill>
                <a:latin typeface="MV Boli" panose="02000500030200090000" pitchFamily="2" charset="0"/>
                <a:ea typeface="Calibri" panose="020F0502020204030204" pitchFamily="34" charset="0"/>
                <a:cs typeface="MV Boli" panose="02000500030200090000" pitchFamily="2" charset="0"/>
              </a:rPr>
              <a:t>ROJO</a:t>
            </a:r>
            <a:r>
              <a:rPr lang="es-ES" sz="2000" b="1" dirty="0">
                <a:latin typeface="MV Boli" panose="02000500030200090000" pitchFamily="2" charset="0"/>
                <a:ea typeface="Calibri" panose="020F0502020204030204" pitchFamily="34" charset="0"/>
                <a:cs typeface="MV Boli" panose="02000500030200090000" pitchFamily="2" charset="0"/>
              </a:rPr>
              <a:t>: Si interfiere en el aula  y no acata ningún llamado será rojo. </a:t>
            </a:r>
          </a:p>
          <a:p>
            <a:pPr algn="just">
              <a:lnSpc>
                <a:spcPct val="150000"/>
              </a:lnSpc>
              <a:spcAft>
                <a:spcPts val="800"/>
              </a:spcAft>
            </a:pPr>
            <a:endParaRPr lang="es-CO" sz="2000" b="1" dirty="0">
              <a:latin typeface="MV Boli" panose="02000500030200090000" pitchFamily="2" charset="0"/>
              <a:ea typeface="Calibri" panose="020F0502020204030204" pitchFamily="34" charset="0"/>
              <a:cs typeface="MV Boli" panose="02000500030200090000" pitchFamily="2" charset="0"/>
            </a:endParaRPr>
          </a:p>
          <a:p>
            <a:pPr algn="just">
              <a:lnSpc>
                <a:spcPct val="150000"/>
              </a:lnSpc>
              <a:spcAft>
                <a:spcPts val="800"/>
              </a:spcAft>
            </a:pPr>
            <a:r>
              <a:rPr lang="es-ES" sz="2000" b="1" dirty="0">
                <a:solidFill>
                  <a:srgbClr val="FFC000"/>
                </a:solidFill>
                <a:latin typeface="MV Boli" panose="02000500030200090000" pitchFamily="2" charset="0"/>
                <a:ea typeface="Calibri" panose="020F0502020204030204" pitchFamily="34" charset="0"/>
                <a:cs typeface="MV Boli" panose="02000500030200090000" pitchFamily="2" charset="0"/>
              </a:rPr>
              <a:t>AMARILLO</a:t>
            </a:r>
            <a:r>
              <a:rPr lang="es-ES" sz="2000" b="1" dirty="0">
                <a:latin typeface="MV Boli" panose="02000500030200090000" pitchFamily="2" charset="0"/>
                <a:ea typeface="Calibri" panose="020F0502020204030204" pitchFamily="34" charset="0"/>
                <a:cs typeface="MV Boli" panose="02000500030200090000" pitchFamily="2" charset="0"/>
              </a:rPr>
              <a:t>: Interrumpe más de una vez en el mismo día  seria amarillo.</a:t>
            </a:r>
          </a:p>
          <a:p>
            <a:pPr algn="just">
              <a:lnSpc>
                <a:spcPct val="150000"/>
              </a:lnSpc>
              <a:spcAft>
                <a:spcPts val="800"/>
              </a:spcAft>
            </a:pPr>
            <a:endParaRPr lang="es-CO" sz="2000" b="1" dirty="0">
              <a:latin typeface="MV Boli" panose="02000500030200090000" pitchFamily="2" charset="0"/>
              <a:ea typeface="Calibri" panose="020F0502020204030204" pitchFamily="34" charset="0"/>
              <a:cs typeface="MV Boli" panose="02000500030200090000" pitchFamily="2" charset="0"/>
            </a:endParaRPr>
          </a:p>
          <a:p>
            <a:pPr algn="just">
              <a:lnSpc>
                <a:spcPct val="150000"/>
              </a:lnSpc>
              <a:spcAft>
                <a:spcPts val="800"/>
              </a:spcAft>
            </a:pPr>
            <a:r>
              <a:rPr lang="es-ES" sz="2000" b="1" dirty="0">
                <a:solidFill>
                  <a:srgbClr val="00B050"/>
                </a:solidFill>
                <a:latin typeface="MV Boli" panose="02000500030200090000" pitchFamily="2" charset="0"/>
                <a:ea typeface="Calibri" panose="020F0502020204030204" pitchFamily="34" charset="0"/>
                <a:cs typeface="MV Boli" panose="02000500030200090000" pitchFamily="2" charset="0"/>
              </a:rPr>
              <a:t>VERDE</a:t>
            </a:r>
            <a:r>
              <a:rPr lang="es-ES" sz="2000" b="1" dirty="0">
                <a:latin typeface="MV Boli" panose="02000500030200090000" pitchFamily="2" charset="0"/>
                <a:ea typeface="Calibri" panose="020F0502020204030204" pitchFamily="34" charset="0"/>
                <a:cs typeface="MV Boli" panose="02000500030200090000" pitchFamily="2" charset="0"/>
              </a:rPr>
              <a:t>: Si un niño muestra buena conducta será la verde</a:t>
            </a:r>
            <a:endParaRPr lang="es-CO" sz="2000" b="1" dirty="0">
              <a:effectLst/>
              <a:latin typeface="MV Boli" panose="02000500030200090000" pitchFamily="2" charset="0"/>
              <a:ea typeface="Calibri" panose="020F0502020204030204" pitchFamily="34" charset="0"/>
              <a:cs typeface="MV Boli" panose="02000500030200090000" pitchFamily="2" charset="0"/>
            </a:endParaRPr>
          </a:p>
        </p:txBody>
      </p:sp>
    </p:spTree>
    <p:extLst>
      <p:ext uri="{BB962C8B-B14F-4D97-AF65-F5344CB8AC3E}">
        <p14:creationId xmlns:p14="http://schemas.microsoft.com/office/powerpoint/2010/main" val="252057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2049"/>
                                        </p:tgtEl>
                                      </p:cBhvr>
                                    </p:animEffect>
                                    <p:anim calcmode="lin" valueType="num">
                                      <p:cBhvr>
                                        <p:cTn id="7" dur="2000"/>
                                        <p:tgtEl>
                                          <p:spTgt spid="204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049"/>
                                        </p:tgtEl>
                                        <p:attrNameLst>
                                          <p:attrName>ppt_h</p:attrName>
                                        </p:attrNameLst>
                                      </p:cBhvr>
                                      <p:tavLst>
                                        <p:tav tm="0">
                                          <p:val>
                                            <p:strVal val="ppt_h"/>
                                          </p:val>
                                        </p:tav>
                                        <p:tav tm="100000">
                                          <p:val>
                                            <p:strVal val="ppt_h"/>
                                          </p:val>
                                        </p:tav>
                                      </p:tavLst>
                                    </p:anim>
                                    <p:set>
                                      <p:cBhvr>
                                        <p:cTn id="9" dur="1" fill="hold">
                                          <p:stCondLst>
                                            <p:cond delay="1999"/>
                                          </p:stCondLst>
                                        </p:cTn>
                                        <p:tgtEl>
                                          <p:spTgt spid="204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
                                            <p:txEl>
                                              <p:pRg st="0" end="0"/>
                                            </p:txEl>
                                          </p:spTgt>
                                        </p:tgtEl>
                                        <p:attrNameLst>
                                          <p:attrName>ppt_w</p:attrName>
                                        </p:attrNameLst>
                                      </p:cBhvr>
                                      <p:tavLst>
                                        <p:tav tm="0">
                                          <p:val>
                                            <p:strVal val="ppt_w"/>
                                          </p:val>
                                        </p:tav>
                                        <p:tav tm="100000">
                                          <p:val>
                                            <p:fltVal val="0"/>
                                          </p:val>
                                        </p:tav>
                                      </p:tavLst>
                                    </p:anim>
                                    <p:anim calcmode="lin" valueType="num">
                                      <p:cBhvr>
                                        <p:cTn id="14" dur="500"/>
                                        <p:tgtEl>
                                          <p:spTgt spid="8">
                                            <p:txEl>
                                              <p:pRg st="0" end="0"/>
                                            </p:txEl>
                                          </p:spTgt>
                                        </p:tgtEl>
                                        <p:attrNameLst>
                                          <p:attrName>ppt_h</p:attrName>
                                        </p:attrNameLst>
                                      </p:cBhvr>
                                      <p:tavLst>
                                        <p:tav tm="0">
                                          <p:val>
                                            <p:strVal val="ppt_h"/>
                                          </p:val>
                                        </p:tav>
                                        <p:tav tm="100000">
                                          <p:val>
                                            <p:fltVal val="0"/>
                                          </p:val>
                                        </p:tav>
                                      </p:tavLst>
                                    </p:anim>
                                    <p:animEffect transition="out" filter="fade">
                                      <p:cBhvr>
                                        <p:cTn id="15" dur="500"/>
                                        <p:tgtEl>
                                          <p:spTgt spid="8">
                                            <p:txEl>
                                              <p:pRg st="0" end="0"/>
                                            </p:txEl>
                                          </p:spTgt>
                                        </p:tgtEl>
                                      </p:cBhvr>
                                    </p:animEffect>
                                    <p:set>
                                      <p:cBhvr>
                                        <p:cTn id="16"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8">
                                            <p:txEl>
                                              <p:pRg st="2" end="2"/>
                                            </p:txEl>
                                          </p:spTgt>
                                        </p:tgtEl>
                                        <p:attrNameLst>
                                          <p:attrName>ppt_w</p:attrName>
                                        </p:attrNameLst>
                                      </p:cBhvr>
                                      <p:tavLst>
                                        <p:tav tm="0">
                                          <p:val>
                                            <p:strVal val="ppt_w"/>
                                          </p:val>
                                        </p:tav>
                                        <p:tav tm="100000">
                                          <p:val>
                                            <p:fltVal val="0"/>
                                          </p:val>
                                        </p:tav>
                                      </p:tavLst>
                                    </p:anim>
                                    <p:anim calcmode="lin" valueType="num">
                                      <p:cBhvr>
                                        <p:cTn id="21" dur="500"/>
                                        <p:tgtEl>
                                          <p:spTgt spid="8">
                                            <p:txEl>
                                              <p:pRg st="2" end="2"/>
                                            </p:txEl>
                                          </p:spTgt>
                                        </p:tgtEl>
                                        <p:attrNameLst>
                                          <p:attrName>ppt_h</p:attrName>
                                        </p:attrNameLst>
                                      </p:cBhvr>
                                      <p:tavLst>
                                        <p:tav tm="0">
                                          <p:val>
                                            <p:strVal val="ppt_h"/>
                                          </p:val>
                                        </p:tav>
                                        <p:tav tm="100000">
                                          <p:val>
                                            <p:fltVal val="0"/>
                                          </p:val>
                                        </p:tav>
                                      </p:tavLst>
                                    </p:anim>
                                    <p:animEffect transition="out" filter="fade">
                                      <p:cBhvr>
                                        <p:cTn id="22" dur="500"/>
                                        <p:tgtEl>
                                          <p:spTgt spid="8">
                                            <p:txEl>
                                              <p:pRg st="2" end="2"/>
                                            </p:txEl>
                                          </p:spTgt>
                                        </p:tgtEl>
                                      </p:cBhvr>
                                    </p:animEffect>
                                    <p:set>
                                      <p:cBhvr>
                                        <p:cTn id="23" dur="1" fill="hold">
                                          <p:stCondLst>
                                            <p:cond delay="499"/>
                                          </p:stCondLst>
                                        </p:cTn>
                                        <p:tgtEl>
                                          <p:spTgt spid="8">
                                            <p:txEl>
                                              <p:pRg st="2" end="2"/>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8">
                                            <p:txEl>
                                              <p:pRg st="4" end="4"/>
                                            </p:txEl>
                                          </p:spTgt>
                                        </p:tgtEl>
                                        <p:attrNameLst>
                                          <p:attrName>ppt_w</p:attrName>
                                        </p:attrNameLst>
                                      </p:cBhvr>
                                      <p:tavLst>
                                        <p:tav tm="0">
                                          <p:val>
                                            <p:strVal val="ppt_w"/>
                                          </p:val>
                                        </p:tav>
                                        <p:tav tm="100000">
                                          <p:val>
                                            <p:fltVal val="0"/>
                                          </p:val>
                                        </p:tav>
                                      </p:tavLst>
                                    </p:anim>
                                    <p:anim calcmode="lin" valueType="num">
                                      <p:cBhvr>
                                        <p:cTn id="28" dur="500"/>
                                        <p:tgtEl>
                                          <p:spTgt spid="8">
                                            <p:txEl>
                                              <p:pRg st="4" end="4"/>
                                            </p:txEl>
                                          </p:spTgt>
                                        </p:tgtEl>
                                        <p:attrNameLst>
                                          <p:attrName>ppt_h</p:attrName>
                                        </p:attrNameLst>
                                      </p:cBhvr>
                                      <p:tavLst>
                                        <p:tav tm="0">
                                          <p:val>
                                            <p:strVal val="ppt_h"/>
                                          </p:val>
                                        </p:tav>
                                        <p:tav tm="100000">
                                          <p:val>
                                            <p:fltVal val="0"/>
                                          </p:val>
                                        </p:tav>
                                      </p:tavLst>
                                    </p:anim>
                                    <p:animEffect transition="out" filter="fade">
                                      <p:cBhvr>
                                        <p:cTn id="29" dur="500"/>
                                        <p:tgtEl>
                                          <p:spTgt spid="8">
                                            <p:txEl>
                                              <p:pRg st="4" end="4"/>
                                            </p:txEl>
                                          </p:spTgt>
                                        </p:tgtEl>
                                      </p:cBhvr>
                                    </p:animEffect>
                                    <p:set>
                                      <p:cBhvr>
                                        <p:cTn id="30" dur="1" fill="hold">
                                          <p:stCondLst>
                                            <p:cond delay="499"/>
                                          </p:stCondLst>
                                        </p:cTn>
                                        <p:tgtEl>
                                          <p:spTgt spid="8">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e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7" y="45268"/>
            <a:ext cx="9144000" cy="6849941"/>
          </a:xfrm>
          <a:prstGeom prst="rect">
            <a:avLst/>
          </a:prstGeom>
        </p:spPr>
      </p:pic>
      <p:pic>
        <p:nvPicPr>
          <p:cNvPr id="2" name="Imagen 1"/>
          <p:cNvPicPr>
            <a:picLocks noChangeAspect="1"/>
          </p:cNvPicPr>
          <p:nvPr/>
        </p:nvPicPr>
        <p:blipFill>
          <a:blip r:embed="rId3"/>
          <a:stretch>
            <a:fillRect/>
          </a:stretch>
        </p:blipFill>
        <p:spPr>
          <a:xfrm>
            <a:off x="2802195" y="1238458"/>
            <a:ext cx="4852218" cy="4233193"/>
          </a:xfrm>
          <a:prstGeom prst="rect">
            <a:avLst/>
          </a:prstGeom>
        </p:spPr>
      </p:pic>
      <p:sp>
        <p:nvSpPr>
          <p:cNvPr id="5" name="CuadroTexto 4"/>
          <p:cNvSpPr txBox="1"/>
          <p:nvPr/>
        </p:nvSpPr>
        <p:spPr>
          <a:xfrm>
            <a:off x="873457" y="504967"/>
            <a:ext cx="7369791" cy="523220"/>
          </a:xfrm>
          <a:prstGeom prst="rect">
            <a:avLst/>
          </a:prstGeom>
          <a:noFill/>
        </p:spPr>
        <p:txBody>
          <a:bodyPr wrap="square" rtlCol="0">
            <a:spAutoFit/>
          </a:bodyPr>
          <a:lstStyle/>
          <a:p>
            <a:r>
              <a:rPr lang="es-ES" sz="2800" dirty="0">
                <a:latin typeface="Arial" panose="020B0604020202020204" pitchFamily="34" charset="0"/>
                <a:cs typeface="Arial" panose="020B0604020202020204" pitchFamily="34" charset="0"/>
              </a:rPr>
              <a:t> </a:t>
            </a:r>
            <a:r>
              <a:rPr lang="es-ES" sz="2800" b="1" dirty="0">
                <a:latin typeface="Lucida Calligraphy" panose="03010101010101010101" pitchFamily="66" charset="0"/>
                <a:cs typeface="Arial" panose="020B0604020202020204" pitchFamily="34" charset="0"/>
              </a:rPr>
              <a:t>EXPLICAR…………</a:t>
            </a:r>
            <a:endParaRPr lang="es-CO" sz="2800" b="1" dirty="0">
              <a:latin typeface="Lucida Calligraphy" panose="03010101010101010101" pitchFamily="66" charset="0"/>
              <a:cs typeface="Arial" panose="020B0604020202020204" pitchFamily="34" charset="0"/>
            </a:endParaRPr>
          </a:p>
        </p:txBody>
      </p:sp>
    </p:spTree>
    <p:extLst>
      <p:ext uri="{BB962C8B-B14F-4D97-AF65-F5344CB8AC3E}">
        <p14:creationId xmlns:p14="http://schemas.microsoft.com/office/powerpoint/2010/main" val="107682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e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7" y="45268"/>
            <a:ext cx="9144000" cy="6849941"/>
          </a:xfrm>
          <a:prstGeom prst="rect">
            <a:avLst/>
          </a:prstGeom>
        </p:spPr>
      </p:pic>
      <p:sp>
        <p:nvSpPr>
          <p:cNvPr id="5" name="CuadroTexto 4"/>
          <p:cNvSpPr txBox="1"/>
          <p:nvPr/>
        </p:nvSpPr>
        <p:spPr>
          <a:xfrm>
            <a:off x="873457" y="941696"/>
            <a:ext cx="7813343" cy="4524315"/>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s-ES" sz="2400" dirty="0">
                <a:latin typeface="MV Boli" panose="02000500030200090000" pitchFamily="2" charset="0"/>
                <a:cs typeface="MV Boli" panose="02000500030200090000" pitchFamily="2" charset="0"/>
              </a:rPr>
              <a:t>Explicar como va funcionar</a:t>
            </a:r>
          </a:p>
          <a:p>
            <a:pPr marL="457200" indent="-457200" algn="just">
              <a:lnSpc>
                <a:spcPct val="150000"/>
              </a:lnSpc>
              <a:buFont typeface="Arial" panose="020B0604020202020204" pitchFamily="34" charset="0"/>
              <a:buChar char="•"/>
            </a:pPr>
            <a:r>
              <a:rPr lang="es-ES" sz="2400" dirty="0">
                <a:latin typeface="MV Boli" panose="02000500030200090000" pitchFamily="2" charset="0"/>
                <a:cs typeface="MV Boli" panose="02000500030200090000" pitchFamily="2" charset="0"/>
              </a:rPr>
              <a:t>Como cambiar de un color a otro.</a:t>
            </a:r>
          </a:p>
          <a:p>
            <a:pPr marL="457200" indent="-457200" algn="just">
              <a:lnSpc>
                <a:spcPct val="150000"/>
              </a:lnSpc>
              <a:buFont typeface="Arial" panose="020B0604020202020204" pitchFamily="34" charset="0"/>
              <a:buChar char="•"/>
            </a:pPr>
            <a:r>
              <a:rPr lang="es-ES" sz="2400" dirty="0">
                <a:latin typeface="MV Boli" panose="02000500030200090000" pitchFamily="2" charset="0"/>
                <a:cs typeface="MV Boli" panose="02000500030200090000" pitchFamily="2" charset="0"/>
              </a:rPr>
              <a:t>Informar el por que se encuentra en cada color y reafirmar las indicaciones de las reglas en clase. </a:t>
            </a:r>
          </a:p>
          <a:p>
            <a:pPr marL="457200" indent="-457200" algn="just">
              <a:lnSpc>
                <a:spcPct val="150000"/>
              </a:lnSpc>
              <a:buFont typeface="Arial" panose="020B0604020202020204" pitchFamily="34" charset="0"/>
              <a:buChar char="•"/>
            </a:pPr>
            <a:r>
              <a:rPr lang="es-ES" sz="2400" dirty="0">
                <a:latin typeface="MV Boli" panose="02000500030200090000" pitchFamily="2" charset="0"/>
                <a:cs typeface="MV Boli" panose="02000500030200090000" pitchFamily="2" charset="0"/>
              </a:rPr>
              <a:t> No dejar que el grupo los altere y se dañe el objetivo de la técnica </a:t>
            </a:r>
          </a:p>
          <a:p>
            <a:pPr marL="457200" indent="-457200" algn="just">
              <a:lnSpc>
                <a:spcPct val="150000"/>
              </a:lnSpc>
              <a:buFont typeface="Arial" panose="020B0604020202020204" pitchFamily="34" charset="0"/>
              <a:buChar char="•"/>
            </a:pPr>
            <a:r>
              <a:rPr lang="es-CO" sz="2400" dirty="0">
                <a:latin typeface="MV Boli" panose="02000500030200090000" pitchFamily="2" charset="0"/>
                <a:cs typeface="MV Boli" panose="02000500030200090000" pitchFamily="2" charset="0"/>
              </a:rPr>
              <a:t>Tratar de que los niños pasen al color verde, para se interesen en el objetivo inicial</a:t>
            </a:r>
          </a:p>
        </p:txBody>
      </p:sp>
    </p:spTree>
    <p:extLst>
      <p:ext uri="{BB962C8B-B14F-4D97-AF65-F5344CB8AC3E}">
        <p14:creationId xmlns:p14="http://schemas.microsoft.com/office/powerpoint/2010/main" val="352752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e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7" y="45268"/>
            <a:ext cx="9144000" cy="6849941"/>
          </a:xfrm>
          <a:prstGeom prst="rect">
            <a:avLst/>
          </a:prstGeom>
        </p:spPr>
      </p:pic>
      <p:sp>
        <p:nvSpPr>
          <p:cNvPr id="3" name="CuadroTexto 2"/>
          <p:cNvSpPr txBox="1"/>
          <p:nvPr/>
        </p:nvSpPr>
        <p:spPr>
          <a:xfrm>
            <a:off x="678425" y="45268"/>
            <a:ext cx="8208028" cy="8217634"/>
          </a:xfrm>
          <a:prstGeom prst="rect">
            <a:avLst/>
          </a:prstGeom>
          <a:noFill/>
        </p:spPr>
        <p:txBody>
          <a:bodyPr wrap="square" rtlCol="0">
            <a:spAutoFit/>
          </a:bodyPr>
          <a:lstStyle/>
          <a:p>
            <a:pPr algn="ctr"/>
            <a:endParaRPr lang="es-CO" dirty="0"/>
          </a:p>
          <a:p>
            <a:pPr algn="ctr">
              <a:lnSpc>
                <a:spcPct val="150000"/>
              </a:lnSpc>
            </a:pPr>
            <a:r>
              <a:rPr lang="es-CO" sz="3200" b="1" dirty="0">
                <a:solidFill>
                  <a:schemeClr val="accent6"/>
                </a:solidFill>
                <a:latin typeface="Lucida Calligraphy" panose="03010101010101010101" pitchFamily="66" charset="0"/>
                <a:cs typeface="Arial" panose="020B0604020202020204" pitchFamily="34" charset="0"/>
              </a:rPr>
              <a:t>ADECUADA PARA</a:t>
            </a:r>
          </a:p>
          <a:p>
            <a:pPr algn="just">
              <a:lnSpc>
                <a:spcPct val="150000"/>
              </a:lnSpc>
            </a:pPr>
            <a:r>
              <a:rPr lang="es-CO" sz="2000" dirty="0">
                <a:latin typeface="MV Boli" panose="02000500030200090000" pitchFamily="2" charset="0"/>
                <a:cs typeface="MV Boli" panose="02000500030200090000" pitchFamily="2" charset="0"/>
              </a:rPr>
              <a:t>La técnica del semáforo es muy adecuada también para utilizarla en dinámicas grupales en las que todos los niños reciben las instrucciones, consiguiendo así una cierta autorregulación del grupo en casos en los que haya riesgo de conflicto. </a:t>
            </a:r>
          </a:p>
          <a:p>
            <a:pPr algn="just">
              <a:lnSpc>
                <a:spcPct val="150000"/>
              </a:lnSpc>
            </a:pPr>
            <a:r>
              <a:rPr lang="es-CO" sz="2000" dirty="0">
                <a:latin typeface="MV Boli" panose="02000500030200090000" pitchFamily="2" charset="0"/>
                <a:cs typeface="MV Boli" panose="02000500030200090000" pitchFamily="2" charset="0"/>
              </a:rPr>
              <a:t> </a:t>
            </a:r>
          </a:p>
          <a:p>
            <a:pPr algn="just">
              <a:lnSpc>
                <a:spcPct val="150000"/>
              </a:lnSpc>
            </a:pPr>
            <a:r>
              <a:rPr lang="es-CO" sz="2000" dirty="0">
                <a:latin typeface="MV Boli" panose="02000500030200090000" pitchFamily="2" charset="0"/>
                <a:cs typeface="MV Boli" panose="02000500030200090000" pitchFamily="2" charset="0"/>
              </a:rPr>
              <a:t>Se pueden colocar semáforos en diferentes lugares del colegio/hogar como estímulos discriminativos; de esa manera se harán conscientes de que deberán pararse, pensar y solucionar pacíficamente sus conflictos, o mejorar su estado emocional y conductual.</a:t>
            </a:r>
          </a:p>
          <a:p>
            <a:r>
              <a:rPr lang="es-CO" dirty="0"/>
              <a:t> </a:t>
            </a:r>
          </a:p>
          <a:p>
            <a:r>
              <a:rPr lang="es-CO" dirty="0"/>
              <a:t> </a:t>
            </a:r>
          </a:p>
          <a:p>
            <a:endParaRPr lang="es-CO" dirty="0"/>
          </a:p>
          <a:p>
            <a:endParaRPr lang="es-CO" dirty="0"/>
          </a:p>
          <a:p>
            <a:endParaRPr lang="es-CO" dirty="0"/>
          </a:p>
          <a:p>
            <a:endParaRPr lang="es-CO" dirty="0"/>
          </a:p>
          <a:p>
            <a:endParaRPr lang="es-CO" dirty="0"/>
          </a:p>
          <a:p>
            <a:endParaRPr lang="es-CO" dirty="0"/>
          </a:p>
          <a:p>
            <a:endParaRPr lang="es-CO" dirty="0"/>
          </a:p>
        </p:txBody>
      </p:sp>
    </p:spTree>
    <p:extLst>
      <p:ext uri="{BB962C8B-B14F-4D97-AF65-F5344CB8AC3E}">
        <p14:creationId xmlns:p14="http://schemas.microsoft.com/office/powerpoint/2010/main" val="251423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5" presetClass="exit" presetSubtype="0" fill="hold" nodeType="clickEffect">
                                  <p:stCondLst>
                                    <p:cond delay="0"/>
                                  </p:stCondLst>
                                  <p:childTnLst>
                                    <p:animEffect transition="out" filter="fade">
                                      <p:cBhvr>
                                        <p:cTn id="10" dur="2000"/>
                                        <p:tgtEl>
                                          <p:spTgt spid="3">
                                            <p:txEl>
                                              <p:pRg st="2" end="2"/>
                                            </p:txEl>
                                          </p:spTgt>
                                        </p:tgtEl>
                                      </p:cBhvr>
                                    </p:animEffect>
                                    <p:anim calcmode="lin" valueType="num">
                                      <p:cBhvr>
                                        <p:cTn id="11" dur="2000"/>
                                        <p:tgtEl>
                                          <p:spTgt spid="3">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 dur="2000"/>
                                        <p:tgtEl>
                                          <p:spTgt spid="3">
                                            <p:txEl>
                                              <p:pRg st="2" end="2"/>
                                            </p:txEl>
                                          </p:spTgt>
                                        </p:tgtEl>
                                        <p:attrNameLst>
                                          <p:attrName>ppt_h</p:attrName>
                                        </p:attrNameLst>
                                      </p:cBhvr>
                                      <p:tavLst>
                                        <p:tav tm="0">
                                          <p:val>
                                            <p:strVal val="ppt_h"/>
                                          </p:val>
                                        </p:tav>
                                        <p:tav tm="100000">
                                          <p:val>
                                            <p:strVal val="ppt_h"/>
                                          </p:val>
                                        </p:tav>
                                      </p:tavLst>
                                    </p:anim>
                                    <p:set>
                                      <p:cBhvr>
                                        <p:cTn id="13" dur="1" fill="hold">
                                          <p:stCondLst>
                                            <p:cond delay="1999"/>
                                          </p:stCondLst>
                                        </p:cTn>
                                        <p:tgtEl>
                                          <p:spTgt spid="3">
                                            <p:txEl>
                                              <p:pRg st="2" end="2"/>
                                            </p:txEl>
                                          </p:spTgt>
                                        </p:tgtEl>
                                        <p:attrNameLst>
                                          <p:attrName>style.visibility</p:attrName>
                                        </p:attrNameLst>
                                      </p:cBhvr>
                                      <p:to>
                                        <p:strVal val="hidden"/>
                                      </p:to>
                                    </p:set>
                                  </p:childTnLst>
                                </p:cTn>
                              </p:par>
                              <p:par>
                                <p:cTn id="14" presetID="45" presetClass="exit" presetSubtype="0" fill="hold" nodeType="withEffect">
                                  <p:stCondLst>
                                    <p:cond delay="0"/>
                                  </p:stCondLst>
                                  <p:childTnLst>
                                    <p:animEffect transition="out" filter="fade">
                                      <p:cBhvr>
                                        <p:cTn id="15" dur="2000"/>
                                        <p:tgtEl>
                                          <p:spTgt spid="3">
                                            <p:txEl>
                                              <p:pRg st="3" end="3"/>
                                            </p:txEl>
                                          </p:spTgt>
                                        </p:tgtEl>
                                      </p:cBhvr>
                                    </p:animEffect>
                                    <p:anim calcmode="lin" valueType="num">
                                      <p:cBhvr>
                                        <p:cTn id="16" dur="2000"/>
                                        <p:tgtEl>
                                          <p:spTgt spid="3">
                                            <p:txEl>
                                              <p:pRg st="3" end="3"/>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 dur="2000"/>
                                        <p:tgtEl>
                                          <p:spTgt spid="3">
                                            <p:txEl>
                                              <p:pRg st="3" end="3"/>
                                            </p:txEl>
                                          </p:spTgt>
                                        </p:tgtEl>
                                        <p:attrNameLst>
                                          <p:attrName>ppt_h</p:attrName>
                                        </p:attrNameLst>
                                      </p:cBhvr>
                                      <p:tavLst>
                                        <p:tav tm="0">
                                          <p:val>
                                            <p:strVal val="ppt_h"/>
                                          </p:val>
                                        </p:tav>
                                        <p:tav tm="100000">
                                          <p:val>
                                            <p:strVal val="ppt_h"/>
                                          </p:val>
                                        </p:tav>
                                      </p:tavLst>
                                    </p:anim>
                                    <p:set>
                                      <p:cBhvr>
                                        <p:cTn id="18" dur="1" fill="hold">
                                          <p:stCondLst>
                                            <p:cond delay="1999"/>
                                          </p:stCondLst>
                                        </p:cTn>
                                        <p:tgtEl>
                                          <p:spTgt spid="3">
                                            <p:txEl>
                                              <p:pRg st="3" end="3"/>
                                            </p:txEl>
                                          </p:spTgt>
                                        </p:tgtEl>
                                        <p:attrNameLst>
                                          <p:attrName>style.visibility</p:attrName>
                                        </p:attrNameLst>
                                      </p:cBhvr>
                                      <p:to>
                                        <p:strVal val="hidden"/>
                                      </p:to>
                                    </p:set>
                                  </p:childTnLst>
                                </p:cTn>
                              </p:par>
                              <p:par>
                                <p:cTn id="19" presetID="45" presetClass="exit" presetSubtype="0" fill="hold" nodeType="withEffect">
                                  <p:stCondLst>
                                    <p:cond delay="0"/>
                                  </p:stCondLst>
                                  <p:childTnLst>
                                    <p:animEffect transition="out" filter="fade">
                                      <p:cBhvr>
                                        <p:cTn id="20" dur="2000"/>
                                        <p:tgtEl>
                                          <p:spTgt spid="3">
                                            <p:txEl>
                                              <p:pRg st="4" end="4"/>
                                            </p:txEl>
                                          </p:spTgt>
                                        </p:tgtEl>
                                      </p:cBhvr>
                                    </p:animEffect>
                                    <p:anim calcmode="lin" valueType="num">
                                      <p:cBhvr>
                                        <p:cTn id="21" dur="2000"/>
                                        <p:tgtEl>
                                          <p:spTgt spid="3">
                                            <p:txEl>
                                              <p:pRg st="4" end="4"/>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2000"/>
                                        <p:tgtEl>
                                          <p:spTgt spid="3">
                                            <p:txEl>
                                              <p:pRg st="4" end="4"/>
                                            </p:txEl>
                                          </p:spTgt>
                                        </p:tgtEl>
                                        <p:attrNameLst>
                                          <p:attrName>ppt_h</p:attrName>
                                        </p:attrNameLst>
                                      </p:cBhvr>
                                      <p:tavLst>
                                        <p:tav tm="0">
                                          <p:val>
                                            <p:strVal val="ppt_h"/>
                                          </p:val>
                                        </p:tav>
                                        <p:tav tm="100000">
                                          <p:val>
                                            <p:strVal val="ppt_h"/>
                                          </p:val>
                                        </p:tav>
                                      </p:tavLst>
                                    </p:anim>
                                    <p:set>
                                      <p:cBhvr>
                                        <p:cTn id="23"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e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9941"/>
          </a:xfrm>
          <a:prstGeom prst="rect">
            <a:avLst/>
          </a:prstGeom>
        </p:spPr>
      </p:pic>
      <p:sp>
        <p:nvSpPr>
          <p:cNvPr id="3" name="2 Marcador de contenido"/>
          <p:cNvSpPr txBox="1">
            <a:spLocks/>
          </p:cNvSpPr>
          <p:nvPr/>
        </p:nvSpPr>
        <p:spPr>
          <a:xfrm>
            <a:off x="1153058" y="2348880"/>
            <a:ext cx="6840760" cy="40260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es-CO" sz="2800" dirty="0">
              <a:latin typeface="MV Boli" pitchFamily="2" charset="0"/>
              <a:cs typeface="MV Boli" pitchFamily="2" charset="0"/>
            </a:endParaRPr>
          </a:p>
        </p:txBody>
      </p:sp>
      <p:sp>
        <p:nvSpPr>
          <p:cNvPr id="5" name="1 Título"/>
          <p:cNvSpPr txBox="1">
            <a:spLocks/>
          </p:cNvSpPr>
          <p:nvPr/>
        </p:nvSpPr>
        <p:spPr>
          <a:xfrm>
            <a:off x="1153058" y="196815"/>
            <a:ext cx="6552728" cy="19725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CO" dirty="0">
              <a:latin typeface="Happy" pitchFamily="34" charset="0"/>
            </a:endParaRPr>
          </a:p>
        </p:txBody>
      </p:sp>
      <p:sp>
        <p:nvSpPr>
          <p:cNvPr id="6" name="1 Título"/>
          <p:cNvSpPr txBox="1">
            <a:spLocks/>
          </p:cNvSpPr>
          <p:nvPr/>
        </p:nvSpPr>
        <p:spPr>
          <a:xfrm>
            <a:off x="1403648" y="593649"/>
            <a:ext cx="6336704" cy="120617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4000" b="1" dirty="0">
                <a:solidFill>
                  <a:schemeClr val="accent6"/>
                </a:solidFill>
                <a:latin typeface="Lucida Calligraphy" panose="03010101010101010101" pitchFamily="66" charset="0"/>
              </a:rPr>
              <a:t>EQUIPO TERAPÉUTICO</a:t>
            </a:r>
          </a:p>
        </p:txBody>
      </p:sp>
      <p:sp>
        <p:nvSpPr>
          <p:cNvPr id="2" name="Rectángulo 1"/>
          <p:cNvSpPr/>
          <p:nvPr/>
        </p:nvSpPr>
        <p:spPr>
          <a:xfrm>
            <a:off x="1592826" y="2274838"/>
            <a:ext cx="6268064" cy="3323987"/>
          </a:xfrm>
          <a:prstGeom prst="rect">
            <a:avLst/>
          </a:prstGeom>
        </p:spPr>
        <p:txBody>
          <a:bodyPr wrap="square">
            <a:spAutoFit/>
          </a:bodyPr>
          <a:lstStyle/>
          <a:p>
            <a:pPr marL="571500" indent="-571500">
              <a:buFont typeface="Wingdings" pitchFamily="2" charset="2"/>
              <a:buChar char="ü"/>
            </a:pPr>
            <a:r>
              <a:rPr lang="es-CO" sz="2400" b="1" dirty="0">
                <a:latin typeface="MV Boli" pitchFamily="2" charset="0"/>
                <a:cs typeface="MV Boli" pitchFamily="2" charset="0"/>
              </a:rPr>
              <a:t>CINDY JULIETH GIRALDO PRADO</a:t>
            </a:r>
          </a:p>
          <a:p>
            <a:r>
              <a:rPr lang="es-CO" sz="2400" b="1" dirty="0">
                <a:latin typeface="MV Boli" pitchFamily="2" charset="0"/>
                <a:cs typeface="MV Boli" pitchFamily="2" charset="0"/>
              </a:rPr>
              <a:t>Educadora especial</a:t>
            </a:r>
          </a:p>
          <a:p>
            <a:endParaRPr lang="es-CO" sz="2400" b="1" dirty="0">
              <a:latin typeface="MV Boli" pitchFamily="2" charset="0"/>
              <a:cs typeface="MV Boli" pitchFamily="2" charset="0"/>
            </a:endParaRPr>
          </a:p>
          <a:p>
            <a:pPr marL="342900" indent="-342900">
              <a:buFont typeface="Wingdings" panose="05000000000000000000" pitchFamily="2" charset="2"/>
              <a:buChar char="ü"/>
            </a:pPr>
            <a:r>
              <a:rPr lang="es-CO" sz="2400" b="1" dirty="0">
                <a:latin typeface="MV Boli" pitchFamily="2" charset="0"/>
                <a:cs typeface="MV Boli" pitchFamily="2" charset="0"/>
              </a:rPr>
              <a:t>NATALY GIRALDO HIGUITA	</a:t>
            </a:r>
          </a:p>
          <a:p>
            <a:r>
              <a:rPr lang="es-CO" sz="2400" b="1" dirty="0">
                <a:latin typeface="MV Boli" pitchFamily="2" charset="0"/>
                <a:cs typeface="MV Boli" pitchFamily="2" charset="0"/>
              </a:rPr>
              <a:t>Psicóloga</a:t>
            </a:r>
          </a:p>
          <a:p>
            <a:endParaRPr lang="es-CO" sz="2400" b="1" dirty="0">
              <a:latin typeface="MV Boli" pitchFamily="2" charset="0"/>
              <a:cs typeface="MV Boli" pitchFamily="2" charset="0"/>
            </a:endParaRPr>
          </a:p>
          <a:p>
            <a:pPr marL="571500" indent="-571500">
              <a:buFont typeface="Wingdings" pitchFamily="2" charset="2"/>
              <a:buChar char="ü"/>
            </a:pPr>
            <a:r>
              <a:rPr lang="es-CO" sz="2400" b="1" dirty="0">
                <a:latin typeface="MV Boli" pitchFamily="2" charset="0"/>
                <a:cs typeface="MV Boli" pitchFamily="2" charset="0"/>
              </a:rPr>
              <a:t>NATALIA LOPEZ GIRALDO 	</a:t>
            </a:r>
          </a:p>
          <a:p>
            <a:r>
              <a:rPr lang="es-CO" sz="2400" b="1" dirty="0">
                <a:latin typeface="MV Boli" pitchFamily="2" charset="0"/>
                <a:cs typeface="MV Boli" pitchFamily="2" charset="0"/>
              </a:rPr>
              <a:t>Fonoaudióloga </a:t>
            </a:r>
          </a:p>
          <a:p>
            <a:endParaRPr lang="es-CO" dirty="0">
              <a:latin typeface="MV Boli" pitchFamily="2" charset="0"/>
              <a:cs typeface="MV Boli" pitchFamily="2" charset="0"/>
            </a:endParaRPr>
          </a:p>
        </p:txBody>
      </p:sp>
    </p:spTree>
    <p:extLst>
      <p:ext uri="{BB962C8B-B14F-4D97-AF65-F5344CB8AC3E}">
        <p14:creationId xmlns:p14="http://schemas.microsoft.com/office/powerpoint/2010/main" val="262250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nodePh="1">
                                  <p:stCondLst>
                                    <p:cond delay="0"/>
                                  </p:stCondLst>
                                  <p:endCondLst>
                                    <p:cond evt="begin" delay="0">
                                      <p:tn val="14"/>
                                    </p:cond>
                                  </p:end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xit" presetSubtype="0" fill="hold" grpId="0" nodeType="clickEffect">
                                  <p:stCondLst>
                                    <p:cond delay="0"/>
                                  </p:stCondLst>
                                  <p:childTnLst>
                                    <p:animEffect transition="out" filter="wipe(down)">
                                      <p:cBhvr>
                                        <p:cTn id="23" dur="180" accel="50000">
                                          <p:stCondLst>
                                            <p:cond delay="1820"/>
                                          </p:stCondLst>
                                        </p:cTn>
                                        <p:tgtEl>
                                          <p:spTgt spid="6"/>
                                        </p:tgtEl>
                                      </p:cBhvr>
                                    </p:animEffect>
                                    <p:anim calcmode="lin" valueType="num">
                                      <p:cBhvr>
                                        <p:cTn id="24"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25"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26"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0"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31" dur="26">
                                          <p:stCondLst>
                                            <p:cond delay="620"/>
                                          </p:stCondLst>
                                        </p:cTn>
                                        <p:tgtEl>
                                          <p:spTgt spid="6"/>
                                        </p:tgtEl>
                                      </p:cBhvr>
                                      <p:to x="100000" y="60000"/>
                                    </p:animScale>
                                    <p:animScale>
                                      <p:cBhvr>
                                        <p:cTn id="32" dur="166" decel="50000">
                                          <p:stCondLst>
                                            <p:cond delay="64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set>
                                      <p:cBhvr>
                                        <p:cTn id="39" dur="1" fill="hold">
                                          <p:stCondLst>
                                            <p:cond delay="1999"/>
                                          </p:stCondLst>
                                        </p:cTn>
                                        <p:tgtEl>
                                          <p:spTgt spid="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 calcmode="lin" valueType="num">
                                      <p:cBhvr>
                                        <p:cTn id="4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2">
                                            <p:txEl>
                                              <p:pRg st="0" end="0"/>
                                            </p:txEl>
                                          </p:spTgt>
                                        </p:tgtEl>
                                      </p:cBhvr>
                                    </p:animEffect>
                                  </p:childTnLst>
                                </p:cTn>
                              </p:par>
                              <p:par>
                                <p:cTn id="48" presetID="31" presetClass="entr" presetSubtype="0" fill="hold" nodeType="with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 calcmode="lin" valueType="num">
                                      <p:cBhvr>
                                        <p:cTn id="50"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51"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52"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53" dur="1000"/>
                                        <p:tgtEl>
                                          <p:spTgt spid="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2">
                                            <p:txEl>
                                              <p:pRg st="3" end="3"/>
                                            </p:txEl>
                                          </p:spTgt>
                                        </p:tgtEl>
                                        <p:attrNameLst>
                                          <p:attrName>style.visibility</p:attrName>
                                        </p:attrNameLst>
                                      </p:cBhvr>
                                      <p:to>
                                        <p:strVal val="visible"/>
                                      </p:to>
                                    </p:set>
                                    <p:anim calcmode="lin" valueType="num">
                                      <p:cBhvr>
                                        <p:cTn id="58"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59"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60"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61" dur="1000"/>
                                        <p:tgtEl>
                                          <p:spTgt spid="2">
                                            <p:txEl>
                                              <p:pRg st="3" end="3"/>
                                            </p:txEl>
                                          </p:spTgt>
                                        </p:tgtEl>
                                      </p:cBhvr>
                                    </p:animEffect>
                                  </p:childTnLst>
                                </p:cTn>
                              </p:par>
                              <p:par>
                                <p:cTn id="62" presetID="31" presetClass="entr" presetSubtype="0" fill="hold" nodeType="withEffect">
                                  <p:stCondLst>
                                    <p:cond delay="0"/>
                                  </p:stCondLst>
                                  <p:childTnLst>
                                    <p:set>
                                      <p:cBhvr>
                                        <p:cTn id="63" dur="1" fill="hold">
                                          <p:stCondLst>
                                            <p:cond delay="0"/>
                                          </p:stCondLst>
                                        </p:cTn>
                                        <p:tgtEl>
                                          <p:spTgt spid="2">
                                            <p:txEl>
                                              <p:pRg st="4" end="4"/>
                                            </p:txEl>
                                          </p:spTgt>
                                        </p:tgtEl>
                                        <p:attrNameLst>
                                          <p:attrName>style.visibility</p:attrName>
                                        </p:attrNameLst>
                                      </p:cBhvr>
                                      <p:to>
                                        <p:strVal val="visible"/>
                                      </p:to>
                                    </p:set>
                                    <p:anim calcmode="lin" valueType="num">
                                      <p:cBhvr>
                                        <p:cTn id="64"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65"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66"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67" dur="1000"/>
                                        <p:tgtEl>
                                          <p:spTgt spid="2">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2">
                                            <p:txEl>
                                              <p:pRg st="6" end="6"/>
                                            </p:txEl>
                                          </p:spTgt>
                                        </p:tgtEl>
                                        <p:attrNameLst>
                                          <p:attrName>style.visibility</p:attrName>
                                        </p:attrNameLst>
                                      </p:cBhvr>
                                      <p:to>
                                        <p:strVal val="visible"/>
                                      </p:to>
                                    </p:set>
                                    <p:anim calcmode="lin" valueType="num">
                                      <p:cBhvr>
                                        <p:cTn id="72"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73"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74"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75" dur="1000"/>
                                        <p:tgtEl>
                                          <p:spTgt spid="2">
                                            <p:txEl>
                                              <p:pRg st="6" end="6"/>
                                            </p:txEl>
                                          </p:spTgt>
                                        </p:tgtEl>
                                      </p:cBhvr>
                                    </p:animEffect>
                                  </p:childTnLst>
                                </p:cTn>
                              </p:par>
                              <p:par>
                                <p:cTn id="76" presetID="31" presetClass="entr" presetSubtype="0" fill="hold" nodeType="withEffect">
                                  <p:stCondLst>
                                    <p:cond delay="0"/>
                                  </p:stCondLst>
                                  <p:childTnLst>
                                    <p:set>
                                      <p:cBhvr>
                                        <p:cTn id="77" dur="1" fill="hold">
                                          <p:stCondLst>
                                            <p:cond delay="0"/>
                                          </p:stCondLst>
                                        </p:cTn>
                                        <p:tgtEl>
                                          <p:spTgt spid="2">
                                            <p:txEl>
                                              <p:pRg st="7" end="7"/>
                                            </p:txEl>
                                          </p:spTgt>
                                        </p:tgtEl>
                                        <p:attrNameLst>
                                          <p:attrName>style.visibility</p:attrName>
                                        </p:attrNameLst>
                                      </p:cBhvr>
                                      <p:to>
                                        <p:strVal val="visible"/>
                                      </p:to>
                                    </p:set>
                                    <p:anim calcmode="lin" valueType="num">
                                      <p:cBhvr>
                                        <p:cTn id="78"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79"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80"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81"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es-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
            <a:ext cx="9144000" cy="6849941"/>
          </a:xfrm>
          <a:prstGeom prst="rect">
            <a:avLst/>
          </a:prstGeom>
        </p:spPr>
      </p:pic>
    </p:spTree>
    <p:extLst>
      <p:ext uri="{BB962C8B-B14F-4D97-AF65-F5344CB8AC3E}">
        <p14:creationId xmlns:p14="http://schemas.microsoft.com/office/powerpoint/2010/main" val="3291497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e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
            <a:ext cx="9144000" cy="6849941"/>
          </a:xfrm>
          <a:prstGeom prst="rect">
            <a:avLst/>
          </a:prstGeom>
        </p:spPr>
      </p:pic>
      <p:pic>
        <p:nvPicPr>
          <p:cNvPr id="3" name="Picture 2" descr="http://1.bp.blogspot.com/-8huBBIn8y5g/UFjvgkw79NI/AAAAAAAABqE/rj7KfOlJ610/s1600/EBI+-+BIENVENIDOS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43" y="128424"/>
            <a:ext cx="8849881" cy="661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85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e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
            <a:ext cx="9144000" cy="6849941"/>
          </a:xfrm>
          <a:prstGeom prst="rect">
            <a:avLst/>
          </a:prstGeom>
        </p:spPr>
      </p:pic>
      <p:sp>
        <p:nvSpPr>
          <p:cNvPr id="5" name="2 Marcador de contenido"/>
          <p:cNvSpPr>
            <a:spLocks noGrp="1"/>
          </p:cNvSpPr>
          <p:nvPr>
            <p:ph idx="1"/>
          </p:nvPr>
        </p:nvSpPr>
        <p:spPr>
          <a:xfrm>
            <a:off x="309715" y="693174"/>
            <a:ext cx="8554065" cy="5432989"/>
          </a:xfrm>
        </p:spPr>
        <p:txBody>
          <a:bodyPr>
            <a:normAutofit/>
          </a:bodyPr>
          <a:lstStyle/>
          <a:p>
            <a:pPr marL="0" indent="0" algn="ctr">
              <a:buNone/>
            </a:pPr>
            <a:r>
              <a:rPr lang="es-CO" sz="2800" b="1" dirty="0">
                <a:solidFill>
                  <a:schemeClr val="accent6"/>
                </a:solidFill>
                <a:latin typeface="MV Boli" pitchFamily="2" charset="0"/>
                <a:cs typeface="MV Boli" pitchFamily="2" charset="0"/>
              </a:rPr>
              <a:t>PROGRAMA DE APOYO PSICOPEDAGOGICO PARA LA INCLUSION EDUCATIVA DE LA POBLACION CON BARRERAS EN EL APRENDIZAJE Y LA PARTICIPACION, DE LAS INSTITUCIONES DEL DEPARTAMENTO DE CALDAS</a:t>
            </a:r>
            <a:r>
              <a:rPr lang="es-CO" sz="2800" b="1" dirty="0">
                <a:solidFill>
                  <a:schemeClr val="accent6">
                    <a:lumMod val="75000"/>
                  </a:schemeClr>
                </a:solidFill>
                <a:latin typeface="MV Boli" pitchFamily="2" charset="0"/>
                <a:cs typeface="MV Boli" pitchFamily="2" charset="0"/>
              </a:rPr>
              <a:t>.</a:t>
            </a:r>
            <a:endParaRPr lang="es-CO" sz="2800" dirty="0">
              <a:solidFill>
                <a:schemeClr val="accent6">
                  <a:lumMod val="75000"/>
                </a:schemeClr>
              </a:solidFill>
              <a:latin typeface="MV Boli" pitchFamily="2" charset="0"/>
              <a:cs typeface="MV Boli" pitchFamily="2" charset="0"/>
            </a:endParaRPr>
          </a:p>
          <a:p>
            <a:pPr marL="0" indent="0">
              <a:buNone/>
            </a:pPr>
            <a:endParaRPr lang="es-CO" dirty="0">
              <a:latin typeface="MV Boli" pitchFamily="2" charset="0"/>
              <a:cs typeface="MV Boli" pitchFamily="2" charset="0"/>
            </a:endParaRPr>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309715" y="3805084"/>
            <a:ext cx="2403988" cy="969628"/>
          </a:xfrm>
          <a:prstGeom prst="rect">
            <a:avLst/>
          </a:prstGeom>
        </p:spPr>
      </p:pic>
      <p:pic>
        <p:nvPicPr>
          <p:cNvPr id="7" name="Imagen 6"/>
          <p:cNvPicPr/>
          <p:nvPr/>
        </p:nvPicPr>
        <p:blipFill rotWithShape="1">
          <a:blip r:embed="rId4" cstate="print">
            <a:extLst>
              <a:ext uri="{28A0092B-C50C-407E-A947-70E740481C1C}">
                <a14:useLocalDpi xmlns:a14="http://schemas.microsoft.com/office/drawing/2010/main" val="0"/>
              </a:ext>
            </a:extLst>
          </a:blip>
          <a:srcRect l="9773" t="6350" r="10044" b="11147"/>
          <a:stretch/>
        </p:blipFill>
        <p:spPr bwMode="auto">
          <a:xfrm>
            <a:off x="3465871" y="3333519"/>
            <a:ext cx="2148881" cy="1591135"/>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5">
            <a:extLst>
              <a:ext uri="{28A0092B-C50C-407E-A947-70E740481C1C}">
                <a14:useLocalDpi xmlns:a14="http://schemas.microsoft.com/office/drawing/2010/main" val="0"/>
              </a:ext>
            </a:extLst>
          </a:blip>
          <a:srcRect l="3829" t="13586" r="2831" b="14779"/>
          <a:stretch/>
        </p:blipFill>
        <p:spPr bwMode="auto">
          <a:xfrm>
            <a:off x="6504039" y="3683793"/>
            <a:ext cx="2330246" cy="13763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734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e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86" y="0"/>
            <a:ext cx="9144000" cy="6849941"/>
          </a:xfrm>
          <a:prstGeom prst="rect">
            <a:avLst/>
          </a:prstGeom>
        </p:spPr>
      </p:pic>
      <p:sp>
        <p:nvSpPr>
          <p:cNvPr id="3" name="2 Marcador de contenido"/>
          <p:cNvSpPr txBox="1">
            <a:spLocks/>
          </p:cNvSpPr>
          <p:nvPr/>
        </p:nvSpPr>
        <p:spPr>
          <a:xfrm>
            <a:off x="1153058" y="2348880"/>
            <a:ext cx="6840760" cy="40260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es-CO" sz="2800" dirty="0">
              <a:latin typeface="MV Boli" pitchFamily="2" charset="0"/>
              <a:cs typeface="MV Boli" pitchFamily="2" charset="0"/>
            </a:endParaRPr>
          </a:p>
        </p:txBody>
      </p:sp>
      <p:sp>
        <p:nvSpPr>
          <p:cNvPr id="5" name="1 Título"/>
          <p:cNvSpPr txBox="1">
            <a:spLocks/>
          </p:cNvSpPr>
          <p:nvPr/>
        </p:nvSpPr>
        <p:spPr>
          <a:xfrm>
            <a:off x="1153058" y="196815"/>
            <a:ext cx="6552728" cy="19725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CO" dirty="0">
              <a:latin typeface="Happy" pitchFamily="34" charset="0"/>
            </a:endParaRPr>
          </a:p>
        </p:txBody>
      </p:sp>
      <p:sp>
        <p:nvSpPr>
          <p:cNvPr id="2" name="CuadroTexto 1"/>
          <p:cNvSpPr txBox="1"/>
          <p:nvPr/>
        </p:nvSpPr>
        <p:spPr>
          <a:xfrm>
            <a:off x="0" y="331236"/>
            <a:ext cx="8716485" cy="3416320"/>
          </a:xfrm>
          <a:prstGeom prst="rect">
            <a:avLst/>
          </a:prstGeom>
          <a:noFill/>
        </p:spPr>
        <p:txBody>
          <a:bodyPr wrap="square" rtlCol="0">
            <a:spAutoFit/>
          </a:bodyPr>
          <a:lstStyle/>
          <a:p>
            <a:pPr algn="just"/>
            <a:r>
              <a:rPr lang="es-CO" sz="5400" b="1" dirty="0">
                <a:solidFill>
                  <a:schemeClr val="accent6"/>
                </a:solidFill>
                <a:latin typeface="Lucida Calligraphy" panose="03010101010101010101" pitchFamily="66" charset="0"/>
              </a:rPr>
              <a:t>MODIFICACIÓN DEL COMPORTAMIENTO: SEMÁFORO DE LA </a:t>
            </a:r>
          </a:p>
          <a:p>
            <a:pPr algn="just"/>
            <a:r>
              <a:rPr lang="es-CO" sz="5400" b="1" dirty="0">
                <a:solidFill>
                  <a:schemeClr val="accent6"/>
                </a:solidFill>
                <a:latin typeface="Lucida Calligraphy" panose="03010101010101010101" pitchFamily="66" charset="0"/>
              </a:rPr>
              <a:t>CONDUCTA</a:t>
            </a:r>
          </a:p>
        </p:txBody>
      </p:sp>
      <p:pic>
        <p:nvPicPr>
          <p:cNvPr id="9" name="Imagen 8"/>
          <p:cNvPicPr>
            <a:picLocks noChangeAspect="1"/>
          </p:cNvPicPr>
          <p:nvPr/>
        </p:nvPicPr>
        <p:blipFill>
          <a:blip r:embed="rId3"/>
          <a:stretch>
            <a:fillRect/>
          </a:stretch>
        </p:blipFill>
        <p:spPr>
          <a:xfrm>
            <a:off x="3215149" y="3545991"/>
            <a:ext cx="5707818" cy="1797355"/>
          </a:xfrm>
          <a:prstGeom prst="rect">
            <a:avLst/>
          </a:prstGeom>
        </p:spPr>
      </p:pic>
    </p:spTree>
    <p:extLst>
      <p:ext uri="{BB962C8B-B14F-4D97-AF65-F5344CB8AC3E}">
        <p14:creationId xmlns:p14="http://schemas.microsoft.com/office/powerpoint/2010/main" val="308583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nodePh="1">
                                  <p:stCondLst>
                                    <p:cond delay="0"/>
                                  </p:stCondLst>
                                  <p:endCondLst>
                                    <p:cond evt="begin" delay="0">
                                      <p:tn val="14"/>
                                    </p:cond>
                                  </p:end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e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9941"/>
          </a:xfrm>
          <a:prstGeom prst="rect">
            <a:avLst/>
          </a:prstGeom>
        </p:spPr>
      </p:pic>
      <p:sp>
        <p:nvSpPr>
          <p:cNvPr id="9" name="CuadroTexto 8"/>
          <p:cNvSpPr txBox="1"/>
          <p:nvPr/>
        </p:nvSpPr>
        <p:spPr>
          <a:xfrm>
            <a:off x="1146412" y="383649"/>
            <a:ext cx="6851176" cy="1323439"/>
          </a:xfrm>
          <a:prstGeom prst="rect">
            <a:avLst/>
          </a:prstGeom>
          <a:noFill/>
        </p:spPr>
        <p:txBody>
          <a:bodyPr wrap="square" rtlCol="0">
            <a:spAutoFit/>
          </a:bodyPr>
          <a:lstStyle/>
          <a:p>
            <a:pPr algn="ctr"/>
            <a:r>
              <a:rPr lang="es-CO" sz="4000" b="1" dirty="0">
                <a:solidFill>
                  <a:schemeClr val="accent6"/>
                </a:solidFill>
                <a:latin typeface="Lucida Calligraphy" panose="03010101010101010101" pitchFamily="66" charset="0"/>
                <a:cs typeface="Arial" panose="020B0604020202020204" pitchFamily="34" charset="0"/>
              </a:rPr>
              <a:t>CONDUCTA Y COMPORTAMIENTO</a:t>
            </a:r>
          </a:p>
        </p:txBody>
      </p:sp>
      <p:sp>
        <p:nvSpPr>
          <p:cNvPr id="10" name="CuadroTexto 9"/>
          <p:cNvSpPr txBox="1"/>
          <p:nvPr/>
        </p:nvSpPr>
        <p:spPr>
          <a:xfrm>
            <a:off x="655093" y="1874473"/>
            <a:ext cx="7833814" cy="3370153"/>
          </a:xfrm>
          <a:prstGeom prst="rect">
            <a:avLst/>
          </a:prstGeom>
          <a:noFill/>
        </p:spPr>
        <p:txBody>
          <a:bodyPr wrap="square" rtlCol="0">
            <a:spAutoFit/>
          </a:bodyPr>
          <a:lstStyle/>
          <a:p>
            <a:pPr algn="just">
              <a:lnSpc>
                <a:spcPct val="150000"/>
              </a:lnSpc>
            </a:pPr>
            <a:r>
              <a:rPr lang="es-ES" sz="2400" b="1" dirty="0">
                <a:latin typeface="MV Boli" panose="02000500030200090000" pitchFamily="2" charset="0"/>
                <a:cs typeface="MV Boli" panose="02000500030200090000" pitchFamily="2" charset="0"/>
              </a:rPr>
              <a:t>El  comportamiento o conducta es el conjunto de respuestas, bien por presencia o por ausencia, que presenta un ser vivo en relación con su entorno o</a:t>
            </a:r>
            <a:r>
              <a:rPr lang="es-ES" sz="2400" b="1" baseline="30000" dirty="0">
                <a:latin typeface="MV Boli" panose="02000500030200090000" pitchFamily="2" charset="0"/>
                <a:cs typeface="MV Boli" panose="02000500030200090000" pitchFamily="2" charset="0"/>
              </a:rPr>
              <a:t>  </a:t>
            </a:r>
            <a:r>
              <a:rPr lang="es-ES" sz="2400" b="1" dirty="0">
                <a:latin typeface="MV Boli" panose="02000500030200090000" pitchFamily="2" charset="0"/>
                <a:cs typeface="MV Boli" panose="02000500030200090000" pitchFamily="2" charset="0"/>
              </a:rPr>
              <a:t> el mundo de estímulos. El comportamiento puede ser consciente o inconsciente, voluntario o involuntario, etc. según las circunstancias que lo afecten. </a:t>
            </a:r>
            <a:endParaRPr lang="es-CO" sz="2400" b="1"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01123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e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9941"/>
          </a:xfrm>
          <a:prstGeom prst="rect">
            <a:avLst/>
          </a:prstGeom>
        </p:spPr>
      </p:pic>
      <p:sp>
        <p:nvSpPr>
          <p:cNvPr id="9" name="CuadroTexto 8"/>
          <p:cNvSpPr txBox="1"/>
          <p:nvPr/>
        </p:nvSpPr>
        <p:spPr>
          <a:xfrm>
            <a:off x="0" y="235666"/>
            <a:ext cx="8961120" cy="707886"/>
          </a:xfrm>
          <a:prstGeom prst="rect">
            <a:avLst/>
          </a:prstGeom>
          <a:noFill/>
        </p:spPr>
        <p:txBody>
          <a:bodyPr wrap="square" rtlCol="0">
            <a:spAutoFit/>
          </a:bodyPr>
          <a:lstStyle/>
          <a:p>
            <a:pPr algn="ctr"/>
            <a:r>
              <a:rPr lang="es-CO" sz="4000" b="1" dirty="0">
                <a:solidFill>
                  <a:schemeClr val="accent6"/>
                </a:solidFill>
                <a:latin typeface="Lucida Calligraphy" panose="03010101010101010101" pitchFamily="66" charset="0"/>
                <a:cs typeface="Arial" panose="020B0604020202020204" pitchFamily="34" charset="0"/>
              </a:rPr>
              <a:t>REFUERZOS Y CASTIGOS</a:t>
            </a:r>
          </a:p>
        </p:txBody>
      </p:sp>
      <p:pic>
        <p:nvPicPr>
          <p:cNvPr id="1026" name="Picture 2" descr="Resultado de imagen para refuerzos y castigos">
            <a:extLst>
              <a:ext uri="{FF2B5EF4-FFF2-40B4-BE49-F238E27FC236}">
                <a16:creationId xmlns:a16="http://schemas.microsoft.com/office/drawing/2014/main" xmlns="" id="{96229F7E-B4AA-4FC3-9D0D-81FF29F84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6" y="943552"/>
            <a:ext cx="9144000"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35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e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9941"/>
          </a:xfrm>
          <a:prstGeom prst="rect">
            <a:avLst/>
          </a:prstGeom>
        </p:spPr>
      </p:pic>
      <p:sp>
        <p:nvSpPr>
          <p:cNvPr id="9" name="CuadroTexto 8"/>
          <p:cNvSpPr txBox="1"/>
          <p:nvPr/>
        </p:nvSpPr>
        <p:spPr>
          <a:xfrm>
            <a:off x="0" y="235666"/>
            <a:ext cx="8961120" cy="707886"/>
          </a:xfrm>
          <a:prstGeom prst="rect">
            <a:avLst/>
          </a:prstGeom>
          <a:noFill/>
        </p:spPr>
        <p:txBody>
          <a:bodyPr wrap="square" rtlCol="0">
            <a:spAutoFit/>
          </a:bodyPr>
          <a:lstStyle/>
          <a:p>
            <a:pPr algn="ctr"/>
            <a:r>
              <a:rPr lang="es-CO" sz="4000" b="1" dirty="0">
                <a:solidFill>
                  <a:schemeClr val="accent6"/>
                </a:solidFill>
                <a:latin typeface="Lucida Calligraphy" panose="03010101010101010101" pitchFamily="66" charset="0"/>
                <a:cs typeface="Arial" panose="020B0604020202020204" pitchFamily="34" charset="0"/>
              </a:rPr>
              <a:t>ECONOMÍA DE FICHAS</a:t>
            </a:r>
          </a:p>
        </p:txBody>
      </p:sp>
      <p:pic>
        <p:nvPicPr>
          <p:cNvPr id="3" name="Imagen 2">
            <a:extLst>
              <a:ext uri="{FF2B5EF4-FFF2-40B4-BE49-F238E27FC236}">
                <a16:creationId xmlns:a16="http://schemas.microsoft.com/office/drawing/2014/main" xmlns="" id="{97AE519C-B1CE-460C-8895-FAA873FBF3F9}"/>
              </a:ext>
            </a:extLst>
          </p:cNvPr>
          <p:cNvPicPr>
            <a:picLocks noChangeAspect="1"/>
          </p:cNvPicPr>
          <p:nvPr/>
        </p:nvPicPr>
        <p:blipFill rotWithShape="1">
          <a:blip r:embed="rId3"/>
          <a:srcRect t="4301" b="3378"/>
          <a:stretch/>
        </p:blipFill>
        <p:spPr>
          <a:xfrm>
            <a:off x="632460" y="943553"/>
            <a:ext cx="7696200" cy="5021150"/>
          </a:xfrm>
          <a:prstGeom prst="rect">
            <a:avLst/>
          </a:prstGeom>
        </p:spPr>
      </p:pic>
    </p:spTree>
    <p:extLst>
      <p:ext uri="{BB962C8B-B14F-4D97-AF65-F5344CB8AC3E}">
        <p14:creationId xmlns:p14="http://schemas.microsoft.com/office/powerpoint/2010/main" val="133810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Presentacione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285"/>
            <a:ext cx="9144000" cy="6849941"/>
          </a:xfrm>
          <a:prstGeom prst="rect">
            <a:avLst/>
          </a:prstGeom>
        </p:spPr>
      </p:pic>
      <p:sp>
        <p:nvSpPr>
          <p:cNvPr id="9" name="CuadroTexto 8"/>
          <p:cNvSpPr txBox="1"/>
          <p:nvPr/>
        </p:nvSpPr>
        <p:spPr>
          <a:xfrm>
            <a:off x="1" y="240527"/>
            <a:ext cx="9017390" cy="1323439"/>
          </a:xfrm>
          <a:prstGeom prst="rect">
            <a:avLst/>
          </a:prstGeom>
          <a:noFill/>
        </p:spPr>
        <p:txBody>
          <a:bodyPr wrap="square" rtlCol="0">
            <a:spAutoFit/>
          </a:bodyPr>
          <a:lstStyle/>
          <a:p>
            <a:pPr algn="ctr"/>
            <a:r>
              <a:rPr lang="es-CO" sz="4000" b="1" dirty="0">
                <a:solidFill>
                  <a:schemeClr val="accent6"/>
                </a:solidFill>
                <a:latin typeface="Lucida Calligraphy" panose="03010101010101010101" pitchFamily="66" charset="0"/>
                <a:cs typeface="Arial" panose="020B0604020202020204" pitchFamily="34" charset="0"/>
              </a:rPr>
              <a:t>TÉCNICAS PARA DISMINUIR CONDUCTAS INADECUADAS </a:t>
            </a:r>
          </a:p>
        </p:txBody>
      </p:sp>
      <p:sp>
        <p:nvSpPr>
          <p:cNvPr id="10" name="CuadroTexto 9"/>
          <p:cNvSpPr txBox="1"/>
          <p:nvPr/>
        </p:nvSpPr>
        <p:spPr>
          <a:xfrm>
            <a:off x="197421" y="1410076"/>
            <a:ext cx="4029449" cy="4431983"/>
          </a:xfrm>
          <a:prstGeom prst="rect">
            <a:avLst/>
          </a:prstGeom>
          <a:noFill/>
        </p:spPr>
        <p:txBody>
          <a:bodyPr wrap="square" rtlCol="0">
            <a:spAutoFit/>
          </a:bodyPr>
          <a:lstStyle/>
          <a:p>
            <a:pPr algn="just">
              <a:lnSpc>
                <a:spcPct val="150000"/>
              </a:lnSpc>
            </a:pPr>
            <a:r>
              <a:rPr lang="es-CO" sz="2800" b="1" dirty="0">
                <a:solidFill>
                  <a:schemeClr val="accent2"/>
                </a:solidFill>
                <a:latin typeface="MV Boli" panose="02000500030200090000" pitchFamily="2" charset="0"/>
                <a:cs typeface="MV Boli" panose="02000500030200090000" pitchFamily="2" charset="0"/>
              </a:rPr>
              <a:t>1. Ignorar Activamente</a:t>
            </a:r>
          </a:p>
          <a:p>
            <a:pPr algn="just">
              <a:lnSpc>
                <a:spcPct val="150000"/>
              </a:lnSpc>
            </a:pPr>
            <a:endParaRPr lang="es-CO" sz="1600" b="1" dirty="0">
              <a:latin typeface="MV Boli" panose="02000500030200090000" pitchFamily="2" charset="0"/>
              <a:cs typeface="MV Boli" panose="02000500030200090000" pitchFamily="2" charset="0"/>
            </a:endParaRPr>
          </a:p>
          <a:p>
            <a:pPr algn="just">
              <a:lnSpc>
                <a:spcPct val="150000"/>
              </a:lnSpc>
            </a:pPr>
            <a:r>
              <a:rPr lang="es-CO" sz="1600" b="1" dirty="0">
                <a:latin typeface="MV Boli" panose="02000500030200090000" pitchFamily="2" charset="0"/>
                <a:cs typeface="MV Boli" panose="02000500030200090000" pitchFamily="2" charset="0"/>
              </a:rPr>
              <a:t>Implica el retiro total e inmediato de los diferentes reforzadores que pueden estar manteniendo la conducta. Se aplica en todo tipo de conductas-problema, pero sin manifestaciones agresivas. En su administración debemos tener en cuenta que es importante lo siguiente:</a:t>
            </a:r>
          </a:p>
          <a:p>
            <a:pPr algn="just">
              <a:lnSpc>
                <a:spcPct val="150000"/>
              </a:lnSpc>
            </a:pPr>
            <a:endParaRPr lang="es-CO" sz="1600" b="1" dirty="0">
              <a:latin typeface="MV Boli" panose="02000500030200090000" pitchFamily="2" charset="0"/>
              <a:cs typeface="MV Boli" panose="02000500030200090000" pitchFamily="2" charset="0"/>
            </a:endParaRPr>
          </a:p>
        </p:txBody>
      </p:sp>
      <p:sp>
        <p:nvSpPr>
          <p:cNvPr id="2" name="CuadroTexto 1">
            <a:extLst>
              <a:ext uri="{FF2B5EF4-FFF2-40B4-BE49-F238E27FC236}">
                <a16:creationId xmlns:a16="http://schemas.microsoft.com/office/drawing/2014/main" xmlns="" id="{E1B90D6F-0D4D-4722-A982-4E6FFB021FCC}"/>
              </a:ext>
            </a:extLst>
          </p:cNvPr>
          <p:cNvSpPr txBox="1"/>
          <p:nvPr/>
        </p:nvSpPr>
        <p:spPr>
          <a:xfrm>
            <a:off x="4424289" y="1779409"/>
            <a:ext cx="4557933" cy="369331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CO" b="1" dirty="0">
                <a:latin typeface="MV Boli" panose="02000500030200090000" pitchFamily="2" charset="0"/>
                <a:cs typeface="MV Boli" panose="02000500030200090000" pitchFamily="2" charset="0"/>
              </a:rPr>
              <a:t>Identificar los reforzadores que mantienen la conducta-problema.</a:t>
            </a:r>
          </a:p>
          <a:p>
            <a:pPr marL="285750" indent="-285750" algn="just">
              <a:lnSpc>
                <a:spcPct val="150000"/>
              </a:lnSpc>
              <a:buFont typeface="Arial" panose="020B0604020202020204" pitchFamily="34" charset="0"/>
              <a:buChar char="•"/>
            </a:pPr>
            <a:r>
              <a:rPr lang="es-CO" b="1" dirty="0">
                <a:latin typeface="MV Boli" panose="02000500030200090000" pitchFamily="2" charset="0"/>
                <a:cs typeface="MV Boli" panose="02000500030200090000" pitchFamily="2" charset="0"/>
              </a:rPr>
              <a:t>Controlar y evitar que se presenten los reforzadores identificados.</a:t>
            </a:r>
          </a:p>
          <a:p>
            <a:pPr marL="285750" indent="-285750" algn="just">
              <a:lnSpc>
                <a:spcPct val="150000"/>
              </a:lnSpc>
              <a:buFont typeface="Arial" panose="020B0604020202020204" pitchFamily="34" charset="0"/>
              <a:buChar char="•"/>
            </a:pPr>
            <a:r>
              <a:rPr lang="es-CO" b="1" dirty="0">
                <a:latin typeface="MV Boli" panose="02000500030200090000" pitchFamily="2" charset="0"/>
                <a:cs typeface="MV Boli" panose="02000500030200090000" pitchFamily="2" charset="0"/>
              </a:rPr>
              <a:t>Tener en cuenta que habrá un incremento inicial de la conducta-problema ante este procedimiento.</a:t>
            </a:r>
          </a:p>
          <a:p>
            <a:pPr marL="285750" indent="-285750" algn="just">
              <a:lnSpc>
                <a:spcPct val="150000"/>
              </a:lnSpc>
              <a:buFont typeface="Arial" panose="020B0604020202020204" pitchFamily="34" charset="0"/>
              <a:buChar char="•"/>
            </a:pPr>
            <a:r>
              <a:rPr lang="es-CO" b="1" dirty="0">
                <a:latin typeface="MV Boli" panose="02000500030200090000" pitchFamily="2" charset="0"/>
                <a:cs typeface="MV Boli" panose="02000500030200090000" pitchFamily="2" charset="0"/>
              </a:rPr>
              <a:t>Ser constante, no ceder.</a:t>
            </a:r>
          </a:p>
          <a:p>
            <a:endParaRPr lang="es-CO" dirty="0"/>
          </a:p>
        </p:txBody>
      </p:sp>
    </p:spTree>
    <p:extLst>
      <p:ext uri="{BB962C8B-B14F-4D97-AF65-F5344CB8AC3E}">
        <p14:creationId xmlns:p14="http://schemas.microsoft.com/office/powerpoint/2010/main" val="1790233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 Presentaciones-02.jpg">
            <a:extLst>
              <a:ext uri="{FF2B5EF4-FFF2-40B4-BE49-F238E27FC236}">
                <a16:creationId xmlns:a16="http://schemas.microsoft.com/office/drawing/2014/main" xmlns="" id="{1F6A4F0B-BA48-4F76-9586-BB75DDEFC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285"/>
            <a:ext cx="9144000" cy="6849941"/>
          </a:xfrm>
          <a:prstGeom prst="rect">
            <a:avLst/>
          </a:prstGeom>
        </p:spPr>
      </p:pic>
      <p:sp>
        <p:nvSpPr>
          <p:cNvPr id="4" name="CuadroTexto 3">
            <a:extLst>
              <a:ext uri="{FF2B5EF4-FFF2-40B4-BE49-F238E27FC236}">
                <a16:creationId xmlns:a16="http://schemas.microsoft.com/office/drawing/2014/main" xmlns="" id="{A10C6756-926E-47D9-9F78-38ADDD1667FC}"/>
              </a:ext>
            </a:extLst>
          </p:cNvPr>
          <p:cNvSpPr txBox="1"/>
          <p:nvPr/>
        </p:nvSpPr>
        <p:spPr>
          <a:xfrm>
            <a:off x="233061" y="340932"/>
            <a:ext cx="4029449" cy="4939814"/>
          </a:xfrm>
          <a:prstGeom prst="rect">
            <a:avLst/>
          </a:prstGeom>
          <a:noFill/>
        </p:spPr>
        <p:txBody>
          <a:bodyPr wrap="square" rtlCol="0">
            <a:spAutoFit/>
          </a:bodyPr>
          <a:lstStyle/>
          <a:p>
            <a:pPr algn="just">
              <a:lnSpc>
                <a:spcPct val="150000"/>
              </a:lnSpc>
            </a:pPr>
            <a:r>
              <a:rPr lang="es-CO" sz="2400" b="1" dirty="0">
                <a:solidFill>
                  <a:schemeClr val="accent2"/>
                </a:solidFill>
                <a:latin typeface="MV Boli" panose="02000500030200090000" pitchFamily="2" charset="0"/>
                <a:cs typeface="MV Boli" panose="02000500030200090000" pitchFamily="2" charset="0"/>
              </a:rPr>
              <a:t>2. TIEMPO DE REFLEXIÓN </a:t>
            </a:r>
            <a:endParaRPr lang="es-CO" sz="1400" b="1" dirty="0">
              <a:latin typeface="MV Boli" panose="02000500030200090000" pitchFamily="2" charset="0"/>
              <a:cs typeface="MV Boli" panose="02000500030200090000" pitchFamily="2" charset="0"/>
            </a:endParaRPr>
          </a:p>
          <a:p>
            <a:pPr algn="just">
              <a:lnSpc>
                <a:spcPct val="150000"/>
              </a:lnSpc>
            </a:pPr>
            <a:r>
              <a:rPr lang="es-CO" b="1" dirty="0">
                <a:latin typeface="MV Boli" panose="02000500030200090000" pitchFamily="2" charset="0"/>
                <a:cs typeface="MV Boli" panose="02000500030200090000" pitchFamily="2" charset="0"/>
              </a:rPr>
              <a:t>Consiste en retirar al niño, por unos momentos de la situación o contexto en el que se lleva a cabo la conducta-problema, con la finalidad de que no se refuerce la  conducta. El lugar de ubicación del niño podrá ser un sector del aula u otro ambiente. Debemos tener en cuenta lo siguiente:</a:t>
            </a:r>
          </a:p>
        </p:txBody>
      </p:sp>
      <p:sp>
        <p:nvSpPr>
          <p:cNvPr id="6" name="CuadroTexto 5">
            <a:extLst>
              <a:ext uri="{FF2B5EF4-FFF2-40B4-BE49-F238E27FC236}">
                <a16:creationId xmlns:a16="http://schemas.microsoft.com/office/drawing/2014/main" xmlns="" id="{F9AB3F0D-A019-411D-B4F8-6587D6F05F55}"/>
              </a:ext>
            </a:extLst>
          </p:cNvPr>
          <p:cNvSpPr txBox="1"/>
          <p:nvPr/>
        </p:nvSpPr>
        <p:spPr>
          <a:xfrm>
            <a:off x="4311748" y="17375"/>
            <a:ext cx="4783015" cy="634019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CO" sz="1600" b="1">
                <a:latin typeface="MV Boli" panose="02000500030200090000" pitchFamily="2" charset="0"/>
                <a:cs typeface="MV Boli" panose="02000500030200090000" pitchFamily="2" charset="0"/>
              </a:rPr>
              <a:t>Se deberá utilizar una advertencia o aviso previo frente a la presentación de la conducta-problema.</a:t>
            </a:r>
          </a:p>
          <a:p>
            <a:pPr marL="285750" indent="-285750" algn="just">
              <a:lnSpc>
                <a:spcPct val="150000"/>
              </a:lnSpc>
              <a:buFont typeface="Arial" panose="020B0604020202020204" pitchFamily="34" charset="0"/>
              <a:buChar char="•"/>
            </a:pPr>
            <a:r>
              <a:rPr lang="es-CO" sz="1600" b="1">
                <a:latin typeface="MV Boli" panose="02000500030200090000" pitchFamily="2" charset="0"/>
                <a:cs typeface="MV Boli" panose="02000500030200090000" pitchFamily="2" charset="0"/>
              </a:rPr>
              <a:t>Si a pesar de la advertencia, el niño continúa con la conducta-problema, se le llevará al ambiente preparado, sin regaños ni discusiones, diciéndole únicamente que "permanecerá por unos instantes ahí para que analice" sobre su conducta.</a:t>
            </a:r>
          </a:p>
          <a:p>
            <a:pPr marL="285750" indent="-285750" algn="just">
              <a:lnSpc>
                <a:spcPct val="150000"/>
              </a:lnSpc>
              <a:buFont typeface="Arial" panose="020B0604020202020204" pitchFamily="34" charset="0"/>
              <a:buChar char="•"/>
            </a:pPr>
            <a:r>
              <a:rPr lang="es-CO" sz="1600" b="1">
                <a:latin typeface="MV Boli" panose="02000500030200090000" pitchFamily="2" charset="0"/>
                <a:cs typeface="MV Boli" panose="02000500030200090000" pitchFamily="2" charset="0"/>
              </a:rPr>
              <a:t>El lugar donde se ubique al niño deberá estar libre de estímulos reforzantes y atractivos.</a:t>
            </a:r>
          </a:p>
          <a:p>
            <a:pPr marL="285750" indent="-285750" algn="just">
              <a:lnSpc>
                <a:spcPct val="150000"/>
              </a:lnSpc>
              <a:buFont typeface="Arial" panose="020B0604020202020204" pitchFamily="34" charset="0"/>
              <a:buChar char="•"/>
            </a:pPr>
            <a:r>
              <a:rPr lang="es-CO" sz="1600" b="1">
                <a:latin typeface="MV Boli" panose="02000500030200090000" pitchFamily="2" charset="0"/>
                <a:cs typeface="MV Boli" panose="02000500030200090000" pitchFamily="2" charset="0"/>
              </a:rPr>
              <a:t>El tiempo de permanencia en dicho lugar elegido debe ser de aproximadamente 5 minutos.</a:t>
            </a:r>
          </a:p>
          <a:p>
            <a:pPr marL="285750" indent="-285750" algn="just">
              <a:lnSpc>
                <a:spcPct val="150000"/>
              </a:lnSpc>
              <a:buFont typeface="Arial" panose="020B0604020202020204" pitchFamily="34" charset="0"/>
              <a:buChar char="•"/>
            </a:pPr>
            <a:r>
              <a:rPr lang="es-CO" sz="1600" b="1">
                <a:latin typeface="MV Boli" panose="02000500030200090000" pitchFamily="2" charset="0"/>
                <a:cs typeface="MV Boli" panose="02000500030200090000" pitchFamily="2" charset="0"/>
              </a:rPr>
              <a:t>Acabado este tiempo, el niño será regresado al lugar inicial, sugiriéndosele la conducta adaptativa a realizar.</a:t>
            </a:r>
            <a:endParaRPr lang="es-CO" sz="1600" b="1"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6376706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948</TotalTime>
  <Words>709</Words>
  <Application>Microsoft Office PowerPoint</Application>
  <PresentationFormat>Presentación en pantalla (4:3)</PresentationFormat>
  <Paragraphs>69</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Calibri</vt:lpstr>
      <vt:lpstr>Happy</vt:lpstr>
      <vt:lpstr>Lucida Calligraphy</vt:lpstr>
      <vt:lpstr>MV Boli</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amcoppiano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Amcoppiano comunicacion estrategica</dc:creator>
  <cp:lastModifiedBy>USUARIO</cp:lastModifiedBy>
  <cp:revision>38</cp:revision>
  <dcterms:created xsi:type="dcterms:W3CDTF">2017-01-25T13:31:16Z</dcterms:created>
  <dcterms:modified xsi:type="dcterms:W3CDTF">2017-08-26T17:59:31Z</dcterms:modified>
</cp:coreProperties>
</file>